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tags/tag1.xml" ContentType="application/vnd.openxmlformats-officedocument.presentationml.tags+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embedTrueTypeFonts="1"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93"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Lst>
  <p:sldSz cy="10287000" cx="18288000"/>
  <p:notesSz cx="6858000" cy="9144000"/>
  <p:embeddedFontLst>
    <p:embeddedFont>
      <p:font typeface="Barlow Semi-Bold" panose="00000700000000000000"/>
      <p:bold r:id="rId40"/>
    </p:embeddedFont>
    <p:embeddedFont>
      <p:font typeface="Barlow SemiCondensed" panose="00000506000000000000"/>
      <p:regular r:id="rId41"/>
    </p:embeddedFont>
    <p:embeddedFont>
      <p:font typeface="Impact" panose="020B0806030902050204"/>
      <p:regular r:id="rId42"/>
    </p:embeddedFont>
    <p:embeddedFont>
      <p:font typeface="Barlow Bold" panose="00000800000000000000"/>
      <p:bold r:id="rId43"/>
    </p:embeddedFont>
    <p:embeddedFont>
      <p:font typeface="Nunito Sans Bold" panose="00000800000000000000"/>
      <p:bold r:id="rId44"/>
    </p:embeddedFont>
    <p:embeddedFont>
      <p:font typeface="Calibri" panose="020F0502020204030204" charset="0"/>
      <p:regular r:id="rId45"/>
      <p:bold r:id="rId46"/>
      <p:italic r:id="rId47"/>
      <p:boldItalic r:id="rId48"/>
    </p:embeddedFont>
  </p:embeddedFontLst>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620" autoAdjust="0"/>
    <p:restoredTop sz="94622" autoAdjust="0"/>
  </p:normalViewPr>
  <p:slideViewPr>
    <p:cSldViewPr showGuides="1">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font" Target="fonts/font1.fntdata"/><Relationship Id="rId41" Type="http://schemas.openxmlformats.org/officeDocument/2006/relationships/font" Target="fonts/font2.fntdata"/><Relationship Id="rId42" Type="http://schemas.openxmlformats.org/officeDocument/2006/relationships/font" Target="fonts/font3.fntdata"/><Relationship Id="rId43" Type="http://schemas.openxmlformats.org/officeDocument/2006/relationships/font" Target="fonts/font4.fntdata"/><Relationship Id="rId44" Type="http://schemas.openxmlformats.org/officeDocument/2006/relationships/font" Target="fonts/font5.fntdata"/><Relationship Id="rId45" Type="http://schemas.openxmlformats.org/officeDocument/2006/relationships/font" Target="fonts/font6.fntdata"/><Relationship Id="rId46" Type="http://schemas.openxmlformats.org/officeDocument/2006/relationships/font" Target="fonts/font7.fntdata"/><Relationship Id="rId47" Type="http://schemas.openxmlformats.org/officeDocument/2006/relationships/font" Target="fonts/font8.fntdata"/><Relationship Id="rId48" Type="http://schemas.openxmlformats.org/officeDocument/2006/relationships/font" Target="fonts/font9.fntdata"/><Relationship Id="rId49" Type="http://schemas.openxmlformats.org/officeDocument/2006/relationships/tableStyles" Target="tableStyles.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53" name=""/>
        <p:cNvGrpSpPr/>
        <p:nvPr/>
      </p:nvGrpSpPr>
      <p:grpSpPr>
        <a:xfrm>
          <a:off x="0" y="0"/>
          <a:ext cx="0" cy="0"/>
          <a:chOff x="0" y="0"/>
          <a:chExt cx="0" cy="0"/>
        </a:xfrm>
      </p:grpSpPr>
      <p:sp>
        <p:nvSpPr>
          <p:cNvPr id="1049600"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9601"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9602"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9603"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9604"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9605"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342" name=""/>
        <p:cNvGrpSpPr/>
        <p:nvPr/>
      </p:nvGrpSpPr>
      <p:grpSpPr>
        <a:xfrm>
          <a:off x="0" y="0"/>
          <a:ext cx="0" cy="0"/>
          <a:chOff x="0" y="0"/>
          <a:chExt cx="0" cy="0"/>
        </a:xfrm>
      </p:grpSpPr>
      <p:sp>
        <p:nvSpPr>
          <p:cNvPr id="1049545" name="Title 1"/>
          <p:cNvSpPr>
            <a:spLocks noGrp="1"/>
          </p:cNvSpPr>
          <p:nvPr>
            <p:ph type="ctrTitle"/>
          </p:nvPr>
        </p:nvSpPr>
        <p:spPr>
          <a:xfrm>
            <a:off x="685800" y="2130425"/>
            <a:ext cx="7772400" cy="1470025"/>
          </a:xfrm>
        </p:spPr>
        <p:txBody>
          <a:bodyPr/>
          <a:p>
            <a:r>
              <a:rPr lang="en-US" smtClean="0"/>
              <a:t>Click to edit Master title style</a:t>
            </a:r>
            <a:endParaRPr lang="en-US"/>
          </a:p>
        </p:txBody>
      </p:sp>
      <p:sp>
        <p:nvSpPr>
          <p:cNvPr id="1049546"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lang="en-US"/>
          </a:p>
        </p:txBody>
      </p:sp>
      <p:sp>
        <p:nvSpPr>
          <p:cNvPr id="1049547" name="Date Placeholder 3"/>
          <p:cNvSpPr>
            <a:spLocks noGrp="1"/>
          </p:cNvSpPr>
          <p:nvPr>
            <p:ph type="dt" sz="half" idx="10"/>
          </p:nvPr>
        </p:nvSpPr>
        <p:spPr/>
        <p:txBody>
          <a:bodyPr/>
          <a:p>
            <a:fld id="{1D8BD707-D9CF-40AE-B4C6-C98DA3205C09}" type="datetimeFigureOut">
              <a:rPr lang="en-US" smtClean="0"/>
            </a:fld>
            <a:endParaRPr lang="en-US"/>
          </a:p>
        </p:txBody>
      </p:sp>
      <p:sp>
        <p:nvSpPr>
          <p:cNvPr id="1049548" name="Footer Placeholder 4"/>
          <p:cNvSpPr>
            <a:spLocks noGrp="1"/>
          </p:cNvSpPr>
          <p:nvPr>
            <p:ph type="ftr" sz="quarter" idx="11"/>
          </p:nvPr>
        </p:nvSpPr>
        <p:spPr/>
        <p:txBody>
          <a:bodyPr/>
          <a:p>
            <a:endParaRPr lang="en-US"/>
          </a:p>
        </p:txBody>
      </p:sp>
      <p:sp>
        <p:nvSpPr>
          <p:cNvPr id="1049549" name="Slide Number Placeholder 5"/>
          <p:cNvSpPr>
            <a:spLocks noGrp="1"/>
          </p:cNvSpPr>
          <p:nvPr>
            <p:ph type="sldNum" sz="quarter" idx="12"/>
          </p:nvPr>
        </p:nvSpPr>
        <p:spPr/>
        <p:txBody>
          <a:bodyPr/>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45" name=""/>
        <p:cNvGrpSpPr/>
        <p:nvPr/>
      </p:nvGrpSpPr>
      <p:grpSpPr>
        <a:xfrm>
          <a:off x="0" y="0"/>
          <a:ext cx="0" cy="0"/>
          <a:chOff x="0" y="0"/>
          <a:chExt cx="0" cy="0"/>
        </a:xfrm>
      </p:grpSpPr>
      <p:sp>
        <p:nvSpPr>
          <p:cNvPr id="1049559" name="Title 1"/>
          <p:cNvSpPr>
            <a:spLocks noGrp="1"/>
          </p:cNvSpPr>
          <p:nvPr>
            <p:ph type="title"/>
          </p:nvPr>
        </p:nvSpPr>
        <p:spPr/>
        <p:txBody>
          <a:bodyPr/>
          <a:p>
            <a:r>
              <a:rPr lang="en-US" smtClean="0"/>
              <a:t>Click to edit Master title style</a:t>
            </a:r>
            <a:endParaRPr lang="en-US"/>
          </a:p>
        </p:txBody>
      </p:sp>
      <p:sp>
        <p:nvSpPr>
          <p:cNvPr id="1049560" name="Content Placeholder 2"/>
          <p:cNvSpPr>
            <a:spLocks noGrp="1"/>
          </p:cNvSpPr>
          <p:nvPr>
            <p:ph idx="1"/>
          </p:nvPr>
        </p:nvSpPr>
        <p:spPr/>
        <p:txBody>
          <a:bodyPr/>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9561" name="Date Placeholder 3"/>
          <p:cNvSpPr>
            <a:spLocks noGrp="1"/>
          </p:cNvSpPr>
          <p:nvPr>
            <p:ph type="dt" sz="half" idx="10"/>
          </p:nvPr>
        </p:nvSpPr>
        <p:spPr/>
        <p:txBody>
          <a:bodyPr/>
          <a:p>
            <a:fld id="{1D8BD707-D9CF-40AE-B4C6-C98DA3205C09}" type="datetimeFigureOut">
              <a:rPr lang="en-US" smtClean="0"/>
            </a:fld>
            <a:endParaRPr lang="en-US"/>
          </a:p>
        </p:txBody>
      </p:sp>
      <p:sp>
        <p:nvSpPr>
          <p:cNvPr id="1049562" name="Footer Placeholder 4"/>
          <p:cNvSpPr>
            <a:spLocks noGrp="1"/>
          </p:cNvSpPr>
          <p:nvPr>
            <p:ph type="ftr" sz="quarter" idx="11"/>
          </p:nvPr>
        </p:nvSpPr>
        <p:spPr/>
        <p:txBody>
          <a:bodyPr/>
          <a:p>
            <a:endParaRPr lang="en-US"/>
          </a:p>
        </p:txBody>
      </p:sp>
      <p:sp>
        <p:nvSpPr>
          <p:cNvPr id="1049563" name="Slide Number Placeholder 5"/>
          <p:cNvSpPr>
            <a:spLocks noGrp="1"/>
          </p:cNvSpPr>
          <p:nvPr>
            <p:ph type="sldNum" sz="quarter" idx="12"/>
          </p:nvPr>
        </p:nvSpPr>
        <p:spPr/>
        <p:txBody>
          <a:bodyPr/>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348" name=""/>
        <p:cNvGrpSpPr/>
        <p:nvPr/>
      </p:nvGrpSpPr>
      <p:grpSpPr>
        <a:xfrm>
          <a:off x="0" y="0"/>
          <a:ext cx="0" cy="0"/>
          <a:chOff x="0" y="0"/>
          <a:chExt cx="0" cy="0"/>
        </a:xfrm>
      </p:grpSpPr>
      <p:sp>
        <p:nvSpPr>
          <p:cNvPr id="1049575"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9576"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endParaRPr lang="en-US" smtClean="0"/>
          </a:p>
        </p:txBody>
      </p:sp>
      <p:sp>
        <p:nvSpPr>
          <p:cNvPr id="1049577" name="Date Placeholder 3"/>
          <p:cNvSpPr>
            <a:spLocks noGrp="1"/>
          </p:cNvSpPr>
          <p:nvPr>
            <p:ph type="dt" sz="half" idx="10"/>
          </p:nvPr>
        </p:nvSpPr>
        <p:spPr/>
        <p:txBody>
          <a:bodyPr/>
          <a:p>
            <a:fld id="{1D8BD707-D9CF-40AE-B4C6-C98DA3205C09}" type="datetimeFigureOut">
              <a:rPr lang="en-US" smtClean="0"/>
            </a:fld>
            <a:endParaRPr lang="en-US"/>
          </a:p>
        </p:txBody>
      </p:sp>
      <p:sp>
        <p:nvSpPr>
          <p:cNvPr id="1049578" name="Footer Placeholder 4"/>
          <p:cNvSpPr>
            <a:spLocks noGrp="1"/>
          </p:cNvSpPr>
          <p:nvPr>
            <p:ph type="ftr" sz="quarter" idx="11"/>
          </p:nvPr>
        </p:nvSpPr>
        <p:spPr/>
        <p:txBody>
          <a:bodyPr/>
          <a:p>
            <a:endParaRPr lang="en-US"/>
          </a:p>
        </p:txBody>
      </p:sp>
      <p:sp>
        <p:nvSpPr>
          <p:cNvPr id="1049579" name="Slide Number Placeholder 5"/>
          <p:cNvSpPr>
            <a:spLocks noGrp="1"/>
          </p:cNvSpPr>
          <p:nvPr>
            <p:ph type="sldNum" sz="quarter" idx="12"/>
          </p:nvPr>
        </p:nvSpPr>
        <p:spPr/>
        <p:txBody>
          <a:bodyPr/>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349" name=""/>
        <p:cNvGrpSpPr/>
        <p:nvPr/>
      </p:nvGrpSpPr>
      <p:grpSpPr>
        <a:xfrm>
          <a:off x="0" y="0"/>
          <a:ext cx="0" cy="0"/>
          <a:chOff x="0" y="0"/>
          <a:chExt cx="0" cy="0"/>
        </a:xfrm>
      </p:grpSpPr>
      <p:sp>
        <p:nvSpPr>
          <p:cNvPr id="1049580" name="Title 1"/>
          <p:cNvSpPr>
            <a:spLocks noGrp="1"/>
          </p:cNvSpPr>
          <p:nvPr>
            <p:ph type="title"/>
          </p:nvPr>
        </p:nvSpPr>
        <p:spPr/>
        <p:txBody>
          <a:bodyPr/>
          <a:p>
            <a:r>
              <a:rPr lang="en-US" smtClean="0"/>
              <a:t>Click to edit Master title style</a:t>
            </a:r>
            <a:endParaRPr lang="en-US"/>
          </a:p>
        </p:txBody>
      </p:sp>
      <p:sp>
        <p:nvSpPr>
          <p:cNvPr id="1049581"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9582"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9583" name="Date Placeholder 4"/>
          <p:cNvSpPr>
            <a:spLocks noGrp="1"/>
          </p:cNvSpPr>
          <p:nvPr>
            <p:ph type="dt" sz="half" idx="10"/>
          </p:nvPr>
        </p:nvSpPr>
        <p:spPr/>
        <p:txBody>
          <a:bodyPr/>
          <a:p>
            <a:fld id="{1D8BD707-D9CF-40AE-B4C6-C98DA3205C09}" type="datetimeFigureOut">
              <a:rPr lang="en-US" smtClean="0"/>
            </a:fld>
            <a:endParaRPr lang="en-US"/>
          </a:p>
        </p:txBody>
      </p:sp>
      <p:sp>
        <p:nvSpPr>
          <p:cNvPr id="1049584" name="Footer Placeholder 5"/>
          <p:cNvSpPr>
            <a:spLocks noGrp="1"/>
          </p:cNvSpPr>
          <p:nvPr>
            <p:ph type="ftr" sz="quarter" idx="11"/>
          </p:nvPr>
        </p:nvSpPr>
        <p:spPr/>
        <p:txBody>
          <a:bodyPr/>
          <a:p>
            <a:endParaRPr lang="en-US"/>
          </a:p>
        </p:txBody>
      </p:sp>
      <p:sp>
        <p:nvSpPr>
          <p:cNvPr id="1049585" name="Slide Number Placeholder 6"/>
          <p:cNvSpPr>
            <a:spLocks noGrp="1"/>
          </p:cNvSpPr>
          <p:nvPr>
            <p:ph type="sldNum" sz="quarter" idx="12"/>
          </p:nvPr>
        </p:nvSpPr>
        <p:spPr/>
        <p:txBody>
          <a:bodyPr/>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350" name=""/>
        <p:cNvGrpSpPr/>
        <p:nvPr/>
      </p:nvGrpSpPr>
      <p:grpSpPr>
        <a:xfrm>
          <a:off x="0" y="0"/>
          <a:ext cx="0" cy="0"/>
          <a:chOff x="0" y="0"/>
          <a:chExt cx="0" cy="0"/>
        </a:xfrm>
      </p:grpSpPr>
      <p:sp>
        <p:nvSpPr>
          <p:cNvPr id="1049586" name="Title 1"/>
          <p:cNvSpPr>
            <a:spLocks noGrp="1"/>
          </p:cNvSpPr>
          <p:nvPr>
            <p:ph type="title"/>
          </p:nvPr>
        </p:nvSpPr>
        <p:spPr/>
        <p:txBody>
          <a:bodyPr/>
          <a:p>
            <a:r>
              <a:rPr lang="en-US" smtClean="0"/>
              <a:t>Click to edit Master title style</a:t>
            </a:r>
            <a:endParaRPr lang="en-US"/>
          </a:p>
        </p:txBody>
      </p:sp>
      <p:sp>
        <p:nvSpPr>
          <p:cNvPr id="1049587" name="Text Placeholder 2"/>
          <p:cNvSpPr>
            <a:spLocks noGrp="1"/>
          </p:cNvSpPr>
          <p:nvPr>
            <p:ph type="body" idx="1"/>
          </p:nvPr>
        </p:nvSpPr>
        <p:spPr>
          <a:xfrm>
            <a:off x="457200" y="1535113"/>
            <a:ext cx="4040188"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endParaRPr lang="en-US" smtClean="0"/>
          </a:p>
        </p:txBody>
      </p:sp>
      <p:sp>
        <p:nvSpPr>
          <p:cNvPr id="1049588"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9589" name="Text Placeholder 4"/>
          <p:cNvSpPr>
            <a:spLocks noGrp="1"/>
          </p:cNvSpPr>
          <p:nvPr>
            <p:ph type="body" sz="quarter" idx="3"/>
          </p:nvPr>
        </p:nvSpPr>
        <p:spPr>
          <a:xfrm>
            <a:off x="4645025" y="1535113"/>
            <a:ext cx="4041775"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endParaRPr lang="en-US" smtClean="0"/>
          </a:p>
        </p:txBody>
      </p:sp>
      <p:sp>
        <p:nvSpPr>
          <p:cNvPr id="1049590"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9591" name="Date Placeholder 6"/>
          <p:cNvSpPr>
            <a:spLocks noGrp="1"/>
          </p:cNvSpPr>
          <p:nvPr>
            <p:ph type="dt" sz="half" idx="10"/>
          </p:nvPr>
        </p:nvSpPr>
        <p:spPr/>
        <p:txBody>
          <a:bodyPr/>
          <a:p>
            <a:fld id="{1D8BD707-D9CF-40AE-B4C6-C98DA3205C09}" type="datetimeFigureOut">
              <a:rPr lang="en-US" smtClean="0"/>
            </a:fld>
            <a:endParaRPr lang="en-US"/>
          </a:p>
        </p:txBody>
      </p:sp>
      <p:sp>
        <p:nvSpPr>
          <p:cNvPr id="1049592" name="Footer Placeholder 7"/>
          <p:cNvSpPr>
            <a:spLocks noGrp="1"/>
          </p:cNvSpPr>
          <p:nvPr>
            <p:ph type="ftr" sz="quarter" idx="11"/>
          </p:nvPr>
        </p:nvSpPr>
        <p:spPr/>
        <p:txBody>
          <a:bodyPr/>
          <a:p>
            <a:endParaRPr lang="en-US"/>
          </a:p>
        </p:txBody>
      </p:sp>
      <p:sp>
        <p:nvSpPr>
          <p:cNvPr id="1049593" name="Slide Number Placeholder 8"/>
          <p:cNvSpPr>
            <a:spLocks noGrp="1"/>
          </p:cNvSpPr>
          <p:nvPr>
            <p:ph type="sldNum" sz="quarter" idx="12"/>
          </p:nvPr>
        </p:nvSpPr>
        <p:spPr/>
        <p:txBody>
          <a:bodyPr/>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43" name=""/>
        <p:cNvGrpSpPr/>
        <p:nvPr/>
      </p:nvGrpSpPr>
      <p:grpSpPr>
        <a:xfrm>
          <a:off x="0" y="0"/>
          <a:ext cx="0" cy="0"/>
          <a:chOff x="0" y="0"/>
          <a:chExt cx="0" cy="0"/>
        </a:xfrm>
      </p:grpSpPr>
      <p:sp>
        <p:nvSpPr>
          <p:cNvPr id="1049550" name="Title 1"/>
          <p:cNvSpPr>
            <a:spLocks noGrp="1"/>
          </p:cNvSpPr>
          <p:nvPr>
            <p:ph type="title"/>
          </p:nvPr>
        </p:nvSpPr>
        <p:spPr/>
        <p:txBody>
          <a:bodyPr/>
          <a:p>
            <a:r>
              <a:rPr lang="en-US" smtClean="0"/>
              <a:t>Click to edit Master title style</a:t>
            </a:r>
            <a:endParaRPr lang="en-US"/>
          </a:p>
        </p:txBody>
      </p:sp>
      <p:sp>
        <p:nvSpPr>
          <p:cNvPr id="1049551" name="Date Placeholder 2"/>
          <p:cNvSpPr>
            <a:spLocks noGrp="1"/>
          </p:cNvSpPr>
          <p:nvPr>
            <p:ph type="dt" sz="half" idx="10"/>
          </p:nvPr>
        </p:nvSpPr>
        <p:spPr/>
        <p:txBody>
          <a:bodyPr/>
          <a:p>
            <a:fld id="{1D8BD707-D9CF-40AE-B4C6-C98DA3205C09}" type="datetimeFigureOut">
              <a:rPr lang="en-US" smtClean="0"/>
            </a:fld>
            <a:endParaRPr lang="en-US"/>
          </a:p>
        </p:txBody>
      </p:sp>
      <p:sp>
        <p:nvSpPr>
          <p:cNvPr id="1049552" name="Footer Placeholder 3"/>
          <p:cNvSpPr>
            <a:spLocks noGrp="1"/>
          </p:cNvSpPr>
          <p:nvPr>
            <p:ph type="ftr" sz="quarter" idx="11"/>
          </p:nvPr>
        </p:nvSpPr>
        <p:spPr/>
        <p:txBody>
          <a:bodyPr/>
          <a:p>
            <a:endParaRPr lang="en-US"/>
          </a:p>
        </p:txBody>
      </p:sp>
      <p:sp>
        <p:nvSpPr>
          <p:cNvPr id="1049553" name="Slide Number Placeholder 4"/>
          <p:cNvSpPr>
            <a:spLocks noGrp="1"/>
          </p:cNvSpPr>
          <p:nvPr>
            <p:ph type="sldNum" sz="quarter" idx="12"/>
          </p:nvPr>
        </p:nvSpPr>
        <p:spPr/>
        <p:txBody>
          <a:bodyPr/>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3" name=""/>
        <p:cNvGrpSpPr/>
        <p:nvPr/>
      </p:nvGrpSpPr>
      <p:grpSpPr>
        <a:xfrm>
          <a:off x="0" y="0"/>
          <a:ext cx="0" cy="0"/>
          <a:chOff x="0" y="0"/>
          <a:chExt cx="0" cy="0"/>
        </a:xfrm>
      </p:grpSpPr>
      <p:sp>
        <p:nvSpPr>
          <p:cNvPr id="1048581" name="Date Placeholder 1"/>
          <p:cNvSpPr>
            <a:spLocks noGrp="1"/>
          </p:cNvSpPr>
          <p:nvPr>
            <p:ph type="dt" sz="half" idx="10"/>
          </p:nvPr>
        </p:nvSpPr>
        <p:spPr/>
        <p:txBody>
          <a:bodyPr/>
          <a:p>
            <a:fld id="{1D8BD707-D9CF-40AE-B4C6-C98DA3205C09}" type="datetimeFigureOut">
              <a:rPr lang="en-US" smtClean="0"/>
            </a:fld>
            <a:endParaRPr lang="en-US"/>
          </a:p>
        </p:txBody>
      </p:sp>
      <p:sp>
        <p:nvSpPr>
          <p:cNvPr id="1048582" name="Footer Placeholder 2"/>
          <p:cNvSpPr>
            <a:spLocks noGrp="1"/>
          </p:cNvSpPr>
          <p:nvPr>
            <p:ph type="ftr" sz="quarter" idx="11"/>
          </p:nvPr>
        </p:nvSpPr>
        <p:spPr/>
        <p:txBody>
          <a:bodyPr/>
          <a:p>
            <a:endParaRPr lang="en-US"/>
          </a:p>
        </p:txBody>
      </p:sp>
      <p:sp>
        <p:nvSpPr>
          <p:cNvPr id="1048583" name="Slide Number Placeholder 3"/>
          <p:cNvSpPr>
            <a:spLocks noGrp="1"/>
          </p:cNvSpPr>
          <p:nvPr>
            <p:ph type="sldNum" sz="quarter" idx="12"/>
          </p:nvPr>
        </p:nvSpPr>
        <p:spPr/>
        <p:txBody>
          <a:bodyPr/>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351" name=""/>
        <p:cNvGrpSpPr/>
        <p:nvPr/>
      </p:nvGrpSpPr>
      <p:grpSpPr>
        <a:xfrm>
          <a:off x="0" y="0"/>
          <a:ext cx="0" cy="0"/>
          <a:chOff x="0" y="0"/>
          <a:chExt cx="0" cy="0"/>
        </a:xfrm>
      </p:grpSpPr>
      <p:sp>
        <p:nvSpPr>
          <p:cNvPr id="1049594"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9595"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9596"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endParaRPr lang="en-US" smtClean="0"/>
          </a:p>
        </p:txBody>
      </p:sp>
      <p:sp>
        <p:nvSpPr>
          <p:cNvPr id="1049597" name="Date Placeholder 4"/>
          <p:cNvSpPr>
            <a:spLocks noGrp="1"/>
          </p:cNvSpPr>
          <p:nvPr>
            <p:ph type="dt" sz="half" idx="10"/>
          </p:nvPr>
        </p:nvSpPr>
        <p:spPr/>
        <p:txBody>
          <a:bodyPr/>
          <a:p>
            <a:fld id="{1D8BD707-D9CF-40AE-B4C6-C98DA3205C09}" type="datetimeFigureOut">
              <a:rPr lang="en-US" smtClean="0"/>
            </a:fld>
            <a:endParaRPr lang="en-US"/>
          </a:p>
        </p:txBody>
      </p:sp>
      <p:sp>
        <p:nvSpPr>
          <p:cNvPr id="1049598" name="Footer Placeholder 5"/>
          <p:cNvSpPr>
            <a:spLocks noGrp="1"/>
          </p:cNvSpPr>
          <p:nvPr>
            <p:ph type="ftr" sz="quarter" idx="11"/>
          </p:nvPr>
        </p:nvSpPr>
        <p:spPr/>
        <p:txBody>
          <a:bodyPr/>
          <a:p>
            <a:endParaRPr lang="en-US"/>
          </a:p>
        </p:txBody>
      </p:sp>
      <p:sp>
        <p:nvSpPr>
          <p:cNvPr id="1049599" name="Slide Number Placeholder 6"/>
          <p:cNvSpPr>
            <a:spLocks noGrp="1"/>
          </p:cNvSpPr>
          <p:nvPr>
            <p:ph type="sldNum" sz="quarter" idx="12"/>
          </p:nvPr>
        </p:nvSpPr>
        <p:spPr/>
        <p:txBody>
          <a:bodyPr/>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346" name=""/>
        <p:cNvGrpSpPr/>
        <p:nvPr/>
      </p:nvGrpSpPr>
      <p:grpSpPr>
        <a:xfrm>
          <a:off x="0" y="0"/>
          <a:ext cx="0" cy="0"/>
          <a:chOff x="0" y="0"/>
          <a:chExt cx="0" cy="0"/>
        </a:xfrm>
      </p:grpSpPr>
      <p:sp>
        <p:nvSpPr>
          <p:cNvPr id="1049564"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9565"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9566"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endParaRPr lang="en-US" smtClean="0"/>
          </a:p>
        </p:txBody>
      </p:sp>
      <p:sp>
        <p:nvSpPr>
          <p:cNvPr id="1049567" name="Date Placeholder 4"/>
          <p:cNvSpPr>
            <a:spLocks noGrp="1"/>
          </p:cNvSpPr>
          <p:nvPr>
            <p:ph type="dt" sz="half" idx="10"/>
          </p:nvPr>
        </p:nvSpPr>
        <p:spPr/>
        <p:txBody>
          <a:bodyPr/>
          <a:p>
            <a:fld id="{1D8BD707-D9CF-40AE-B4C6-C98DA3205C09}" type="datetimeFigureOut">
              <a:rPr lang="en-US" smtClean="0"/>
            </a:fld>
            <a:endParaRPr lang="en-US"/>
          </a:p>
        </p:txBody>
      </p:sp>
      <p:sp>
        <p:nvSpPr>
          <p:cNvPr id="1049568" name="Footer Placeholder 5"/>
          <p:cNvSpPr>
            <a:spLocks noGrp="1"/>
          </p:cNvSpPr>
          <p:nvPr>
            <p:ph type="ftr" sz="quarter" idx="11"/>
          </p:nvPr>
        </p:nvSpPr>
        <p:spPr/>
        <p:txBody>
          <a:bodyPr/>
          <a:p>
            <a:endParaRPr lang="en-US"/>
          </a:p>
        </p:txBody>
      </p:sp>
      <p:sp>
        <p:nvSpPr>
          <p:cNvPr id="1049569" name="Slide Number Placeholder 6"/>
          <p:cNvSpPr>
            <a:spLocks noGrp="1"/>
          </p:cNvSpPr>
          <p:nvPr>
            <p:ph type="sldNum" sz="quarter" idx="12"/>
          </p:nvPr>
        </p:nvSpPr>
        <p:spPr/>
        <p:txBody>
          <a:bodyPr/>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347" name=""/>
        <p:cNvGrpSpPr/>
        <p:nvPr/>
      </p:nvGrpSpPr>
      <p:grpSpPr>
        <a:xfrm>
          <a:off x="0" y="0"/>
          <a:ext cx="0" cy="0"/>
          <a:chOff x="0" y="0"/>
          <a:chExt cx="0" cy="0"/>
        </a:xfrm>
      </p:grpSpPr>
      <p:sp>
        <p:nvSpPr>
          <p:cNvPr id="1049570" name="Title 1"/>
          <p:cNvSpPr>
            <a:spLocks noGrp="1"/>
          </p:cNvSpPr>
          <p:nvPr>
            <p:ph type="title"/>
          </p:nvPr>
        </p:nvSpPr>
        <p:spPr/>
        <p:txBody>
          <a:bodyPr/>
          <a:p>
            <a:r>
              <a:rPr lang="en-US" smtClean="0"/>
              <a:t>Click to edit Master title style</a:t>
            </a:r>
            <a:endParaRPr lang="en-US"/>
          </a:p>
        </p:txBody>
      </p:sp>
      <p:sp>
        <p:nvSpPr>
          <p:cNvPr id="1049571" name="Vertical Text Placeholder 2"/>
          <p:cNvSpPr>
            <a:spLocks noGrp="1"/>
          </p:cNvSpPr>
          <p:nvPr>
            <p:ph type="body" orient="vert" idx="1"/>
          </p:nvPr>
        </p:nvSpPr>
        <p:spPr/>
        <p:txBody>
          <a:bodyPr vert="eaVert"/>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9572" name="Date Placeholder 3"/>
          <p:cNvSpPr>
            <a:spLocks noGrp="1"/>
          </p:cNvSpPr>
          <p:nvPr>
            <p:ph type="dt" sz="half" idx="10"/>
          </p:nvPr>
        </p:nvSpPr>
        <p:spPr/>
        <p:txBody>
          <a:bodyPr/>
          <a:p>
            <a:fld id="{1D8BD707-D9CF-40AE-B4C6-C98DA3205C09}" type="datetimeFigureOut">
              <a:rPr lang="en-US" smtClean="0"/>
            </a:fld>
            <a:endParaRPr lang="en-US"/>
          </a:p>
        </p:txBody>
      </p:sp>
      <p:sp>
        <p:nvSpPr>
          <p:cNvPr id="1049573" name="Footer Placeholder 4"/>
          <p:cNvSpPr>
            <a:spLocks noGrp="1"/>
          </p:cNvSpPr>
          <p:nvPr>
            <p:ph type="ftr" sz="quarter" idx="11"/>
          </p:nvPr>
        </p:nvSpPr>
        <p:spPr/>
        <p:txBody>
          <a:bodyPr/>
          <a:p>
            <a:endParaRPr lang="en-US"/>
          </a:p>
        </p:txBody>
      </p:sp>
      <p:sp>
        <p:nvSpPr>
          <p:cNvPr id="1049574" name="Slide Number Placeholder 5"/>
          <p:cNvSpPr>
            <a:spLocks noGrp="1"/>
          </p:cNvSpPr>
          <p:nvPr>
            <p:ph type="sldNum" sz="quarter" idx="12"/>
          </p:nvPr>
        </p:nvSpPr>
        <p:spPr/>
        <p:txBody>
          <a:bodyPr/>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344" name=""/>
        <p:cNvGrpSpPr/>
        <p:nvPr/>
      </p:nvGrpSpPr>
      <p:grpSpPr>
        <a:xfrm>
          <a:off x="0" y="0"/>
          <a:ext cx="0" cy="0"/>
          <a:chOff x="0" y="0"/>
          <a:chExt cx="0" cy="0"/>
        </a:xfrm>
      </p:grpSpPr>
      <p:sp>
        <p:nvSpPr>
          <p:cNvPr id="1049554" name="Vertical Title 1"/>
          <p:cNvSpPr>
            <a:spLocks noGrp="1"/>
          </p:cNvSpPr>
          <p:nvPr>
            <p:ph type="title" orient="vert"/>
          </p:nvPr>
        </p:nvSpPr>
        <p:spPr>
          <a:xfrm>
            <a:off x="6629400" y="274638"/>
            <a:ext cx="2057400" cy="5851525"/>
          </a:xfrm>
        </p:spPr>
        <p:txBody>
          <a:bodyPr vert="eaVert"/>
          <a:p>
            <a:r>
              <a:rPr lang="en-US" smtClean="0"/>
              <a:t>Click to edit Master title style</a:t>
            </a:r>
            <a:endParaRPr lang="en-US"/>
          </a:p>
        </p:txBody>
      </p:sp>
      <p:sp>
        <p:nvSpPr>
          <p:cNvPr id="1049555"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9556" name="Date Placeholder 3"/>
          <p:cNvSpPr>
            <a:spLocks noGrp="1"/>
          </p:cNvSpPr>
          <p:nvPr>
            <p:ph type="dt" sz="half" idx="10"/>
          </p:nvPr>
        </p:nvSpPr>
        <p:spPr/>
        <p:txBody>
          <a:bodyPr/>
          <a:p>
            <a:fld id="{1D8BD707-D9CF-40AE-B4C6-C98DA3205C09}" type="datetimeFigureOut">
              <a:rPr lang="en-US" smtClean="0"/>
            </a:fld>
            <a:endParaRPr lang="en-US"/>
          </a:p>
        </p:txBody>
      </p:sp>
      <p:sp>
        <p:nvSpPr>
          <p:cNvPr id="1049557" name="Footer Placeholder 4"/>
          <p:cNvSpPr>
            <a:spLocks noGrp="1"/>
          </p:cNvSpPr>
          <p:nvPr>
            <p:ph type="ftr" sz="quarter" idx="11"/>
          </p:nvPr>
        </p:nvSpPr>
        <p:spPr/>
        <p:txBody>
          <a:bodyPr/>
          <a:p>
            <a:endParaRPr lang="en-US"/>
          </a:p>
        </p:txBody>
      </p:sp>
      <p:sp>
        <p:nvSpPr>
          <p:cNvPr id="1049558" name="Slide Number Placeholder 5"/>
          <p:cNvSpPr>
            <a:spLocks noGrp="1"/>
          </p:cNvSpPr>
          <p:nvPr>
            <p:ph type="sldNum" sz="quarter" idx="12"/>
          </p:nvPr>
        </p:nvSpPr>
        <p:spPr/>
        <p:txBody>
          <a:bodyPr/>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smtClean="0"/>
              <a:t>Click to edit Master title style</a:t>
            </a:r>
            <a:endParaRPr lang="en-US"/>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B6F15528-21DE-4FAA-801E-634DDDAF4B2B}" type="slidenum">
              <a:rPr lang="en-US" smtClean="0"/>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anose="020B0604020202020204"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anose="020B0604020202020204"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anose="020B0604020202020204"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anose="020B0604020202020204"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anose="020B0604020202020204"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anose="020B0604020202020204"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anose="020B0604020202020204"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anose="020B0604020202020204"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image" Target="../media/image6.png"/><Relationship Id="rId6" Type="http://schemas.openxmlformats.org/officeDocument/2006/relationships/image" Target="../media/image7.jpeg"/><Relationship Id="rId7"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jpeg"/><Relationship Id="rId8" Type="http://schemas.openxmlformats.org/officeDocument/2006/relationships/image" Target="../media/image19.png"/><Relationship Id="rId9" Type="http://schemas.openxmlformats.org/officeDocument/2006/relationships/image" Target="../media/image20.png"/><Relationship Id="rId10"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0.png"/><Relationship Id="rId3" Type="http://schemas.openxmlformats.org/officeDocument/2006/relationships/image" Target="../media/image24.png"/><Relationship Id="rId4" Type="http://schemas.openxmlformats.org/officeDocument/2006/relationships/image" Target="../media/image11.png"/><Relationship Id="rId5" Type="http://schemas.openxmlformats.org/officeDocument/2006/relationships/image" Target="../media/image25.png"/><Relationship Id="rId6"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10.png"/><Relationship Id="rId5" Type="http://schemas.openxmlformats.org/officeDocument/2006/relationships/image" Target="../media/image33.png"/><Relationship Id="rId6"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50.png"/><Relationship Id="rId5" Type="http://schemas.openxmlformats.org/officeDocument/2006/relationships/image" Target="../media/image56.png"/><Relationship Id="rId6"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image" Target="../media/image57.png"/><Relationship Id="rId5" Type="http://schemas.openxmlformats.org/officeDocument/2006/relationships/image" Target="../media/image52.png"/><Relationship Id="rId6" Type="http://schemas.openxmlformats.org/officeDocument/2006/relationships/image" Target="../media/image58.png"/><Relationship Id="rId7" Type="http://schemas.openxmlformats.org/officeDocument/2006/relationships/image" Target="../media/image53.png"/><Relationship Id="rId8"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image" Target="../media/image53.png"/><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image" Target="../media/image53.png"/><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image" Target="../media/image63.png"/><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84" name="Freeform 2"/>
          <p:cNvSpPr/>
          <p:nvPr/>
        </p:nvSpPr>
        <p:spPr>
          <a:xfrm>
            <a:off x="0" y="0"/>
            <a:ext cx="18288000" cy="10287000"/>
          </a:xfrm>
          <a:custGeom>
            <a:avLst/>
            <a:ahLst/>
            <a:rect l="l" t="t" r="r" b="b"/>
            <a:pathLst>
              <a:path w="18288000" h="10287000">
                <a:moveTo>
                  <a:pt x="0" y="0"/>
                </a:moveTo>
                <a:lnTo>
                  <a:pt x="18288000" y="0"/>
                </a:lnTo>
                <a:lnTo>
                  <a:pt x="18288000" y="10287000"/>
                </a:lnTo>
                <a:lnTo>
                  <a:pt x="0" y="10287000"/>
                </a:lnTo>
                <a:lnTo>
                  <a:pt x="0" y="0"/>
                </a:lnTo>
                <a:close/>
              </a:path>
            </a:pathLst>
          </a:custGeom>
          <a:blipFill>
            <a:blip xmlns:r="http://schemas.openxmlformats.org/officeDocument/2006/relationships" r:embed="rId1"/>
            <a:stretch>
              <a:fillRect/>
            </a:stretch>
          </a:blipFill>
        </p:spPr>
      </p:sp>
      <p:grpSp>
        <p:nvGrpSpPr>
          <p:cNvPr id="25" name="Group 3"/>
          <p:cNvGrpSpPr/>
          <p:nvPr/>
        </p:nvGrpSpPr>
        <p:grpSpPr>
          <a:xfrm rot="0">
            <a:off x="1028700" y="5143500"/>
            <a:ext cx="4320567" cy="891285"/>
            <a:chOff x="0" y="0"/>
            <a:chExt cx="1383088" cy="285316"/>
          </a:xfrm>
        </p:grpSpPr>
        <p:sp>
          <p:nvSpPr>
            <p:cNvPr id="1048585" name="Freeform 4"/>
            <p:cNvSpPr/>
            <p:nvPr/>
          </p:nvSpPr>
          <p:spPr>
            <a:xfrm>
              <a:off x="0" y="0"/>
              <a:ext cx="1383088" cy="285316"/>
            </a:xfrm>
            <a:custGeom>
              <a:avLst/>
              <a:ahLst/>
              <a:rect l="l" t="t" r="r" b="b"/>
              <a:pathLst>
                <a:path w="1383088" h="285316">
                  <a:moveTo>
                    <a:pt x="0" y="0"/>
                  </a:moveTo>
                  <a:lnTo>
                    <a:pt x="1383088" y="0"/>
                  </a:lnTo>
                  <a:lnTo>
                    <a:pt x="1383088" y="285316"/>
                  </a:lnTo>
                  <a:lnTo>
                    <a:pt x="0" y="285316"/>
                  </a:lnTo>
                  <a:close/>
                </a:path>
              </a:pathLst>
            </a:custGeom>
            <a:solidFill>
              <a:srgbClr val="000000">
                <a:alpha val="0"/>
              </a:srgbClr>
            </a:solidFill>
            <a:ln w="38100" cap="sq">
              <a:solidFill>
                <a:srgbClr val="FFFFFF"/>
              </a:solidFill>
              <a:prstDash val="solid"/>
              <a:miter/>
            </a:ln>
          </p:spPr>
        </p:sp>
        <p:sp>
          <p:nvSpPr>
            <p:cNvPr id="1048586" name="TextBox 5"/>
            <p:cNvSpPr txBox="1"/>
            <p:nvPr/>
          </p:nvSpPr>
          <p:spPr>
            <a:xfrm>
              <a:off x="0" y="-85725"/>
              <a:ext cx="1383088" cy="371041"/>
            </a:xfrm>
            <a:prstGeom prst="rect"/>
          </p:spPr>
          <p:txBody>
            <a:bodyPr anchor="ctr" bIns="50800" lIns="50800" rIns="50800" rtlCol="0" tIns="50800"/>
            <a:p>
              <a:pPr algn="ctr">
                <a:lnSpc>
                  <a:spcPts val="3100"/>
                </a:lnSpc>
              </a:pPr>
            </a:p>
          </p:txBody>
        </p:sp>
      </p:grpSp>
      <p:sp>
        <p:nvSpPr>
          <p:cNvPr id="1048587" name="TextBox 6"/>
          <p:cNvSpPr txBox="1"/>
          <p:nvPr/>
        </p:nvSpPr>
        <p:spPr>
          <a:xfrm>
            <a:off x="1028700" y="473022"/>
            <a:ext cx="5343059" cy="3225165"/>
          </a:xfrm>
          <a:prstGeom prst="rect"/>
        </p:spPr>
        <p:txBody>
          <a:bodyPr anchor="t" bIns="0" lIns="0" rIns="0" rtlCol="0" tIns="0">
            <a:spAutoFit/>
          </a:bodyPr>
          <a:p>
            <a:pPr algn="ctr">
              <a:lnSpc>
                <a:spcPts val="8465"/>
              </a:lnSpc>
            </a:pPr>
            <a:r>
              <a:rPr b="1" sz="6045" lang="en-US" spc="193">
                <a:solidFill>
                  <a:srgbClr val="FFFFFF"/>
                </a:solidFill>
                <a:latin typeface="Barlow Semi-Bold" panose="00000700000000000000"/>
                <a:ea typeface="Barlow Semi-Bold" panose="00000700000000000000"/>
                <a:cs typeface="Barlow Semi-Bold" panose="00000700000000000000"/>
                <a:sym typeface="Barlow Semi-Bold" panose="00000700000000000000"/>
              </a:rPr>
              <a:t>ULMATEC Brand Awareness</a:t>
            </a:r>
            <a:endParaRPr b="1" sz="6045" lang="en-US" spc="19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588" name="TextBox 7"/>
          <p:cNvSpPr txBox="1"/>
          <p:nvPr/>
        </p:nvSpPr>
        <p:spPr>
          <a:xfrm>
            <a:off x="1511091" y="5231784"/>
            <a:ext cx="3355785" cy="1328420"/>
          </a:xfrm>
          <a:prstGeom prst="rect"/>
        </p:spPr>
        <p:txBody>
          <a:bodyPr anchor="t" bIns="0" lIns="0" rIns="0" rtlCol="0" tIns="0">
            <a:spAutoFit/>
          </a:bodyPr>
          <a:p>
            <a:pPr algn="ctr">
              <a:lnSpc>
                <a:spcPts val="5230"/>
              </a:lnSpc>
            </a:pPr>
            <a:r>
              <a:rPr sz="3735" lang="en-US" spc="19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B2B Srtategies</a:t>
            </a:r>
            <a:endParaRPr sz="3735" lang="en-US" spc="19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2" name=""/>
        <p:cNvGrpSpPr/>
        <p:nvPr/>
      </p:nvGrpSpPr>
      <p:grpSpPr>
        <a:xfrm/>
      </p:grpSpPr>
      <p:sp>
        <p:nvSpPr>
          <p:cNvPr id="1048589" name="Text Box 1"/>
          <p:cNvSpPr txBox="1"/>
          <p:nvPr/>
        </p:nvSpPr>
        <p:spPr>
          <a:xfrm>
            <a:off x="6248400" y="1257300"/>
            <a:ext cx="6001385" cy="1052195"/>
          </a:xfrm>
          <a:prstGeom prst="rect"/>
          <a:noFill/>
        </p:spPr>
        <p:txBody>
          <a:bodyPr rtlCol="0" wrap="square">
            <a:noAutofit/>
          </a:bodyPr>
          <a:p>
            <a:pPr algn="ctr"/>
            <a:r>
              <a:rPr b="1" sz="6000" lang="en-US">
                <a:solidFill>
                  <a:schemeClr val="tx1"/>
                </a:solidFill>
                <a:effectLst>
                  <a:reflection algn="bl" blurRad="6350" dir="5400000" endA="300" endPos="35500" rotWithShape="0" stA="53000" sy="-90000"/>
                </a:effectLst>
                <a:latin typeface="Times New Roman" panose="02020603050405020304" charset="0"/>
                <a:cs typeface="Times New Roman" panose="02020603050405020304" charset="0"/>
              </a:rPr>
              <a:t>AGENDA</a:t>
            </a:r>
            <a:endParaRPr b="1" sz="6000" lang="en-US">
              <a:solidFill>
                <a:schemeClr val="tx1"/>
              </a:solidFill>
              <a:effectLst>
                <a:reflection algn="bl" blurRad="6350" dir="5400000" endA="300" endPos="35500" rotWithShape="0" stA="53000" sy="-90000"/>
              </a:effectLst>
              <a:latin typeface="Times New Roman" panose="02020603050405020304" charset="0"/>
              <a:cs typeface="Times New Roman" panose="02020603050405020304" charset="0"/>
            </a:endParaRPr>
          </a:p>
        </p:txBody>
      </p:sp>
      <p:sp>
        <p:nvSpPr>
          <p:cNvPr id="1048590" name="Text Box 2"/>
          <p:cNvSpPr txBox="1"/>
          <p:nvPr/>
        </p:nvSpPr>
        <p:spPr>
          <a:xfrm>
            <a:off x="6295390" y="3390900"/>
            <a:ext cx="6424295" cy="4278630"/>
          </a:xfrm>
          <a:prstGeom prst="rect"/>
        </p:spPr>
        <p:txBody>
          <a:bodyPr>
            <a:noAutofit/>
          </a:bodyPr>
          <a:p>
            <a:pPr algn="l" indent="-571500" marL="571500">
              <a:lnSpc>
                <a:spcPct val="150000"/>
              </a:lnSpc>
              <a:buFont typeface="Wingdings" panose="05000000000000000000" charset="0"/>
              <a:buChar char="Ø"/>
            </a:pPr>
            <a:r>
              <a:rPr b="1" sz="4000" lang="en-US">
                <a:solidFill>
                  <a:schemeClr val="accent5">
                    <a:lumMod val="50000"/>
                  </a:schemeClr>
                </a:solidFill>
                <a:effectLst>
                  <a:reflection algn="bl" blurRad="6350" dir="5400000" endA="300" endPos="35500" rotWithShape="0" stA="53000" sy="-90000"/>
                </a:effectLst>
                <a:latin typeface="Times New Roman" panose="02020603050405020304" charset="0"/>
                <a:cs typeface="Times New Roman" panose="02020603050405020304" charset="0"/>
              </a:rPr>
              <a:t>Customer Analysis</a:t>
            </a:r>
            <a:endParaRPr b="1" sz="4000" lang="en-US">
              <a:solidFill>
                <a:schemeClr val="accent5">
                  <a:lumMod val="50000"/>
                </a:schemeClr>
              </a:solidFill>
              <a:effectLst>
                <a:reflection algn="bl" blurRad="6350" dir="5400000" endA="300" endPos="35500" rotWithShape="0" stA="53000" sy="-90000"/>
              </a:effectLst>
              <a:latin typeface="Times New Roman" panose="02020603050405020304" charset="0"/>
              <a:cs typeface="Times New Roman" panose="02020603050405020304" charset="0"/>
            </a:endParaRPr>
          </a:p>
          <a:p>
            <a:pPr algn="l" indent="-571500" marL="571500">
              <a:lnSpc>
                <a:spcPct val="150000"/>
              </a:lnSpc>
              <a:buFont typeface="Wingdings" panose="05000000000000000000" charset="0"/>
              <a:buChar char="Ø"/>
            </a:pPr>
            <a:r>
              <a:rPr b="1" sz="4000" lang="en-US">
                <a:solidFill>
                  <a:schemeClr val="accent5">
                    <a:lumMod val="50000"/>
                  </a:schemeClr>
                </a:solidFill>
                <a:effectLst>
                  <a:reflection algn="bl" blurRad="6350" dir="5400000" endA="300" endPos="35500" rotWithShape="0" stA="53000" sy="-90000"/>
                </a:effectLst>
                <a:latin typeface="Times New Roman" panose="02020603050405020304" charset="0"/>
                <a:cs typeface="Times New Roman" panose="02020603050405020304" charset="0"/>
              </a:rPr>
              <a:t>Competitor Analysis</a:t>
            </a:r>
            <a:endParaRPr b="1" sz="4000" lang="en-US">
              <a:solidFill>
                <a:schemeClr val="accent5">
                  <a:lumMod val="50000"/>
                </a:schemeClr>
              </a:solidFill>
              <a:effectLst>
                <a:reflection algn="bl" blurRad="6350" dir="5400000" endA="300" endPos="35500" rotWithShape="0" stA="53000" sy="-90000"/>
              </a:effectLst>
              <a:latin typeface="Times New Roman" panose="02020603050405020304" charset="0"/>
              <a:cs typeface="Times New Roman" panose="02020603050405020304" charset="0"/>
            </a:endParaRPr>
          </a:p>
          <a:p>
            <a:pPr algn="l" indent="-571500" marL="571500">
              <a:lnSpc>
                <a:spcPct val="150000"/>
              </a:lnSpc>
              <a:buFont typeface="Wingdings" panose="05000000000000000000" charset="0"/>
              <a:buChar char="Ø"/>
            </a:pPr>
            <a:r>
              <a:rPr b="1" sz="4000" lang="en-US">
                <a:solidFill>
                  <a:schemeClr val="accent5">
                    <a:lumMod val="50000"/>
                  </a:schemeClr>
                </a:solidFill>
                <a:effectLst>
                  <a:reflection algn="bl" blurRad="6350" dir="5400000" endA="300" endPos="35500" rotWithShape="0" stA="53000" sy="-90000"/>
                </a:effectLst>
                <a:latin typeface="Times New Roman" panose="02020603050405020304" charset="0"/>
                <a:cs typeface="Times New Roman" panose="02020603050405020304" charset="0"/>
              </a:rPr>
              <a:t>ULMATEC Analysis</a:t>
            </a:r>
            <a:endParaRPr b="1" sz="4000" lang="en-US">
              <a:solidFill>
                <a:schemeClr val="accent5">
                  <a:lumMod val="50000"/>
                </a:schemeClr>
              </a:solidFill>
              <a:effectLst>
                <a:reflection algn="bl" blurRad="6350" dir="5400000" endA="300" endPos="35500" rotWithShape="0" stA="53000" sy="-90000"/>
              </a:effectLst>
              <a:latin typeface="Times New Roman" panose="02020603050405020304" charset="0"/>
              <a:cs typeface="Times New Roman" panose="02020603050405020304" charset="0"/>
            </a:endParaRPr>
          </a:p>
          <a:p>
            <a:pPr algn="l" indent="-571500" marL="571500">
              <a:lnSpc>
                <a:spcPct val="150000"/>
              </a:lnSpc>
              <a:buFont typeface="Wingdings" panose="05000000000000000000" charset="0"/>
              <a:buChar char="Ø"/>
            </a:pPr>
            <a:r>
              <a:rPr b="1" sz="4000" lang="en-US">
                <a:solidFill>
                  <a:schemeClr val="accent5">
                    <a:lumMod val="50000"/>
                  </a:schemeClr>
                </a:solidFill>
                <a:effectLst>
                  <a:reflection algn="bl" blurRad="6350" dir="5400000" endA="300" endPos="35500" rotWithShape="0" stA="53000" sy="-90000"/>
                </a:effectLst>
                <a:latin typeface="Times New Roman" panose="02020603050405020304" charset="0"/>
                <a:cs typeface="Times New Roman" panose="02020603050405020304" charset="0"/>
              </a:rPr>
              <a:t>Final Scope</a:t>
            </a:r>
            <a:endParaRPr b="1" sz="4000" lang="en-US">
              <a:solidFill>
                <a:schemeClr val="accent5">
                  <a:lumMod val="50000"/>
                </a:schemeClr>
              </a:solidFill>
              <a:effectLst>
                <a:reflection algn="bl" blurRad="6350" dir="5400000" endA="300" endPos="35500" rotWithShape="0" stA="53000" sy="-90000"/>
              </a:effectLst>
              <a:latin typeface="Times New Roman" panose="02020603050405020304" charset="0"/>
              <a:cs typeface="Times New Roman" panose="02020603050405020304" charset="0"/>
            </a:endParaRPr>
          </a:p>
          <a:p>
            <a:endParaRPr sz="2000" lang="en-US">
              <a:solidFill>
                <a:schemeClr val="accent5">
                  <a:lumMod val="50000"/>
                </a:schemeClr>
              </a:solidFill>
            </a:endParaRPr>
          </a:p>
          <a:p>
            <a:endParaRPr sz="2000" lang="en-US">
              <a:solidFill>
                <a:schemeClr val="accent5">
                  <a:lumMod val="5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53" name=""/>
        <p:cNvGrpSpPr/>
        <p:nvPr/>
      </p:nvGrpSpPr>
      <p:grpSpPr>
        <a:xfrm>
          <a:off x="0" y="0"/>
          <a:ext cx="0" cy="0"/>
          <a:chOff x="0" y="0"/>
          <a:chExt cx="0" cy="0"/>
        </a:xfrm>
      </p:grpSpPr>
      <p:sp>
        <p:nvSpPr>
          <p:cNvPr id="1048591" name="TextBox 2"/>
          <p:cNvSpPr txBox="1"/>
          <p:nvPr/>
        </p:nvSpPr>
        <p:spPr>
          <a:xfrm>
            <a:off x="1584502" y="2282560"/>
            <a:ext cx="15118997" cy="8056244"/>
          </a:xfrm>
          <a:prstGeom prst="rect"/>
        </p:spPr>
        <p:txBody>
          <a:bodyPr anchor="t" bIns="0" lIns="0" rIns="0" rtlCol="0" tIns="0">
            <a:spAutoFit/>
          </a:bodyPr>
          <a:p>
            <a:pPr algn="ctr">
              <a:lnSpc>
                <a:spcPts val="21145"/>
              </a:lnSpc>
            </a:pPr>
            <a:r>
              <a:rPr sz="26430" lang="en-US" spc="-264">
                <a:solidFill>
                  <a:srgbClr val="327576"/>
                </a:solidFill>
                <a:latin typeface="Impact" panose="020B0806030902050204"/>
                <a:ea typeface="Impact" panose="020B0806030902050204"/>
                <a:cs typeface="Impact" panose="020B0806030902050204"/>
                <a:sym typeface="Impact" panose="020B0806030902050204"/>
              </a:rPr>
              <a:t>CUSTOMER ANALYSIS</a:t>
            </a:r>
            <a:endParaRPr sz="26430" lang="en-US" spc="-264">
              <a:solidFill>
                <a:srgbClr val="327576"/>
              </a:solidFill>
              <a:latin typeface="Impact" panose="020B0806030902050204"/>
              <a:ea typeface="Impact" panose="020B0806030902050204"/>
              <a:cs typeface="Impact" panose="020B0806030902050204"/>
              <a:sym typeface="Impact" panose="020B080603090205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54" name=""/>
        <p:cNvGrpSpPr/>
        <p:nvPr/>
      </p:nvGrpSpPr>
      <p:grpSpPr>
        <a:xfrm>
          <a:off x="0" y="0"/>
          <a:ext cx="0" cy="0"/>
          <a:chOff x="0" y="0"/>
          <a:chExt cx="0" cy="0"/>
        </a:xfrm>
      </p:grpSpPr>
      <p:grpSp>
        <p:nvGrpSpPr>
          <p:cNvPr id="55" name="Group 2"/>
          <p:cNvGrpSpPr/>
          <p:nvPr/>
        </p:nvGrpSpPr>
        <p:grpSpPr>
          <a:xfrm rot="0">
            <a:off x="9081228" y="1912153"/>
            <a:ext cx="889432" cy="889432"/>
            <a:chOff x="0" y="0"/>
            <a:chExt cx="812800" cy="812800"/>
          </a:xfrm>
        </p:grpSpPr>
        <p:sp>
          <p:nvSpPr>
            <p:cNvPr id="1048592" name="Freeform 3"/>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5A5B"/>
            </a:solidFill>
          </p:spPr>
        </p:sp>
        <p:sp>
          <p:nvSpPr>
            <p:cNvPr id="1048593" name="TextBox 4"/>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56" name="Group 5"/>
          <p:cNvGrpSpPr/>
          <p:nvPr/>
        </p:nvGrpSpPr>
        <p:grpSpPr>
          <a:xfrm rot="0">
            <a:off x="9081228" y="3417890"/>
            <a:ext cx="889432" cy="889432"/>
            <a:chOff x="0" y="0"/>
            <a:chExt cx="812800" cy="812800"/>
          </a:xfrm>
        </p:grpSpPr>
        <p:sp>
          <p:nvSpPr>
            <p:cNvPr id="1048594" name="Freeform 6"/>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27576"/>
            </a:solidFill>
          </p:spPr>
        </p:sp>
        <p:sp>
          <p:nvSpPr>
            <p:cNvPr id="1048595" name="TextBox 7"/>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57" name="Group 8"/>
          <p:cNvGrpSpPr/>
          <p:nvPr/>
        </p:nvGrpSpPr>
        <p:grpSpPr>
          <a:xfrm rot="0">
            <a:off x="9081228" y="4923628"/>
            <a:ext cx="889432" cy="889432"/>
            <a:chOff x="0" y="0"/>
            <a:chExt cx="812800" cy="812800"/>
          </a:xfrm>
        </p:grpSpPr>
        <p:sp>
          <p:nvSpPr>
            <p:cNvPr id="1048596" name="Freeform 9"/>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08789"/>
            </a:solidFill>
          </p:spPr>
        </p:sp>
        <p:sp>
          <p:nvSpPr>
            <p:cNvPr id="1048597" name="TextBox 10"/>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58" name="Group 11"/>
          <p:cNvGrpSpPr/>
          <p:nvPr/>
        </p:nvGrpSpPr>
        <p:grpSpPr>
          <a:xfrm rot="0">
            <a:off x="9081228" y="6397509"/>
            <a:ext cx="889432" cy="889432"/>
            <a:chOff x="0" y="0"/>
            <a:chExt cx="812800" cy="812800"/>
          </a:xfrm>
        </p:grpSpPr>
        <p:sp>
          <p:nvSpPr>
            <p:cNvPr id="1048598" name="Freeform 12"/>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9C9D"/>
            </a:solidFill>
          </p:spPr>
        </p:sp>
        <p:sp>
          <p:nvSpPr>
            <p:cNvPr id="1048599" name="TextBox 13"/>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59" name="Group 14"/>
          <p:cNvGrpSpPr/>
          <p:nvPr/>
        </p:nvGrpSpPr>
        <p:grpSpPr>
          <a:xfrm rot="0">
            <a:off x="9081228" y="7885852"/>
            <a:ext cx="889432" cy="889432"/>
            <a:chOff x="0" y="0"/>
            <a:chExt cx="812800" cy="812800"/>
          </a:xfrm>
        </p:grpSpPr>
        <p:sp>
          <p:nvSpPr>
            <p:cNvPr id="1048600" name="Freeform 15"/>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2BEBF"/>
            </a:solidFill>
          </p:spPr>
        </p:sp>
        <p:sp>
          <p:nvSpPr>
            <p:cNvPr id="1048601" name="TextBox 16"/>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60" name="Group 17"/>
          <p:cNvGrpSpPr/>
          <p:nvPr/>
        </p:nvGrpSpPr>
        <p:grpSpPr>
          <a:xfrm rot="-5400000">
            <a:off x="1563629" y="5963016"/>
            <a:ext cx="3175222" cy="2319935"/>
            <a:chOff x="0" y="0"/>
            <a:chExt cx="775260" cy="566434"/>
          </a:xfrm>
        </p:grpSpPr>
        <p:sp>
          <p:nvSpPr>
            <p:cNvPr id="1048602" name="Freeform 18"/>
            <p:cNvSpPr/>
            <p:nvPr/>
          </p:nvSpPr>
          <p:spPr>
            <a:xfrm>
              <a:off x="0" y="0"/>
              <a:ext cx="775260" cy="566434"/>
            </a:xfrm>
            <a:custGeom>
              <a:avLst/>
              <a:ahLst/>
              <a:rect l="l" t="t" r="r" b="b"/>
              <a:pathLst>
                <a:path w="775260" h="566434">
                  <a:moveTo>
                    <a:pt x="203200" y="0"/>
                  </a:moveTo>
                  <a:lnTo>
                    <a:pt x="775260" y="0"/>
                  </a:lnTo>
                  <a:lnTo>
                    <a:pt x="572060" y="566434"/>
                  </a:lnTo>
                  <a:lnTo>
                    <a:pt x="0" y="566434"/>
                  </a:lnTo>
                  <a:lnTo>
                    <a:pt x="203200" y="0"/>
                  </a:lnTo>
                  <a:close/>
                </a:path>
              </a:pathLst>
            </a:custGeom>
            <a:solidFill>
              <a:srgbClr val="639C9D"/>
            </a:solidFill>
          </p:spPr>
        </p:sp>
        <p:sp>
          <p:nvSpPr>
            <p:cNvPr id="1048603" name="TextBox 19"/>
            <p:cNvSpPr txBox="1"/>
            <p:nvPr/>
          </p:nvSpPr>
          <p:spPr>
            <a:xfrm>
              <a:off x="101600" y="-47625"/>
              <a:ext cx="572060" cy="614059"/>
            </a:xfrm>
            <a:prstGeom prst="rect"/>
          </p:spPr>
          <p:txBody>
            <a:bodyPr anchor="ctr" bIns="50800" lIns="50800" rIns="50800" rtlCol="0" tIns="50800"/>
            <a:p>
              <a:pPr algn="ctr">
                <a:lnSpc>
                  <a:spcPts val="3080"/>
                </a:lnSpc>
              </a:pPr>
            </a:p>
          </p:txBody>
        </p:sp>
      </p:grpSp>
      <p:grpSp>
        <p:nvGrpSpPr>
          <p:cNvPr id="61" name="Group 20"/>
          <p:cNvGrpSpPr/>
          <p:nvPr/>
        </p:nvGrpSpPr>
        <p:grpSpPr>
          <a:xfrm rot="-5400000">
            <a:off x="2235213" y="3897374"/>
            <a:ext cx="2447237" cy="1788042"/>
            <a:chOff x="0" y="0"/>
            <a:chExt cx="775260" cy="566434"/>
          </a:xfrm>
        </p:grpSpPr>
        <p:sp>
          <p:nvSpPr>
            <p:cNvPr id="1048604" name="Freeform 21"/>
            <p:cNvSpPr/>
            <p:nvPr/>
          </p:nvSpPr>
          <p:spPr>
            <a:xfrm>
              <a:off x="0" y="0"/>
              <a:ext cx="775260" cy="566434"/>
            </a:xfrm>
            <a:custGeom>
              <a:avLst/>
              <a:ahLst/>
              <a:rect l="l" t="t" r="r" b="b"/>
              <a:pathLst>
                <a:path w="775260" h="566434">
                  <a:moveTo>
                    <a:pt x="203200" y="0"/>
                  </a:moveTo>
                  <a:lnTo>
                    <a:pt x="775260" y="0"/>
                  </a:lnTo>
                  <a:lnTo>
                    <a:pt x="572060" y="566434"/>
                  </a:lnTo>
                  <a:lnTo>
                    <a:pt x="0" y="566434"/>
                  </a:lnTo>
                  <a:lnTo>
                    <a:pt x="203200" y="0"/>
                  </a:lnTo>
                  <a:close/>
                </a:path>
              </a:pathLst>
            </a:custGeom>
            <a:solidFill>
              <a:srgbClr val="327576"/>
            </a:solidFill>
          </p:spPr>
        </p:sp>
        <p:sp>
          <p:nvSpPr>
            <p:cNvPr id="1048605" name="TextBox 22"/>
            <p:cNvSpPr txBox="1"/>
            <p:nvPr/>
          </p:nvSpPr>
          <p:spPr>
            <a:xfrm>
              <a:off x="101600" y="-47625"/>
              <a:ext cx="572060" cy="614059"/>
            </a:xfrm>
            <a:prstGeom prst="rect"/>
          </p:spPr>
          <p:txBody>
            <a:bodyPr anchor="ctr" bIns="50800" lIns="50800" rIns="50800" rtlCol="0" tIns="50800"/>
            <a:p>
              <a:pPr algn="ctr">
                <a:lnSpc>
                  <a:spcPts val="3080"/>
                </a:lnSpc>
              </a:pPr>
            </a:p>
          </p:txBody>
        </p:sp>
      </p:grpSp>
      <p:grpSp>
        <p:nvGrpSpPr>
          <p:cNvPr id="62" name="Group 23"/>
          <p:cNvGrpSpPr/>
          <p:nvPr/>
        </p:nvGrpSpPr>
        <p:grpSpPr>
          <a:xfrm rot="5400000">
            <a:off x="4216105" y="5932275"/>
            <a:ext cx="3175222" cy="2381417"/>
            <a:chOff x="0" y="0"/>
            <a:chExt cx="812800" cy="609600"/>
          </a:xfrm>
        </p:grpSpPr>
        <p:sp>
          <p:nvSpPr>
            <p:cNvPr id="1048606" name="Freeform 24"/>
            <p:cNvSpPr/>
            <p:nvPr/>
          </p:nvSpPr>
          <p:spPr>
            <a:xfrm>
              <a:off x="0" y="0"/>
              <a:ext cx="812800" cy="609600"/>
            </a:xfrm>
            <a:custGeom>
              <a:avLst/>
              <a:ahLst/>
              <a:rect l="l" t="t" r="r" b="b"/>
              <a:pathLst>
                <a:path w="812800" h="609600">
                  <a:moveTo>
                    <a:pt x="609600" y="0"/>
                  </a:moveTo>
                  <a:lnTo>
                    <a:pt x="0" y="0"/>
                  </a:lnTo>
                  <a:lnTo>
                    <a:pt x="203200" y="609600"/>
                  </a:lnTo>
                  <a:lnTo>
                    <a:pt x="812800" y="609600"/>
                  </a:lnTo>
                  <a:lnTo>
                    <a:pt x="609600" y="0"/>
                  </a:lnTo>
                  <a:close/>
                </a:path>
              </a:pathLst>
            </a:custGeom>
            <a:solidFill>
              <a:srgbClr val="92BEBF"/>
            </a:solidFill>
          </p:spPr>
        </p:sp>
        <p:sp>
          <p:nvSpPr>
            <p:cNvPr id="1048607" name="TextBox 25"/>
            <p:cNvSpPr txBox="1"/>
            <p:nvPr/>
          </p:nvSpPr>
          <p:spPr>
            <a:xfrm>
              <a:off x="101600" y="-47625"/>
              <a:ext cx="609600" cy="657225"/>
            </a:xfrm>
            <a:prstGeom prst="rect"/>
          </p:spPr>
          <p:txBody>
            <a:bodyPr anchor="ctr" bIns="50800" lIns="50800" rIns="50800" rtlCol="0" tIns="50800"/>
            <a:p>
              <a:pPr algn="ctr">
                <a:lnSpc>
                  <a:spcPts val="3080"/>
                </a:lnSpc>
              </a:pPr>
            </a:p>
          </p:txBody>
        </p:sp>
      </p:grpSp>
      <p:grpSp>
        <p:nvGrpSpPr>
          <p:cNvPr id="63" name="Group 26"/>
          <p:cNvGrpSpPr/>
          <p:nvPr/>
        </p:nvGrpSpPr>
        <p:grpSpPr>
          <a:xfrm rot="5400000">
            <a:off x="4279554" y="3873681"/>
            <a:ext cx="2447237" cy="1835428"/>
            <a:chOff x="0" y="0"/>
            <a:chExt cx="812800" cy="609600"/>
          </a:xfrm>
        </p:grpSpPr>
        <p:sp>
          <p:nvSpPr>
            <p:cNvPr id="1048608" name="Freeform 27"/>
            <p:cNvSpPr/>
            <p:nvPr/>
          </p:nvSpPr>
          <p:spPr>
            <a:xfrm>
              <a:off x="0" y="0"/>
              <a:ext cx="812800" cy="609600"/>
            </a:xfrm>
            <a:custGeom>
              <a:avLst/>
              <a:ahLst/>
              <a:rect l="l" t="t" r="r" b="b"/>
              <a:pathLst>
                <a:path w="812800" h="609600">
                  <a:moveTo>
                    <a:pt x="609600" y="0"/>
                  </a:moveTo>
                  <a:lnTo>
                    <a:pt x="0" y="0"/>
                  </a:lnTo>
                  <a:lnTo>
                    <a:pt x="203200" y="609600"/>
                  </a:lnTo>
                  <a:lnTo>
                    <a:pt x="812800" y="609600"/>
                  </a:lnTo>
                  <a:lnTo>
                    <a:pt x="609600" y="0"/>
                  </a:lnTo>
                  <a:close/>
                </a:path>
              </a:pathLst>
            </a:custGeom>
            <a:solidFill>
              <a:srgbClr val="408789"/>
            </a:solidFill>
          </p:spPr>
        </p:sp>
        <p:sp>
          <p:nvSpPr>
            <p:cNvPr id="1048609" name="TextBox 28"/>
            <p:cNvSpPr txBox="1"/>
            <p:nvPr/>
          </p:nvSpPr>
          <p:spPr>
            <a:xfrm>
              <a:off x="101600" y="-47625"/>
              <a:ext cx="609600" cy="657225"/>
            </a:xfrm>
            <a:prstGeom prst="rect"/>
          </p:spPr>
          <p:txBody>
            <a:bodyPr anchor="ctr" bIns="50800" lIns="50800" rIns="50800" rtlCol="0" tIns="50800"/>
            <a:p>
              <a:pPr algn="ctr">
                <a:lnSpc>
                  <a:spcPts val="3080"/>
                </a:lnSpc>
              </a:pPr>
            </a:p>
          </p:txBody>
        </p:sp>
      </p:grpSp>
      <p:grpSp>
        <p:nvGrpSpPr>
          <p:cNvPr id="64" name="Group 29"/>
          <p:cNvGrpSpPr/>
          <p:nvPr/>
        </p:nvGrpSpPr>
        <p:grpSpPr>
          <a:xfrm rot="-5400000">
            <a:off x="2797849" y="2111539"/>
            <a:ext cx="1906364" cy="1520196"/>
            <a:chOff x="0" y="0"/>
            <a:chExt cx="775260" cy="618217"/>
          </a:xfrm>
        </p:grpSpPr>
        <p:sp>
          <p:nvSpPr>
            <p:cNvPr id="1048610" name="Freeform 30"/>
            <p:cNvSpPr/>
            <p:nvPr/>
          </p:nvSpPr>
          <p:spPr>
            <a:xfrm>
              <a:off x="0" y="0"/>
              <a:ext cx="775260" cy="618217"/>
            </a:xfrm>
            <a:custGeom>
              <a:avLst/>
              <a:ahLst/>
              <a:rect l="l" t="t" r="r" b="b"/>
              <a:pathLst>
                <a:path w="775260" h="618217">
                  <a:moveTo>
                    <a:pt x="203200" y="0"/>
                  </a:moveTo>
                  <a:lnTo>
                    <a:pt x="775260" y="0"/>
                  </a:lnTo>
                  <a:lnTo>
                    <a:pt x="572060" y="618217"/>
                  </a:lnTo>
                  <a:lnTo>
                    <a:pt x="0" y="618217"/>
                  </a:lnTo>
                  <a:lnTo>
                    <a:pt x="203200" y="0"/>
                  </a:lnTo>
                  <a:close/>
                </a:path>
              </a:pathLst>
            </a:custGeom>
            <a:solidFill>
              <a:srgbClr val="235A5B"/>
            </a:solidFill>
          </p:spPr>
        </p:sp>
        <p:sp>
          <p:nvSpPr>
            <p:cNvPr id="1048611" name="TextBox 31"/>
            <p:cNvSpPr txBox="1"/>
            <p:nvPr/>
          </p:nvSpPr>
          <p:spPr>
            <a:xfrm>
              <a:off x="101600" y="-47625"/>
              <a:ext cx="572060" cy="665842"/>
            </a:xfrm>
            <a:prstGeom prst="rect"/>
          </p:spPr>
          <p:txBody>
            <a:bodyPr anchor="ctr" bIns="50800" lIns="50800" rIns="50800" rtlCol="0" tIns="50800"/>
            <a:p>
              <a:pPr algn="ctr">
                <a:lnSpc>
                  <a:spcPts val="2755"/>
                </a:lnSpc>
              </a:pPr>
            </a:p>
          </p:txBody>
        </p:sp>
      </p:grpSp>
      <p:grpSp>
        <p:nvGrpSpPr>
          <p:cNvPr id="65" name="Group 32"/>
          <p:cNvGrpSpPr/>
          <p:nvPr/>
        </p:nvGrpSpPr>
        <p:grpSpPr>
          <a:xfrm rot="5400000">
            <a:off x="4290624" y="2120679"/>
            <a:ext cx="1906364" cy="1501915"/>
            <a:chOff x="0" y="0"/>
            <a:chExt cx="812800" cy="640359"/>
          </a:xfrm>
        </p:grpSpPr>
        <p:sp>
          <p:nvSpPr>
            <p:cNvPr id="1048612" name="Freeform 33"/>
            <p:cNvSpPr/>
            <p:nvPr/>
          </p:nvSpPr>
          <p:spPr>
            <a:xfrm>
              <a:off x="0" y="0"/>
              <a:ext cx="812800" cy="640359"/>
            </a:xfrm>
            <a:custGeom>
              <a:avLst/>
              <a:ahLst/>
              <a:rect l="l" t="t" r="r" b="b"/>
              <a:pathLst>
                <a:path w="812800" h="640359">
                  <a:moveTo>
                    <a:pt x="609600" y="0"/>
                  </a:moveTo>
                  <a:lnTo>
                    <a:pt x="0" y="0"/>
                  </a:lnTo>
                  <a:lnTo>
                    <a:pt x="203200" y="640359"/>
                  </a:lnTo>
                  <a:lnTo>
                    <a:pt x="812800" y="640359"/>
                  </a:lnTo>
                  <a:lnTo>
                    <a:pt x="609600" y="0"/>
                  </a:lnTo>
                  <a:close/>
                </a:path>
              </a:pathLst>
            </a:custGeom>
            <a:solidFill>
              <a:srgbClr val="235A5B"/>
            </a:solidFill>
          </p:spPr>
        </p:sp>
        <p:sp>
          <p:nvSpPr>
            <p:cNvPr id="1048613" name="TextBox 34"/>
            <p:cNvSpPr txBox="1"/>
            <p:nvPr/>
          </p:nvSpPr>
          <p:spPr>
            <a:xfrm>
              <a:off x="101600" y="-47625"/>
              <a:ext cx="609600" cy="687984"/>
            </a:xfrm>
            <a:prstGeom prst="rect"/>
          </p:spPr>
          <p:txBody>
            <a:bodyPr anchor="ctr" bIns="50800" lIns="50800" rIns="50800" rtlCol="0" tIns="50800"/>
            <a:p>
              <a:pPr algn="ctr">
                <a:lnSpc>
                  <a:spcPts val="2755"/>
                </a:lnSpc>
              </a:pPr>
            </a:p>
          </p:txBody>
        </p:sp>
      </p:grpSp>
      <p:grpSp>
        <p:nvGrpSpPr>
          <p:cNvPr id="66" name="Group 35"/>
          <p:cNvGrpSpPr/>
          <p:nvPr/>
        </p:nvGrpSpPr>
        <p:grpSpPr>
          <a:xfrm rot="5400000">
            <a:off x="4281484" y="1440503"/>
            <a:ext cx="1906364" cy="1520196"/>
            <a:chOff x="0" y="0"/>
            <a:chExt cx="775260" cy="618217"/>
          </a:xfrm>
        </p:grpSpPr>
        <p:sp>
          <p:nvSpPr>
            <p:cNvPr id="1048614" name="Freeform 36"/>
            <p:cNvSpPr/>
            <p:nvPr/>
          </p:nvSpPr>
          <p:spPr>
            <a:xfrm>
              <a:off x="0" y="0"/>
              <a:ext cx="775260" cy="618217"/>
            </a:xfrm>
            <a:custGeom>
              <a:avLst/>
              <a:ahLst/>
              <a:rect l="l" t="t" r="r" b="b"/>
              <a:pathLst>
                <a:path w="775260" h="618217">
                  <a:moveTo>
                    <a:pt x="203200" y="0"/>
                  </a:moveTo>
                  <a:lnTo>
                    <a:pt x="775260" y="0"/>
                  </a:lnTo>
                  <a:lnTo>
                    <a:pt x="572060" y="618217"/>
                  </a:lnTo>
                  <a:lnTo>
                    <a:pt x="0" y="618217"/>
                  </a:lnTo>
                  <a:lnTo>
                    <a:pt x="203200" y="0"/>
                  </a:lnTo>
                  <a:close/>
                </a:path>
              </a:pathLst>
            </a:custGeom>
            <a:solidFill>
              <a:srgbClr val="235A5B"/>
            </a:solidFill>
          </p:spPr>
        </p:sp>
        <p:sp>
          <p:nvSpPr>
            <p:cNvPr id="1048615" name="TextBox 37"/>
            <p:cNvSpPr txBox="1"/>
            <p:nvPr/>
          </p:nvSpPr>
          <p:spPr>
            <a:xfrm>
              <a:off x="101600" y="-47625"/>
              <a:ext cx="572060" cy="665842"/>
            </a:xfrm>
            <a:prstGeom prst="rect"/>
          </p:spPr>
          <p:txBody>
            <a:bodyPr anchor="ctr" bIns="50800" lIns="50800" rIns="50800" rtlCol="0" tIns="50800"/>
            <a:p>
              <a:pPr algn="ctr">
                <a:lnSpc>
                  <a:spcPts val="2755"/>
                </a:lnSpc>
              </a:pPr>
            </a:p>
          </p:txBody>
        </p:sp>
      </p:grpSp>
      <p:grpSp>
        <p:nvGrpSpPr>
          <p:cNvPr id="67" name="Group 38"/>
          <p:cNvGrpSpPr/>
          <p:nvPr/>
        </p:nvGrpSpPr>
        <p:grpSpPr>
          <a:xfrm rot="-5400000">
            <a:off x="2788709" y="1449643"/>
            <a:ext cx="1906364" cy="1501915"/>
            <a:chOff x="0" y="0"/>
            <a:chExt cx="812800" cy="640359"/>
          </a:xfrm>
        </p:grpSpPr>
        <p:sp>
          <p:nvSpPr>
            <p:cNvPr id="1048616" name="Freeform 39"/>
            <p:cNvSpPr/>
            <p:nvPr/>
          </p:nvSpPr>
          <p:spPr>
            <a:xfrm>
              <a:off x="0" y="0"/>
              <a:ext cx="812800" cy="640359"/>
            </a:xfrm>
            <a:custGeom>
              <a:avLst/>
              <a:ahLst/>
              <a:rect l="l" t="t" r="r" b="b"/>
              <a:pathLst>
                <a:path w="812800" h="640359">
                  <a:moveTo>
                    <a:pt x="609600" y="0"/>
                  </a:moveTo>
                  <a:lnTo>
                    <a:pt x="0" y="0"/>
                  </a:lnTo>
                  <a:lnTo>
                    <a:pt x="203200" y="640359"/>
                  </a:lnTo>
                  <a:lnTo>
                    <a:pt x="812800" y="640359"/>
                  </a:lnTo>
                  <a:lnTo>
                    <a:pt x="609600" y="0"/>
                  </a:lnTo>
                  <a:close/>
                </a:path>
              </a:pathLst>
            </a:custGeom>
            <a:solidFill>
              <a:srgbClr val="235A5B"/>
            </a:solidFill>
          </p:spPr>
        </p:sp>
        <p:sp>
          <p:nvSpPr>
            <p:cNvPr id="1048617" name="TextBox 40"/>
            <p:cNvSpPr txBox="1"/>
            <p:nvPr/>
          </p:nvSpPr>
          <p:spPr>
            <a:xfrm>
              <a:off x="101600" y="-47625"/>
              <a:ext cx="609600" cy="687984"/>
            </a:xfrm>
            <a:prstGeom prst="rect"/>
          </p:spPr>
          <p:txBody>
            <a:bodyPr anchor="ctr" bIns="50800" lIns="50800" rIns="50800" rtlCol="0" tIns="50800"/>
            <a:p>
              <a:pPr algn="ctr">
                <a:lnSpc>
                  <a:spcPts val="2755"/>
                </a:lnSpc>
              </a:pPr>
            </a:p>
          </p:txBody>
        </p:sp>
      </p:grpSp>
      <p:sp>
        <p:nvSpPr>
          <p:cNvPr id="1048618" name="Freeform 41"/>
          <p:cNvSpPr/>
          <p:nvPr/>
        </p:nvSpPr>
        <p:spPr>
          <a:xfrm>
            <a:off x="697512" y="621594"/>
            <a:ext cx="1254691" cy="776351"/>
          </a:xfrm>
          <a:custGeom>
            <a:avLst/>
            <a:ahLst/>
            <a:rect l="l" t="t" r="r" b="b"/>
            <a:pathLst>
              <a:path w="1254691" h="776351">
                <a:moveTo>
                  <a:pt x="0" y="0"/>
                </a:moveTo>
                <a:lnTo>
                  <a:pt x="1254691" y="0"/>
                </a:lnTo>
                <a:lnTo>
                  <a:pt x="1254691" y="776350"/>
                </a:lnTo>
                <a:lnTo>
                  <a:pt x="0" y="776350"/>
                </a:lnTo>
                <a:lnTo>
                  <a:pt x="0" y="0"/>
                </a:lnTo>
                <a:close/>
              </a:path>
            </a:pathLst>
          </a:custGeom>
          <a:blipFill>
            <a:blip xmlns:r="http://schemas.openxmlformats.org/officeDocument/2006/relationships" r:embed="rId1"/>
            <a:stretch>
              <a:fillRect r="-120162" b="-635531"/>
            </a:stretch>
          </a:blipFill>
        </p:spPr>
      </p:sp>
      <p:sp>
        <p:nvSpPr>
          <p:cNvPr id="1048619" name="AutoShape 42"/>
          <p:cNvSpPr/>
          <p:nvPr/>
        </p:nvSpPr>
        <p:spPr>
          <a:xfrm>
            <a:off x="1515899" y="9285348"/>
            <a:ext cx="15256203" cy="0"/>
          </a:xfrm>
          <a:prstGeom prst="line"/>
          <a:ln w="9525" cap="flat">
            <a:solidFill>
              <a:srgbClr val="235A5B"/>
            </a:solidFill>
            <a:prstDash val="solid"/>
            <a:headEnd type="none" w="sm" len="sm"/>
            <a:tailEnd type="none" w="sm" len="sm"/>
          </a:ln>
        </p:spPr>
      </p:sp>
      <p:sp>
        <p:nvSpPr>
          <p:cNvPr id="1048620" name="TextBox 48"/>
          <p:cNvSpPr txBox="1"/>
          <p:nvPr/>
        </p:nvSpPr>
        <p:spPr>
          <a:xfrm>
            <a:off x="7626894" y="786394"/>
            <a:ext cx="10190409" cy="1292860"/>
          </a:xfrm>
          <a:prstGeom prst="rect"/>
        </p:spPr>
        <p:txBody>
          <a:bodyPr anchor="t" bIns="0" lIns="0" rIns="0" rtlCol="0" tIns="0">
            <a:spAutoFit/>
          </a:bodyPr>
          <a:p>
            <a:pPr algn="l">
              <a:lnSpc>
                <a:spcPts val="5090"/>
              </a:lnSpc>
            </a:pPr>
            <a:r>
              <a:rPr b="1" sz="3305" lang="en-US" spc="138">
                <a:solidFill>
                  <a:srgbClr val="000000"/>
                </a:solidFill>
                <a:latin typeface="Barlow Bold" panose="00000800000000000000"/>
                <a:ea typeface="Barlow Bold" panose="00000800000000000000"/>
                <a:cs typeface="Barlow Bold" panose="00000800000000000000"/>
                <a:sym typeface="Barlow Bold" panose="00000800000000000000"/>
              </a:rPr>
              <a:t>POTENTIAL INDUSTRIES FOR ULMATEC PRODUCTS</a:t>
            </a:r>
            <a:endParaRPr b="1" sz="3305" lang="en-US" spc="138">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8621" name="TextBox 49"/>
          <p:cNvSpPr txBox="1"/>
          <p:nvPr/>
        </p:nvSpPr>
        <p:spPr>
          <a:xfrm>
            <a:off x="10219487" y="1888514"/>
            <a:ext cx="4728232" cy="313269"/>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Mechanical Engineering</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622" name="TextBox 50"/>
          <p:cNvSpPr txBox="1"/>
          <p:nvPr/>
        </p:nvSpPr>
        <p:spPr>
          <a:xfrm>
            <a:off x="10219487" y="2201586"/>
            <a:ext cx="6895858" cy="1504950"/>
          </a:xfrm>
          <a:prstGeom prst="rect"/>
        </p:spPr>
        <p:txBody>
          <a:bodyPr anchor="t" bIns="0" lIns="0" rIns="0" rtlCol="0" tIns="0">
            <a:spAutoFit/>
          </a:bodyPr>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Need: High levels of dust and fumes generated during manufacturing processes.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Importance: Critical due to the volume of emissions and strict regulatory requirements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142240" lvl="1" marL="283845">
              <a:lnSpc>
                <a:spcPts val="1975"/>
              </a:lnSpc>
              <a:buFont typeface="Arial" panose="020B0604020202020204"/>
              <a:buChar char="•"/>
            </a:pPr>
            <a:r>
              <a:rPr altLang="en-US"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Collaborate with Siemens or Bosch for advanced extraction systems in engineering applications.</a:t>
            </a: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0" lvl="0" marL="0">
              <a:lnSpc>
                <a:spcPts val="1975"/>
              </a:lnSpc>
              <a:spcBef>
                <a:spcPct val="0"/>
              </a:spcBef>
            </a:pPr>
          </a:p>
        </p:txBody>
      </p:sp>
      <p:sp>
        <p:nvSpPr>
          <p:cNvPr id="1048623" name="TextBox 51"/>
          <p:cNvSpPr txBox="1"/>
          <p:nvPr/>
        </p:nvSpPr>
        <p:spPr>
          <a:xfrm>
            <a:off x="10219487" y="3273548"/>
            <a:ext cx="4728232" cy="323850"/>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Automotive Industry(high-growth rate)</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624" name="TextBox 52"/>
          <p:cNvSpPr txBox="1"/>
          <p:nvPr/>
        </p:nvSpPr>
        <p:spPr>
          <a:xfrm>
            <a:off x="10219055" y="3619500"/>
            <a:ext cx="7472680" cy="1519555"/>
          </a:xfrm>
          <a:prstGeom prst="rect"/>
        </p:spPr>
        <p:txBody>
          <a:bodyPr anchor="t" bIns="0" lIns="0" rIns="0" rtlCol="0" tIns="0" wrap="square">
            <a:spAutoFit/>
          </a:bodyPr>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Need: Emissions from welding, painting, and assembly processes.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Importance: Significant due to the industry's focus on sustainability and compliance with environmental standards.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142240" lvl="1" marL="283845">
              <a:lnSpc>
                <a:spcPts val="1975"/>
              </a:lnSpc>
              <a:buFont typeface="Arial" panose="020B0604020202020204"/>
              <a:buChar char="•"/>
            </a:pPr>
            <a:r>
              <a:rPr altLang="en-US"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Partner with Volkswagen, BMW, or Daimler (Mercedes-Benz) to supply sustainable air filtration systems in their manufacturing facilities.</a:t>
            </a:r>
            <a:endParaRPr altLang="en-US"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0" lvl="0" marL="0">
              <a:lnSpc>
                <a:spcPts val="1975"/>
              </a:lnSpc>
              <a:spcBef>
                <a:spcPct val="0"/>
              </a:spcBef>
            </a:pPr>
          </a:p>
        </p:txBody>
      </p:sp>
      <p:sp>
        <p:nvSpPr>
          <p:cNvPr id="1048625" name="TextBox 53"/>
          <p:cNvSpPr txBox="1"/>
          <p:nvPr/>
        </p:nvSpPr>
        <p:spPr>
          <a:xfrm>
            <a:off x="10219690" y="4867910"/>
            <a:ext cx="5866130" cy="323850"/>
          </a:xfrm>
          <a:prstGeom prst="rect"/>
        </p:spPr>
        <p:txBody>
          <a:bodyPr anchor="t" bIns="0" lIns="0" rIns="0" rtlCol="0" tIns="0" wrap="square">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Chemical Manufacturing(moderate growth rate)</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626" name="TextBox 54"/>
          <p:cNvSpPr txBox="1"/>
          <p:nvPr/>
        </p:nvSpPr>
        <p:spPr>
          <a:xfrm>
            <a:off x="10210597" y="5219940"/>
            <a:ext cx="7346553" cy="1012825"/>
          </a:xfrm>
          <a:prstGeom prst="rect"/>
        </p:spPr>
        <p:txBody>
          <a:bodyPr anchor="t" bIns="0" lIns="0" rIns="0" rtlCol="0" tIns="0">
            <a:spAutoFit/>
          </a:bodyPr>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Need: Emissions from chemical processes that can be harmful if not filtered properly.</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Importance: Essential for compliance with health and safety regulations.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142240" lvl="1" marL="283845">
              <a:lnSpc>
                <a:spcPts val="1975"/>
              </a:lnSpc>
              <a:buFont typeface="Arial" panose="020B0604020202020204"/>
              <a:buChar char="•"/>
            </a:pPr>
            <a:r>
              <a:rPr altLang="en-US"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Work with BASF for environmental compliance and emission control solutions.</a:t>
            </a:r>
            <a:endParaRPr altLang="en-US"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0" lvl="0" marL="0">
              <a:lnSpc>
                <a:spcPts val="1975"/>
              </a:lnSpc>
              <a:spcBef>
                <a:spcPct val="0"/>
              </a:spcBef>
            </a:pPr>
          </a:p>
        </p:txBody>
      </p:sp>
      <p:sp>
        <p:nvSpPr>
          <p:cNvPr id="1048627" name="TextBox 55"/>
          <p:cNvSpPr txBox="1"/>
          <p:nvPr/>
        </p:nvSpPr>
        <p:spPr>
          <a:xfrm>
            <a:off x="10219487" y="6357943"/>
            <a:ext cx="4728232" cy="323850"/>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Metal Processing(moderate growht rate)</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628" name="TextBox 56"/>
          <p:cNvSpPr txBox="1"/>
          <p:nvPr/>
        </p:nvSpPr>
        <p:spPr>
          <a:xfrm>
            <a:off x="10219487" y="6681810"/>
            <a:ext cx="7039813" cy="1266190"/>
          </a:xfrm>
          <a:prstGeom prst="rect"/>
        </p:spPr>
        <p:txBody>
          <a:bodyPr anchor="t" bIns="0" lIns="0" rIns="0" rtlCol="0" tIns="0">
            <a:spAutoFit/>
          </a:bodyPr>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Need: Dust and fumes from cutting, grinding, and welding operations.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Importance: High relevance as this sector often deals with hazardous materials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142240" lvl="1" marL="283845">
              <a:lnSpc>
                <a:spcPts val="1975"/>
              </a:lnSpc>
              <a:buFont typeface="Arial" panose="020B0604020202020204"/>
              <a:buChar char="•"/>
            </a:pPr>
            <a:r>
              <a:rPr altLang="en-US"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Engage with Tata Steel or Hitachi to expand into emission control systems in heavy industries.</a:t>
            </a: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0" lvl="0" marL="0">
              <a:lnSpc>
                <a:spcPts val="1975"/>
              </a:lnSpc>
              <a:spcBef>
                <a:spcPct val="0"/>
              </a:spcBef>
            </a:pPr>
          </a:p>
        </p:txBody>
      </p:sp>
      <p:sp>
        <p:nvSpPr>
          <p:cNvPr id="1048629" name="TextBox 57"/>
          <p:cNvSpPr txBox="1"/>
          <p:nvPr/>
        </p:nvSpPr>
        <p:spPr>
          <a:xfrm>
            <a:off x="10219487" y="7734578"/>
            <a:ext cx="4728232" cy="323850"/>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Pharmaceuticals(high growth rate)</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630" name="TextBox 58"/>
          <p:cNvSpPr txBox="1"/>
          <p:nvPr/>
        </p:nvSpPr>
        <p:spPr>
          <a:xfrm>
            <a:off x="10210800" y="8039100"/>
            <a:ext cx="7600315" cy="1266190"/>
          </a:xfrm>
          <a:prstGeom prst="rect"/>
        </p:spPr>
        <p:txBody>
          <a:bodyPr anchor="t" bIns="0" lIns="0" rIns="0" rtlCol="0" tIns="0" wrap="square">
            <a:spAutoFit/>
          </a:bodyPr>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Need: Control of airborne contaminants in production environments.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Importance: High importance due to stringent regulatory standards.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142240" lvl="1" marL="283845">
              <a:lnSpc>
                <a:spcPts val="1975"/>
              </a:lnSpc>
              <a:buFont typeface="Arial" panose="020B0604020202020204"/>
              <a:buChar char="•"/>
            </a:pPr>
            <a:r>
              <a:rPr altLang="en-US"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Invest in Global Pharmaceutical Market &amp; Market for Pharmaceutical Filtration Solutions - Strict air quality standards in pharmaceutical manufacturing make this a lucrative sector for ULMATEC’s filtration systems.</a:t>
            </a:r>
          </a:p>
        </p:txBody>
      </p:sp>
      <p:sp>
        <p:nvSpPr>
          <p:cNvPr id="1048631" name="TextBox 59"/>
          <p:cNvSpPr txBox="1"/>
          <p:nvPr/>
        </p:nvSpPr>
        <p:spPr>
          <a:xfrm>
            <a:off x="9284184" y="1940373"/>
            <a:ext cx="483519" cy="683260"/>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1</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632" name="TextBox 60"/>
          <p:cNvSpPr txBox="1"/>
          <p:nvPr/>
        </p:nvSpPr>
        <p:spPr>
          <a:xfrm>
            <a:off x="9284184" y="3430546"/>
            <a:ext cx="483519" cy="683260"/>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2</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633" name="TextBox 61"/>
          <p:cNvSpPr txBox="1"/>
          <p:nvPr/>
        </p:nvSpPr>
        <p:spPr>
          <a:xfrm>
            <a:off x="9284184" y="4947962"/>
            <a:ext cx="483519" cy="683259"/>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3</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634" name="TextBox 62"/>
          <p:cNvSpPr txBox="1"/>
          <p:nvPr/>
        </p:nvSpPr>
        <p:spPr>
          <a:xfrm>
            <a:off x="9284184" y="6423837"/>
            <a:ext cx="483519" cy="683259"/>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4</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635" name="TextBox 63"/>
          <p:cNvSpPr txBox="1"/>
          <p:nvPr/>
        </p:nvSpPr>
        <p:spPr>
          <a:xfrm>
            <a:off x="9284184" y="7914073"/>
            <a:ext cx="483519" cy="683259"/>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5</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636" name="TextBox 64"/>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pic>
        <p:nvPicPr>
          <p:cNvPr id="2097152" name="Picture 66"/>
          <p:cNvPicPr>
            <a:picLocks/>
          </p:cNvPicPr>
          <p:nvPr/>
        </p:nvPicPr>
        <p:blipFill>
          <a:blip xmlns:r="http://schemas.openxmlformats.org/officeDocument/2006/relationships" r:embed="rId2"/>
          <a:srcRect l="22000" r="20000"/>
          <a:stretch>
            <a:fillRect/>
          </a:stretch>
        </p:blipFill>
        <p:spPr>
          <a:xfrm>
            <a:off x="3581400" y="1638300"/>
            <a:ext cx="1779270" cy="1697355"/>
          </a:xfrm>
          <a:prstGeom prst="rect"/>
        </p:spPr>
      </p:pic>
      <p:pic>
        <p:nvPicPr>
          <p:cNvPr id="2097153" name="Picture 67"/>
          <p:cNvPicPr>
            <a:picLocks/>
          </p:cNvPicPr>
          <p:nvPr/>
        </p:nvPicPr>
        <p:blipFill>
          <a:blip xmlns:r="http://schemas.openxmlformats.org/officeDocument/2006/relationships" r:embed="rId3"/>
          <a:stretch>
            <a:fillRect/>
          </a:stretch>
        </p:blipFill>
        <p:spPr>
          <a:xfrm rot="20640000">
            <a:off x="4961255" y="4152900"/>
            <a:ext cx="1150620" cy="1102360"/>
          </a:xfrm>
          <a:prstGeom prst="rect"/>
        </p:spPr>
      </p:pic>
      <p:pic>
        <p:nvPicPr>
          <p:cNvPr id="2097154" name="Picture 68"/>
          <p:cNvPicPr>
            <a:picLocks/>
          </p:cNvPicPr>
          <p:nvPr/>
        </p:nvPicPr>
        <p:blipFill>
          <a:blip xmlns:r="http://schemas.openxmlformats.org/officeDocument/2006/relationships" r:embed="rId4"/>
          <a:stretch>
            <a:fillRect/>
          </a:stretch>
        </p:blipFill>
        <p:spPr>
          <a:xfrm rot="1020000">
            <a:off x="2850515" y="4229100"/>
            <a:ext cx="1169035" cy="1135380"/>
          </a:xfrm>
          <a:prstGeom prst="rect"/>
        </p:spPr>
      </p:pic>
      <p:pic>
        <p:nvPicPr>
          <p:cNvPr id="2097155" name="Picture 69"/>
          <p:cNvPicPr>
            <a:picLocks/>
          </p:cNvPicPr>
          <p:nvPr/>
        </p:nvPicPr>
        <p:blipFill>
          <a:blip xmlns:r="http://schemas.openxmlformats.org/officeDocument/2006/relationships" r:embed="rId5"/>
          <a:stretch>
            <a:fillRect/>
          </a:stretch>
        </p:blipFill>
        <p:spPr>
          <a:xfrm rot="20400000">
            <a:off x="4785995" y="6754495"/>
            <a:ext cx="2146935" cy="740410"/>
          </a:xfrm>
          <a:prstGeom prst="rect"/>
        </p:spPr>
      </p:pic>
      <p:pic>
        <p:nvPicPr>
          <p:cNvPr id="2097156" name="Picture 70"/>
          <p:cNvPicPr>
            <a:picLocks/>
          </p:cNvPicPr>
          <p:nvPr/>
        </p:nvPicPr>
        <p:blipFill>
          <a:blip xmlns:r="http://schemas.openxmlformats.org/officeDocument/2006/relationships" r:embed="rId6"/>
          <a:stretch>
            <a:fillRect/>
          </a:stretch>
        </p:blipFill>
        <p:spPr>
          <a:xfrm rot="1200000">
            <a:off x="2438400" y="6438900"/>
            <a:ext cx="1270000" cy="1270000"/>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68" name=""/>
        <p:cNvGrpSpPr/>
        <p:nvPr/>
      </p:nvGrpSpPr>
      <p:grpSpPr>
        <a:xfrm>
          <a:off x="0" y="0"/>
          <a:ext cx="0" cy="0"/>
          <a:chOff x="0" y="0"/>
          <a:chExt cx="0" cy="0"/>
        </a:xfrm>
      </p:grpSpPr>
      <p:grpSp>
        <p:nvGrpSpPr>
          <p:cNvPr id="69" name="Group 2"/>
          <p:cNvGrpSpPr/>
          <p:nvPr/>
        </p:nvGrpSpPr>
        <p:grpSpPr>
          <a:xfrm rot="0">
            <a:off x="11452051" y="3177030"/>
            <a:ext cx="5320050" cy="2180787"/>
            <a:chOff x="0" y="0"/>
            <a:chExt cx="1457200" cy="597333"/>
          </a:xfrm>
        </p:grpSpPr>
        <p:sp>
          <p:nvSpPr>
            <p:cNvPr id="1048637" name="Freeform 3"/>
            <p:cNvSpPr/>
            <p:nvPr/>
          </p:nvSpPr>
          <p:spPr>
            <a:xfrm>
              <a:off x="0" y="0"/>
              <a:ext cx="1457200" cy="597333"/>
            </a:xfrm>
            <a:custGeom>
              <a:avLst/>
              <a:ahLst/>
              <a:rect l="l" t="t" r="r" b="b"/>
              <a:pathLst>
                <a:path w="1457200" h="597333">
                  <a:moveTo>
                    <a:pt x="48023" y="0"/>
                  </a:moveTo>
                  <a:lnTo>
                    <a:pt x="1409177" y="0"/>
                  </a:lnTo>
                  <a:cubicBezTo>
                    <a:pt x="1435700" y="0"/>
                    <a:pt x="1457200" y="21501"/>
                    <a:pt x="1457200" y="48023"/>
                  </a:cubicBezTo>
                  <a:lnTo>
                    <a:pt x="1457200" y="549311"/>
                  </a:lnTo>
                  <a:cubicBezTo>
                    <a:pt x="1457200" y="562047"/>
                    <a:pt x="1452141" y="574262"/>
                    <a:pt x="1443135" y="583268"/>
                  </a:cubicBezTo>
                  <a:cubicBezTo>
                    <a:pt x="1434129" y="592274"/>
                    <a:pt x="1421914" y="597333"/>
                    <a:pt x="1409177" y="597333"/>
                  </a:cubicBezTo>
                  <a:lnTo>
                    <a:pt x="48023" y="597333"/>
                  </a:lnTo>
                  <a:cubicBezTo>
                    <a:pt x="21501" y="597333"/>
                    <a:pt x="0" y="575833"/>
                    <a:pt x="0" y="549311"/>
                  </a:cubicBezTo>
                  <a:lnTo>
                    <a:pt x="0" y="48023"/>
                  </a:lnTo>
                  <a:cubicBezTo>
                    <a:pt x="0" y="21501"/>
                    <a:pt x="21501" y="0"/>
                    <a:pt x="48023" y="0"/>
                  </a:cubicBezTo>
                  <a:close/>
                </a:path>
              </a:pathLst>
            </a:custGeom>
            <a:solidFill>
              <a:srgbClr val="FFFFFF"/>
            </a:solidFill>
          </p:spPr>
        </p:sp>
        <p:sp>
          <p:nvSpPr>
            <p:cNvPr id="1048638" name="TextBox 4"/>
            <p:cNvSpPr txBox="1"/>
            <p:nvPr/>
          </p:nvSpPr>
          <p:spPr>
            <a:xfrm>
              <a:off x="0" y="-47625"/>
              <a:ext cx="1457200" cy="644958"/>
            </a:xfrm>
            <a:prstGeom prst="rect"/>
          </p:spPr>
          <p:txBody>
            <a:bodyPr anchor="ctr" bIns="50800" lIns="50800" rIns="50800" rtlCol="0" tIns="50800"/>
            <a:p>
              <a:pPr algn="ctr">
                <a:lnSpc>
                  <a:spcPts val="3080"/>
                </a:lnSpc>
              </a:pPr>
            </a:p>
          </p:txBody>
        </p:sp>
      </p:grpSp>
      <p:grpSp>
        <p:nvGrpSpPr>
          <p:cNvPr id="70" name="Group 5"/>
          <p:cNvGrpSpPr/>
          <p:nvPr/>
        </p:nvGrpSpPr>
        <p:grpSpPr>
          <a:xfrm rot="0">
            <a:off x="11452051" y="3177030"/>
            <a:ext cx="213989" cy="2180787"/>
            <a:chOff x="0" y="0"/>
            <a:chExt cx="58613" cy="597333"/>
          </a:xfrm>
        </p:grpSpPr>
        <p:sp>
          <p:nvSpPr>
            <p:cNvPr id="1048639" name="Freeform 6"/>
            <p:cNvSpPr/>
            <p:nvPr/>
          </p:nvSpPr>
          <p:spPr>
            <a:xfrm>
              <a:off x="0" y="0"/>
              <a:ext cx="58613" cy="597333"/>
            </a:xfrm>
            <a:custGeom>
              <a:avLst/>
              <a:ahLst/>
              <a:rect l="l" t="t" r="r" b="b"/>
              <a:pathLst>
                <a:path w="58613" h="597333">
                  <a:moveTo>
                    <a:pt x="29307" y="0"/>
                  </a:moveTo>
                  <a:lnTo>
                    <a:pt x="29307" y="0"/>
                  </a:lnTo>
                  <a:cubicBezTo>
                    <a:pt x="37079" y="0"/>
                    <a:pt x="44533" y="3088"/>
                    <a:pt x="50029" y="8584"/>
                  </a:cubicBezTo>
                  <a:cubicBezTo>
                    <a:pt x="55526" y="14080"/>
                    <a:pt x="58613" y="21534"/>
                    <a:pt x="58613" y="29307"/>
                  </a:cubicBezTo>
                  <a:lnTo>
                    <a:pt x="58613" y="568027"/>
                  </a:lnTo>
                  <a:cubicBezTo>
                    <a:pt x="58613" y="575799"/>
                    <a:pt x="55526" y="583254"/>
                    <a:pt x="50029" y="588750"/>
                  </a:cubicBezTo>
                  <a:cubicBezTo>
                    <a:pt x="44533" y="594246"/>
                    <a:pt x="37079" y="597333"/>
                    <a:pt x="29307" y="597333"/>
                  </a:cubicBezTo>
                  <a:lnTo>
                    <a:pt x="29307" y="597333"/>
                  </a:lnTo>
                  <a:cubicBezTo>
                    <a:pt x="21534" y="597333"/>
                    <a:pt x="14080" y="594246"/>
                    <a:pt x="8584" y="588750"/>
                  </a:cubicBezTo>
                  <a:cubicBezTo>
                    <a:pt x="3088" y="583254"/>
                    <a:pt x="0" y="575799"/>
                    <a:pt x="0" y="568027"/>
                  </a:cubicBezTo>
                  <a:lnTo>
                    <a:pt x="0" y="29307"/>
                  </a:lnTo>
                  <a:cubicBezTo>
                    <a:pt x="0" y="21534"/>
                    <a:pt x="3088" y="14080"/>
                    <a:pt x="8584" y="8584"/>
                  </a:cubicBezTo>
                  <a:cubicBezTo>
                    <a:pt x="14080" y="3088"/>
                    <a:pt x="21534" y="0"/>
                    <a:pt x="29307" y="0"/>
                  </a:cubicBezTo>
                  <a:close/>
                </a:path>
              </a:pathLst>
            </a:custGeom>
            <a:solidFill>
              <a:srgbClr val="327576"/>
            </a:solidFill>
          </p:spPr>
        </p:sp>
        <p:sp>
          <p:nvSpPr>
            <p:cNvPr id="1048640" name="TextBox 7"/>
            <p:cNvSpPr txBox="1"/>
            <p:nvPr/>
          </p:nvSpPr>
          <p:spPr>
            <a:xfrm>
              <a:off x="0" y="-47625"/>
              <a:ext cx="58613" cy="644958"/>
            </a:xfrm>
            <a:prstGeom prst="rect"/>
          </p:spPr>
          <p:txBody>
            <a:bodyPr anchor="ctr" bIns="50800" lIns="50800" rIns="50800" rtlCol="0" tIns="50800"/>
            <a:p>
              <a:pPr algn="ctr">
                <a:lnSpc>
                  <a:spcPts val="3080"/>
                </a:lnSpc>
              </a:pPr>
            </a:p>
          </p:txBody>
        </p:sp>
      </p:grpSp>
      <p:grpSp>
        <p:nvGrpSpPr>
          <p:cNvPr id="71" name="Group 8"/>
          <p:cNvGrpSpPr/>
          <p:nvPr/>
        </p:nvGrpSpPr>
        <p:grpSpPr>
          <a:xfrm rot="0">
            <a:off x="9929084" y="3177030"/>
            <a:ext cx="1294453" cy="1294453"/>
            <a:chOff x="0" y="0"/>
            <a:chExt cx="812800" cy="812800"/>
          </a:xfrm>
        </p:grpSpPr>
        <p:sp>
          <p:nvSpPr>
            <p:cNvPr id="1048641" name="Freeform 9"/>
            <p:cNvSpPr/>
            <p:nvPr/>
          </p:nvSpPr>
          <p:spPr>
            <a:xfrm>
              <a:off x="0" y="0"/>
              <a:ext cx="812800" cy="812800"/>
            </a:xfrm>
            <a:custGeom>
              <a:avLst/>
              <a:ahLst/>
              <a:rect l="l" t="t" r="r" b="b"/>
              <a:pathLst>
                <a:path w="812800" h="812800">
                  <a:moveTo>
                    <a:pt x="149521" y="0"/>
                  </a:moveTo>
                  <a:lnTo>
                    <a:pt x="663279" y="0"/>
                  </a:lnTo>
                  <a:cubicBezTo>
                    <a:pt x="702934" y="0"/>
                    <a:pt x="740966" y="15753"/>
                    <a:pt x="769006" y="43794"/>
                  </a:cubicBezTo>
                  <a:cubicBezTo>
                    <a:pt x="797047" y="71834"/>
                    <a:pt x="812800" y="109866"/>
                    <a:pt x="812800" y="149521"/>
                  </a:cubicBezTo>
                  <a:lnTo>
                    <a:pt x="812800" y="663279"/>
                  </a:lnTo>
                  <a:cubicBezTo>
                    <a:pt x="812800" y="702934"/>
                    <a:pt x="797047" y="740966"/>
                    <a:pt x="769006" y="769006"/>
                  </a:cubicBezTo>
                  <a:cubicBezTo>
                    <a:pt x="740966" y="797047"/>
                    <a:pt x="702934" y="812800"/>
                    <a:pt x="663279" y="812800"/>
                  </a:cubicBezTo>
                  <a:lnTo>
                    <a:pt x="149521" y="812800"/>
                  </a:lnTo>
                  <a:cubicBezTo>
                    <a:pt x="109866" y="812800"/>
                    <a:pt x="71834" y="797047"/>
                    <a:pt x="43794" y="769006"/>
                  </a:cubicBezTo>
                  <a:cubicBezTo>
                    <a:pt x="15753" y="740966"/>
                    <a:pt x="0" y="702934"/>
                    <a:pt x="0" y="663279"/>
                  </a:cubicBezTo>
                  <a:lnTo>
                    <a:pt x="0" y="149521"/>
                  </a:lnTo>
                  <a:cubicBezTo>
                    <a:pt x="0" y="109866"/>
                    <a:pt x="15753" y="71834"/>
                    <a:pt x="43794" y="43794"/>
                  </a:cubicBezTo>
                  <a:cubicBezTo>
                    <a:pt x="71834" y="15753"/>
                    <a:pt x="109866" y="0"/>
                    <a:pt x="149521" y="0"/>
                  </a:cubicBezTo>
                  <a:close/>
                </a:path>
              </a:pathLst>
            </a:custGeom>
            <a:solidFill>
              <a:srgbClr val="327576"/>
            </a:solidFill>
          </p:spPr>
        </p:sp>
        <p:sp>
          <p:nvSpPr>
            <p:cNvPr id="1048642" name="TextBox 10"/>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72" name="Group 11"/>
          <p:cNvGrpSpPr/>
          <p:nvPr/>
        </p:nvGrpSpPr>
        <p:grpSpPr>
          <a:xfrm rot="0">
            <a:off x="3038866" y="3177030"/>
            <a:ext cx="5320050" cy="2180787"/>
            <a:chOff x="0" y="0"/>
            <a:chExt cx="1457200" cy="597333"/>
          </a:xfrm>
        </p:grpSpPr>
        <p:sp>
          <p:nvSpPr>
            <p:cNvPr id="1048643" name="Freeform 12"/>
            <p:cNvSpPr/>
            <p:nvPr/>
          </p:nvSpPr>
          <p:spPr>
            <a:xfrm>
              <a:off x="0" y="0"/>
              <a:ext cx="1457200" cy="597333"/>
            </a:xfrm>
            <a:custGeom>
              <a:avLst/>
              <a:ahLst/>
              <a:rect l="l" t="t" r="r" b="b"/>
              <a:pathLst>
                <a:path w="1457200" h="597333">
                  <a:moveTo>
                    <a:pt x="48023" y="0"/>
                  </a:moveTo>
                  <a:lnTo>
                    <a:pt x="1409177" y="0"/>
                  </a:lnTo>
                  <a:cubicBezTo>
                    <a:pt x="1435700" y="0"/>
                    <a:pt x="1457200" y="21501"/>
                    <a:pt x="1457200" y="48023"/>
                  </a:cubicBezTo>
                  <a:lnTo>
                    <a:pt x="1457200" y="549311"/>
                  </a:lnTo>
                  <a:cubicBezTo>
                    <a:pt x="1457200" y="562047"/>
                    <a:pt x="1452141" y="574262"/>
                    <a:pt x="1443135" y="583268"/>
                  </a:cubicBezTo>
                  <a:cubicBezTo>
                    <a:pt x="1434129" y="592274"/>
                    <a:pt x="1421914" y="597333"/>
                    <a:pt x="1409177" y="597333"/>
                  </a:cubicBezTo>
                  <a:lnTo>
                    <a:pt x="48023" y="597333"/>
                  </a:lnTo>
                  <a:cubicBezTo>
                    <a:pt x="21501" y="597333"/>
                    <a:pt x="0" y="575833"/>
                    <a:pt x="0" y="549311"/>
                  </a:cubicBezTo>
                  <a:lnTo>
                    <a:pt x="0" y="48023"/>
                  </a:lnTo>
                  <a:cubicBezTo>
                    <a:pt x="0" y="21501"/>
                    <a:pt x="21501" y="0"/>
                    <a:pt x="48023" y="0"/>
                  </a:cubicBezTo>
                  <a:close/>
                </a:path>
              </a:pathLst>
            </a:custGeom>
            <a:solidFill>
              <a:srgbClr val="FFFFFF"/>
            </a:solidFill>
          </p:spPr>
        </p:sp>
        <p:sp>
          <p:nvSpPr>
            <p:cNvPr id="1048644" name="TextBox 13"/>
            <p:cNvSpPr txBox="1"/>
            <p:nvPr/>
          </p:nvSpPr>
          <p:spPr>
            <a:xfrm>
              <a:off x="0" y="-47625"/>
              <a:ext cx="1457200" cy="644958"/>
            </a:xfrm>
            <a:prstGeom prst="rect"/>
          </p:spPr>
          <p:txBody>
            <a:bodyPr anchor="ctr" bIns="50800" lIns="50800" rIns="50800" rtlCol="0" tIns="50800"/>
            <a:p>
              <a:pPr algn="ctr">
                <a:lnSpc>
                  <a:spcPts val="3080"/>
                </a:lnSpc>
              </a:pPr>
            </a:p>
          </p:txBody>
        </p:sp>
      </p:grpSp>
      <p:grpSp>
        <p:nvGrpSpPr>
          <p:cNvPr id="73" name="Group 14"/>
          <p:cNvGrpSpPr/>
          <p:nvPr/>
        </p:nvGrpSpPr>
        <p:grpSpPr>
          <a:xfrm rot="0">
            <a:off x="3038866" y="3177030"/>
            <a:ext cx="213989" cy="2180787"/>
            <a:chOff x="0" y="0"/>
            <a:chExt cx="58613" cy="597333"/>
          </a:xfrm>
        </p:grpSpPr>
        <p:sp>
          <p:nvSpPr>
            <p:cNvPr id="1048645" name="Freeform 15"/>
            <p:cNvSpPr/>
            <p:nvPr/>
          </p:nvSpPr>
          <p:spPr>
            <a:xfrm>
              <a:off x="0" y="0"/>
              <a:ext cx="58613" cy="597333"/>
            </a:xfrm>
            <a:custGeom>
              <a:avLst/>
              <a:ahLst/>
              <a:rect l="l" t="t" r="r" b="b"/>
              <a:pathLst>
                <a:path w="58613" h="597333">
                  <a:moveTo>
                    <a:pt x="29307" y="0"/>
                  </a:moveTo>
                  <a:lnTo>
                    <a:pt x="29307" y="0"/>
                  </a:lnTo>
                  <a:cubicBezTo>
                    <a:pt x="37079" y="0"/>
                    <a:pt x="44533" y="3088"/>
                    <a:pt x="50029" y="8584"/>
                  </a:cubicBezTo>
                  <a:cubicBezTo>
                    <a:pt x="55526" y="14080"/>
                    <a:pt x="58613" y="21534"/>
                    <a:pt x="58613" y="29307"/>
                  </a:cubicBezTo>
                  <a:lnTo>
                    <a:pt x="58613" y="568027"/>
                  </a:lnTo>
                  <a:cubicBezTo>
                    <a:pt x="58613" y="575799"/>
                    <a:pt x="55526" y="583254"/>
                    <a:pt x="50029" y="588750"/>
                  </a:cubicBezTo>
                  <a:cubicBezTo>
                    <a:pt x="44533" y="594246"/>
                    <a:pt x="37079" y="597333"/>
                    <a:pt x="29307" y="597333"/>
                  </a:cubicBezTo>
                  <a:lnTo>
                    <a:pt x="29307" y="597333"/>
                  </a:lnTo>
                  <a:cubicBezTo>
                    <a:pt x="21534" y="597333"/>
                    <a:pt x="14080" y="594246"/>
                    <a:pt x="8584" y="588750"/>
                  </a:cubicBezTo>
                  <a:cubicBezTo>
                    <a:pt x="3088" y="583254"/>
                    <a:pt x="0" y="575799"/>
                    <a:pt x="0" y="568027"/>
                  </a:cubicBezTo>
                  <a:lnTo>
                    <a:pt x="0" y="29307"/>
                  </a:lnTo>
                  <a:cubicBezTo>
                    <a:pt x="0" y="21534"/>
                    <a:pt x="3088" y="14080"/>
                    <a:pt x="8584" y="8584"/>
                  </a:cubicBezTo>
                  <a:cubicBezTo>
                    <a:pt x="14080" y="3088"/>
                    <a:pt x="21534" y="0"/>
                    <a:pt x="29307" y="0"/>
                  </a:cubicBezTo>
                  <a:close/>
                </a:path>
              </a:pathLst>
            </a:custGeom>
            <a:solidFill>
              <a:srgbClr val="235A5B"/>
            </a:solidFill>
          </p:spPr>
        </p:sp>
        <p:sp>
          <p:nvSpPr>
            <p:cNvPr id="1048646" name="TextBox 16"/>
            <p:cNvSpPr txBox="1"/>
            <p:nvPr/>
          </p:nvSpPr>
          <p:spPr>
            <a:xfrm>
              <a:off x="0" y="-47625"/>
              <a:ext cx="58613" cy="644958"/>
            </a:xfrm>
            <a:prstGeom prst="rect"/>
          </p:spPr>
          <p:txBody>
            <a:bodyPr anchor="ctr" bIns="50800" lIns="50800" rIns="50800" rtlCol="0" tIns="50800"/>
            <a:p>
              <a:pPr algn="ctr">
                <a:lnSpc>
                  <a:spcPts val="3080"/>
                </a:lnSpc>
              </a:pPr>
            </a:p>
          </p:txBody>
        </p:sp>
      </p:grpSp>
      <p:grpSp>
        <p:nvGrpSpPr>
          <p:cNvPr id="74" name="Group 17"/>
          <p:cNvGrpSpPr/>
          <p:nvPr/>
        </p:nvGrpSpPr>
        <p:grpSpPr>
          <a:xfrm rot="0">
            <a:off x="1515899" y="3177030"/>
            <a:ext cx="1294453" cy="1294453"/>
            <a:chOff x="0" y="0"/>
            <a:chExt cx="812800" cy="812800"/>
          </a:xfrm>
        </p:grpSpPr>
        <p:sp>
          <p:nvSpPr>
            <p:cNvPr id="1048647" name="Freeform 18"/>
            <p:cNvSpPr/>
            <p:nvPr/>
          </p:nvSpPr>
          <p:spPr>
            <a:xfrm>
              <a:off x="0" y="0"/>
              <a:ext cx="812800" cy="812800"/>
            </a:xfrm>
            <a:custGeom>
              <a:avLst/>
              <a:ahLst/>
              <a:rect l="l" t="t" r="r" b="b"/>
              <a:pathLst>
                <a:path w="812800" h="812800">
                  <a:moveTo>
                    <a:pt x="149521" y="0"/>
                  </a:moveTo>
                  <a:lnTo>
                    <a:pt x="663279" y="0"/>
                  </a:lnTo>
                  <a:cubicBezTo>
                    <a:pt x="702934" y="0"/>
                    <a:pt x="740966" y="15753"/>
                    <a:pt x="769006" y="43794"/>
                  </a:cubicBezTo>
                  <a:cubicBezTo>
                    <a:pt x="797047" y="71834"/>
                    <a:pt x="812800" y="109866"/>
                    <a:pt x="812800" y="149521"/>
                  </a:cubicBezTo>
                  <a:lnTo>
                    <a:pt x="812800" y="663279"/>
                  </a:lnTo>
                  <a:cubicBezTo>
                    <a:pt x="812800" y="702934"/>
                    <a:pt x="797047" y="740966"/>
                    <a:pt x="769006" y="769006"/>
                  </a:cubicBezTo>
                  <a:cubicBezTo>
                    <a:pt x="740966" y="797047"/>
                    <a:pt x="702934" y="812800"/>
                    <a:pt x="663279" y="812800"/>
                  </a:cubicBezTo>
                  <a:lnTo>
                    <a:pt x="149521" y="812800"/>
                  </a:lnTo>
                  <a:cubicBezTo>
                    <a:pt x="109866" y="812800"/>
                    <a:pt x="71834" y="797047"/>
                    <a:pt x="43794" y="769006"/>
                  </a:cubicBezTo>
                  <a:cubicBezTo>
                    <a:pt x="15753" y="740966"/>
                    <a:pt x="0" y="702934"/>
                    <a:pt x="0" y="663279"/>
                  </a:cubicBezTo>
                  <a:lnTo>
                    <a:pt x="0" y="149521"/>
                  </a:lnTo>
                  <a:cubicBezTo>
                    <a:pt x="0" y="109866"/>
                    <a:pt x="15753" y="71834"/>
                    <a:pt x="43794" y="43794"/>
                  </a:cubicBezTo>
                  <a:cubicBezTo>
                    <a:pt x="71834" y="15753"/>
                    <a:pt x="109866" y="0"/>
                    <a:pt x="149521" y="0"/>
                  </a:cubicBezTo>
                  <a:close/>
                </a:path>
              </a:pathLst>
            </a:custGeom>
            <a:solidFill>
              <a:srgbClr val="235A5B"/>
            </a:solidFill>
          </p:spPr>
        </p:sp>
        <p:sp>
          <p:nvSpPr>
            <p:cNvPr id="1048648" name="TextBox 19"/>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75" name="Group 20"/>
          <p:cNvGrpSpPr/>
          <p:nvPr/>
        </p:nvGrpSpPr>
        <p:grpSpPr>
          <a:xfrm rot="0">
            <a:off x="3038866" y="6258028"/>
            <a:ext cx="5320050" cy="2180787"/>
            <a:chOff x="0" y="0"/>
            <a:chExt cx="1457200" cy="597333"/>
          </a:xfrm>
        </p:grpSpPr>
        <p:sp>
          <p:nvSpPr>
            <p:cNvPr id="1048649" name="Freeform 21"/>
            <p:cNvSpPr/>
            <p:nvPr/>
          </p:nvSpPr>
          <p:spPr>
            <a:xfrm>
              <a:off x="0" y="0"/>
              <a:ext cx="1457200" cy="597333"/>
            </a:xfrm>
            <a:custGeom>
              <a:avLst/>
              <a:ahLst/>
              <a:rect l="l" t="t" r="r" b="b"/>
              <a:pathLst>
                <a:path w="1457200" h="597333">
                  <a:moveTo>
                    <a:pt x="48023" y="0"/>
                  </a:moveTo>
                  <a:lnTo>
                    <a:pt x="1409177" y="0"/>
                  </a:lnTo>
                  <a:cubicBezTo>
                    <a:pt x="1435700" y="0"/>
                    <a:pt x="1457200" y="21501"/>
                    <a:pt x="1457200" y="48023"/>
                  </a:cubicBezTo>
                  <a:lnTo>
                    <a:pt x="1457200" y="549311"/>
                  </a:lnTo>
                  <a:cubicBezTo>
                    <a:pt x="1457200" y="562047"/>
                    <a:pt x="1452141" y="574262"/>
                    <a:pt x="1443135" y="583268"/>
                  </a:cubicBezTo>
                  <a:cubicBezTo>
                    <a:pt x="1434129" y="592274"/>
                    <a:pt x="1421914" y="597333"/>
                    <a:pt x="1409177" y="597333"/>
                  </a:cubicBezTo>
                  <a:lnTo>
                    <a:pt x="48023" y="597333"/>
                  </a:lnTo>
                  <a:cubicBezTo>
                    <a:pt x="21501" y="597333"/>
                    <a:pt x="0" y="575833"/>
                    <a:pt x="0" y="549311"/>
                  </a:cubicBezTo>
                  <a:lnTo>
                    <a:pt x="0" y="48023"/>
                  </a:lnTo>
                  <a:cubicBezTo>
                    <a:pt x="0" y="21501"/>
                    <a:pt x="21501" y="0"/>
                    <a:pt x="48023" y="0"/>
                  </a:cubicBezTo>
                  <a:close/>
                </a:path>
              </a:pathLst>
            </a:custGeom>
            <a:solidFill>
              <a:srgbClr val="FFFFFF"/>
            </a:solidFill>
          </p:spPr>
        </p:sp>
        <p:sp>
          <p:nvSpPr>
            <p:cNvPr id="1048650" name="TextBox 22"/>
            <p:cNvSpPr txBox="1"/>
            <p:nvPr/>
          </p:nvSpPr>
          <p:spPr>
            <a:xfrm>
              <a:off x="0" y="-47625"/>
              <a:ext cx="1457200" cy="644958"/>
            </a:xfrm>
            <a:prstGeom prst="rect"/>
          </p:spPr>
          <p:txBody>
            <a:bodyPr anchor="ctr" bIns="50800" lIns="50800" rIns="50800" rtlCol="0" tIns="50800"/>
            <a:p>
              <a:pPr algn="ctr">
                <a:lnSpc>
                  <a:spcPts val="3080"/>
                </a:lnSpc>
              </a:pPr>
            </a:p>
          </p:txBody>
        </p:sp>
      </p:grpSp>
      <p:grpSp>
        <p:nvGrpSpPr>
          <p:cNvPr id="76" name="Group 23"/>
          <p:cNvGrpSpPr/>
          <p:nvPr/>
        </p:nvGrpSpPr>
        <p:grpSpPr>
          <a:xfrm rot="0">
            <a:off x="3038866" y="6258028"/>
            <a:ext cx="213989" cy="2180787"/>
            <a:chOff x="0" y="0"/>
            <a:chExt cx="58613" cy="597333"/>
          </a:xfrm>
        </p:grpSpPr>
        <p:sp>
          <p:nvSpPr>
            <p:cNvPr id="1048651" name="Freeform 24"/>
            <p:cNvSpPr/>
            <p:nvPr/>
          </p:nvSpPr>
          <p:spPr>
            <a:xfrm>
              <a:off x="0" y="0"/>
              <a:ext cx="58613" cy="597333"/>
            </a:xfrm>
            <a:custGeom>
              <a:avLst/>
              <a:ahLst/>
              <a:rect l="l" t="t" r="r" b="b"/>
              <a:pathLst>
                <a:path w="58613" h="597333">
                  <a:moveTo>
                    <a:pt x="29307" y="0"/>
                  </a:moveTo>
                  <a:lnTo>
                    <a:pt x="29307" y="0"/>
                  </a:lnTo>
                  <a:cubicBezTo>
                    <a:pt x="37079" y="0"/>
                    <a:pt x="44533" y="3088"/>
                    <a:pt x="50029" y="8584"/>
                  </a:cubicBezTo>
                  <a:cubicBezTo>
                    <a:pt x="55526" y="14080"/>
                    <a:pt x="58613" y="21534"/>
                    <a:pt x="58613" y="29307"/>
                  </a:cubicBezTo>
                  <a:lnTo>
                    <a:pt x="58613" y="568027"/>
                  </a:lnTo>
                  <a:cubicBezTo>
                    <a:pt x="58613" y="575799"/>
                    <a:pt x="55526" y="583254"/>
                    <a:pt x="50029" y="588750"/>
                  </a:cubicBezTo>
                  <a:cubicBezTo>
                    <a:pt x="44533" y="594246"/>
                    <a:pt x="37079" y="597333"/>
                    <a:pt x="29307" y="597333"/>
                  </a:cubicBezTo>
                  <a:lnTo>
                    <a:pt x="29307" y="597333"/>
                  </a:lnTo>
                  <a:cubicBezTo>
                    <a:pt x="21534" y="597333"/>
                    <a:pt x="14080" y="594246"/>
                    <a:pt x="8584" y="588750"/>
                  </a:cubicBezTo>
                  <a:cubicBezTo>
                    <a:pt x="3088" y="583254"/>
                    <a:pt x="0" y="575799"/>
                    <a:pt x="0" y="568027"/>
                  </a:cubicBezTo>
                  <a:lnTo>
                    <a:pt x="0" y="29307"/>
                  </a:lnTo>
                  <a:cubicBezTo>
                    <a:pt x="0" y="21534"/>
                    <a:pt x="3088" y="14080"/>
                    <a:pt x="8584" y="8584"/>
                  </a:cubicBezTo>
                  <a:cubicBezTo>
                    <a:pt x="14080" y="3088"/>
                    <a:pt x="21534" y="0"/>
                    <a:pt x="29307" y="0"/>
                  </a:cubicBezTo>
                  <a:close/>
                </a:path>
              </a:pathLst>
            </a:custGeom>
            <a:solidFill>
              <a:srgbClr val="408789"/>
            </a:solidFill>
          </p:spPr>
        </p:sp>
        <p:sp>
          <p:nvSpPr>
            <p:cNvPr id="1048652" name="TextBox 25"/>
            <p:cNvSpPr txBox="1"/>
            <p:nvPr/>
          </p:nvSpPr>
          <p:spPr>
            <a:xfrm>
              <a:off x="0" y="-47625"/>
              <a:ext cx="58613" cy="644958"/>
            </a:xfrm>
            <a:prstGeom prst="rect"/>
          </p:spPr>
          <p:txBody>
            <a:bodyPr anchor="ctr" bIns="50800" lIns="50800" rIns="50800" rtlCol="0" tIns="50800"/>
            <a:p>
              <a:pPr algn="ctr">
                <a:lnSpc>
                  <a:spcPts val="3080"/>
                </a:lnSpc>
              </a:pPr>
            </a:p>
          </p:txBody>
        </p:sp>
      </p:grpSp>
      <p:grpSp>
        <p:nvGrpSpPr>
          <p:cNvPr id="77" name="Group 26"/>
          <p:cNvGrpSpPr/>
          <p:nvPr/>
        </p:nvGrpSpPr>
        <p:grpSpPr>
          <a:xfrm rot="0">
            <a:off x="1515899" y="6258028"/>
            <a:ext cx="1294453" cy="1294453"/>
            <a:chOff x="0" y="0"/>
            <a:chExt cx="812800" cy="812800"/>
          </a:xfrm>
        </p:grpSpPr>
        <p:sp>
          <p:nvSpPr>
            <p:cNvPr id="1048653" name="Freeform 27"/>
            <p:cNvSpPr/>
            <p:nvPr/>
          </p:nvSpPr>
          <p:spPr>
            <a:xfrm>
              <a:off x="0" y="0"/>
              <a:ext cx="812800" cy="812800"/>
            </a:xfrm>
            <a:custGeom>
              <a:avLst/>
              <a:ahLst/>
              <a:rect l="l" t="t" r="r" b="b"/>
              <a:pathLst>
                <a:path w="812800" h="812800">
                  <a:moveTo>
                    <a:pt x="149521" y="0"/>
                  </a:moveTo>
                  <a:lnTo>
                    <a:pt x="663279" y="0"/>
                  </a:lnTo>
                  <a:cubicBezTo>
                    <a:pt x="702934" y="0"/>
                    <a:pt x="740966" y="15753"/>
                    <a:pt x="769006" y="43794"/>
                  </a:cubicBezTo>
                  <a:cubicBezTo>
                    <a:pt x="797047" y="71834"/>
                    <a:pt x="812800" y="109866"/>
                    <a:pt x="812800" y="149521"/>
                  </a:cubicBezTo>
                  <a:lnTo>
                    <a:pt x="812800" y="663279"/>
                  </a:lnTo>
                  <a:cubicBezTo>
                    <a:pt x="812800" y="702934"/>
                    <a:pt x="797047" y="740966"/>
                    <a:pt x="769006" y="769006"/>
                  </a:cubicBezTo>
                  <a:cubicBezTo>
                    <a:pt x="740966" y="797047"/>
                    <a:pt x="702934" y="812800"/>
                    <a:pt x="663279" y="812800"/>
                  </a:cubicBezTo>
                  <a:lnTo>
                    <a:pt x="149521" y="812800"/>
                  </a:lnTo>
                  <a:cubicBezTo>
                    <a:pt x="109866" y="812800"/>
                    <a:pt x="71834" y="797047"/>
                    <a:pt x="43794" y="769006"/>
                  </a:cubicBezTo>
                  <a:cubicBezTo>
                    <a:pt x="15753" y="740966"/>
                    <a:pt x="0" y="702934"/>
                    <a:pt x="0" y="663279"/>
                  </a:cubicBezTo>
                  <a:lnTo>
                    <a:pt x="0" y="149521"/>
                  </a:lnTo>
                  <a:cubicBezTo>
                    <a:pt x="0" y="109866"/>
                    <a:pt x="15753" y="71834"/>
                    <a:pt x="43794" y="43794"/>
                  </a:cubicBezTo>
                  <a:cubicBezTo>
                    <a:pt x="71834" y="15753"/>
                    <a:pt x="109866" y="0"/>
                    <a:pt x="149521" y="0"/>
                  </a:cubicBezTo>
                  <a:close/>
                </a:path>
              </a:pathLst>
            </a:custGeom>
            <a:solidFill>
              <a:srgbClr val="408789"/>
            </a:solidFill>
          </p:spPr>
        </p:sp>
        <p:sp>
          <p:nvSpPr>
            <p:cNvPr id="1048654" name="TextBox 28"/>
            <p:cNvSpPr txBox="1"/>
            <p:nvPr/>
          </p:nvSpPr>
          <p:spPr>
            <a:xfrm>
              <a:off x="0" y="-47625"/>
              <a:ext cx="812800" cy="860425"/>
            </a:xfrm>
            <a:prstGeom prst="rect"/>
          </p:spPr>
          <p:txBody>
            <a:bodyPr anchor="ctr" bIns="50800" lIns="50800" rIns="50800" rtlCol="0" tIns="50800"/>
            <a:p>
              <a:pPr algn="ctr">
                <a:lnSpc>
                  <a:spcPts val="3080"/>
                </a:lnSpc>
              </a:pPr>
            </a:p>
          </p:txBody>
        </p:sp>
      </p:grpSp>
      <p:sp>
        <p:nvSpPr>
          <p:cNvPr id="1048655" name="Freeform 29"/>
          <p:cNvSpPr/>
          <p:nvPr/>
        </p:nvSpPr>
        <p:spPr>
          <a:xfrm>
            <a:off x="1807108" y="6625336"/>
            <a:ext cx="712033" cy="559836"/>
          </a:xfrm>
          <a:custGeom>
            <a:avLst/>
            <a:ahLst/>
            <a:rect l="l" t="t" r="r" b="b"/>
            <a:pathLst>
              <a:path w="712033" h="559836">
                <a:moveTo>
                  <a:pt x="0" y="0"/>
                </a:moveTo>
                <a:lnTo>
                  <a:pt x="712033" y="0"/>
                </a:lnTo>
                <a:lnTo>
                  <a:pt x="712033" y="559836"/>
                </a:lnTo>
                <a:lnTo>
                  <a:pt x="0" y="559836"/>
                </a:lnTo>
                <a:lnTo>
                  <a:pt x="0" y="0"/>
                </a:lnTo>
                <a:close/>
              </a:path>
            </a:pathLst>
          </a:custGeom>
          <a:blipFill>
            <a:blip xmlns:r="http://schemas.openxmlformats.org/officeDocument/2006/relationships" r:embed="rId1"/>
            <a:stretch>
              <a:fillRect/>
            </a:stretch>
          </a:blipFill>
        </p:spPr>
      </p:sp>
      <p:grpSp>
        <p:nvGrpSpPr>
          <p:cNvPr id="78" name="Group 30"/>
          <p:cNvGrpSpPr/>
          <p:nvPr/>
        </p:nvGrpSpPr>
        <p:grpSpPr>
          <a:xfrm rot="0">
            <a:off x="11452051" y="6258028"/>
            <a:ext cx="5320050" cy="2180787"/>
            <a:chOff x="0" y="0"/>
            <a:chExt cx="1457200" cy="597333"/>
          </a:xfrm>
        </p:grpSpPr>
        <p:sp>
          <p:nvSpPr>
            <p:cNvPr id="1048656" name="Freeform 31"/>
            <p:cNvSpPr/>
            <p:nvPr/>
          </p:nvSpPr>
          <p:spPr>
            <a:xfrm>
              <a:off x="0" y="0"/>
              <a:ext cx="1457200" cy="597333"/>
            </a:xfrm>
            <a:custGeom>
              <a:avLst/>
              <a:ahLst/>
              <a:rect l="l" t="t" r="r" b="b"/>
              <a:pathLst>
                <a:path w="1457200" h="597333">
                  <a:moveTo>
                    <a:pt x="48023" y="0"/>
                  </a:moveTo>
                  <a:lnTo>
                    <a:pt x="1409177" y="0"/>
                  </a:lnTo>
                  <a:cubicBezTo>
                    <a:pt x="1435700" y="0"/>
                    <a:pt x="1457200" y="21501"/>
                    <a:pt x="1457200" y="48023"/>
                  </a:cubicBezTo>
                  <a:lnTo>
                    <a:pt x="1457200" y="549311"/>
                  </a:lnTo>
                  <a:cubicBezTo>
                    <a:pt x="1457200" y="562047"/>
                    <a:pt x="1452141" y="574262"/>
                    <a:pt x="1443135" y="583268"/>
                  </a:cubicBezTo>
                  <a:cubicBezTo>
                    <a:pt x="1434129" y="592274"/>
                    <a:pt x="1421914" y="597333"/>
                    <a:pt x="1409177" y="597333"/>
                  </a:cubicBezTo>
                  <a:lnTo>
                    <a:pt x="48023" y="597333"/>
                  </a:lnTo>
                  <a:cubicBezTo>
                    <a:pt x="21501" y="597333"/>
                    <a:pt x="0" y="575833"/>
                    <a:pt x="0" y="549311"/>
                  </a:cubicBezTo>
                  <a:lnTo>
                    <a:pt x="0" y="48023"/>
                  </a:lnTo>
                  <a:cubicBezTo>
                    <a:pt x="0" y="21501"/>
                    <a:pt x="21501" y="0"/>
                    <a:pt x="48023" y="0"/>
                  </a:cubicBezTo>
                  <a:close/>
                </a:path>
              </a:pathLst>
            </a:custGeom>
            <a:solidFill>
              <a:srgbClr val="FFFFFF"/>
            </a:solidFill>
          </p:spPr>
        </p:sp>
        <p:sp>
          <p:nvSpPr>
            <p:cNvPr id="1048657" name="TextBox 32"/>
            <p:cNvSpPr txBox="1"/>
            <p:nvPr/>
          </p:nvSpPr>
          <p:spPr>
            <a:xfrm>
              <a:off x="0" y="-47625"/>
              <a:ext cx="1457200" cy="644958"/>
            </a:xfrm>
            <a:prstGeom prst="rect"/>
          </p:spPr>
          <p:txBody>
            <a:bodyPr anchor="ctr" bIns="50800" lIns="50800" rIns="50800" rtlCol="0" tIns="50800"/>
            <a:p>
              <a:pPr algn="ctr">
                <a:lnSpc>
                  <a:spcPts val="3080"/>
                </a:lnSpc>
              </a:pPr>
            </a:p>
          </p:txBody>
        </p:sp>
      </p:grpSp>
      <p:grpSp>
        <p:nvGrpSpPr>
          <p:cNvPr id="79" name="Group 33"/>
          <p:cNvGrpSpPr/>
          <p:nvPr/>
        </p:nvGrpSpPr>
        <p:grpSpPr>
          <a:xfrm rot="0">
            <a:off x="11452051" y="6258028"/>
            <a:ext cx="213989" cy="2180787"/>
            <a:chOff x="0" y="0"/>
            <a:chExt cx="58613" cy="597333"/>
          </a:xfrm>
        </p:grpSpPr>
        <p:sp>
          <p:nvSpPr>
            <p:cNvPr id="1048658" name="Freeform 34"/>
            <p:cNvSpPr/>
            <p:nvPr/>
          </p:nvSpPr>
          <p:spPr>
            <a:xfrm>
              <a:off x="0" y="0"/>
              <a:ext cx="58613" cy="597333"/>
            </a:xfrm>
            <a:custGeom>
              <a:avLst/>
              <a:ahLst/>
              <a:rect l="l" t="t" r="r" b="b"/>
              <a:pathLst>
                <a:path w="58613" h="597333">
                  <a:moveTo>
                    <a:pt x="29307" y="0"/>
                  </a:moveTo>
                  <a:lnTo>
                    <a:pt x="29307" y="0"/>
                  </a:lnTo>
                  <a:cubicBezTo>
                    <a:pt x="37079" y="0"/>
                    <a:pt x="44533" y="3088"/>
                    <a:pt x="50029" y="8584"/>
                  </a:cubicBezTo>
                  <a:cubicBezTo>
                    <a:pt x="55526" y="14080"/>
                    <a:pt x="58613" y="21534"/>
                    <a:pt x="58613" y="29307"/>
                  </a:cubicBezTo>
                  <a:lnTo>
                    <a:pt x="58613" y="568027"/>
                  </a:lnTo>
                  <a:cubicBezTo>
                    <a:pt x="58613" y="575799"/>
                    <a:pt x="55526" y="583254"/>
                    <a:pt x="50029" y="588750"/>
                  </a:cubicBezTo>
                  <a:cubicBezTo>
                    <a:pt x="44533" y="594246"/>
                    <a:pt x="37079" y="597333"/>
                    <a:pt x="29307" y="597333"/>
                  </a:cubicBezTo>
                  <a:lnTo>
                    <a:pt x="29307" y="597333"/>
                  </a:lnTo>
                  <a:cubicBezTo>
                    <a:pt x="21534" y="597333"/>
                    <a:pt x="14080" y="594246"/>
                    <a:pt x="8584" y="588750"/>
                  </a:cubicBezTo>
                  <a:cubicBezTo>
                    <a:pt x="3088" y="583254"/>
                    <a:pt x="0" y="575799"/>
                    <a:pt x="0" y="568027"/>
                  </a:cubicBezTo>
                  <a:lnTo>
                    <a:pt x="0" y="29307"/>
                  </a:lnTo>
                  <a:cubicBezTo>
                    <a:pt x="0" y="21534"/>
                    <a:pt x="3088" y="14080"/>
                    <a:pt x="8584" y="8584"/>
                  </a:cubicBezTo>
                  <a:cubicBezTo>
                    <a:pt x="14080" y="3088"/>
                    <a:pt x="21534" y="0"/>
                    <a:pt x="29307" y="0"/>
                  </a:cubicBezTo>
                  <a:close/>
                </a:path>
              </a:pathLst>
            </a:custGeom>
            <a:solidFill>
              <a:srgbClr val="639C9D"/>
            </a:solidFill>
          </p:spPr>
        </p:sp>
        <p:sp>
          <p:nvSpPr>
            <p:cNvPr id="1048659" name="TextBox 35"/>
            <p:cNvSpPr txBox="1"/>
            <p:nvPr/>
          </p:nvSpPr>
          <p:spPr>
            <a:xfrm>
              <a:off x="0" y="-47625"/>
              <a:ext cx="58613" cy="644958"/>
            </a:xfrm>
            <a:prstGeom prst="rect"/>
          </p:spPr>
          <p:txBody>
            <a:bodyPr anchor="ctr" bIns="50800" lIns="50800" rIns="50800" rtlCol="0" tIns="50800"/>
            <a:p>
              <a:pPr algn="ctr">
                <a:lnSpc>
                  <a:spcPts val="3080"/>
                </a:lnSpc>
              </a:pPr>
            </a:p>
          </p:txBody>
        </p:sp>
      </p:grpSp>
      <p:grpSp>
        <p:nvGrpSpPr>
          <p:cNvPr id="80" name="Group 36"/>
          <p:cNvGrpSpPr/>
          <p:nvPr/>
        </p:nvGrpSpPr>
        <p:grpSpPr>
          <a:xfrm rot="0">
            <a:off x="9929084" y="6258028"/>
            <a:ext cx="1294453" cy="1294453"/>
            <a:chOff x="0" y="0"/>
            <a:chExt cx="812800" cy="812800"/>
          </a:xfrm>
        </p:grpSpPr>
        <p:sp>
          <p:nvSpPr>
            <p:cNvPr id="1048660" name="Freeform 37"/>
            <p:cNvSpPr/>
            <p:nvPr/>
          </p:nvSpPr>
          <p:spPr>
            <a:xfrm>
              <a:off x="0" y="0"/>
              <a:ext cx="812800" cy="812800"/>
            </a:xfrm>
            <a:custGeom>
              <a:avLst/>
              <a:ahLst/>
              <a:rect l="l" t="t" r="r" b="b"/>
              <a:pathLst>
                <a:path w="812800" h="812800">
                  <a:moveTo>
                    <a:pt x="149521" y="0"/>
                  </a:moveTo>
                  <a:lnTo>
                    <a:pt x="663279" y="0"/>
                  </a:lnTo>
                  <a:cubicBezTo>
                    <a:pt x="702934" y="0"/>
                    <a:pt x="740966" y="15753"/>
                    <a:pt x="769006" y="43794"/>
                  </a:cubicBezTo>
                  <a:cubicBezTo>
                    <a:pt x="797047" y="71834"/>
                    <a:pt x="812800" y="109866"/>
                    <a:pt x="812800" y="149521"/>
                  </a:cubicBezTo>
                  <a:lnTo>
                    <a:pt x="812800" y="663279"/>
                  </a:lnTo>
                  <a:cubicBezTo>
                    <a:pt x="812800" y="702934"/>
                    <a:pt x="797047" y="740966"/>
                    <a:pt x="769006" y="769006"/>
                  </a:cubicBezTo>
                  <a:cubicBezTo>
                    <a:pt x="740966" y="797047"/>
                    <a:pt x="702934" y="812800"/>
                    <a:pt x="663279" y="812800"/>
                  </a:cubicBezTo>
                  <a:lnTo>
                    <a:pt x="149521" y="812800"/>
                  </a:lnTo>
                  <a:cubicBezTo>
                    <a:pt x="109866" y="812800"/>
                    <a:pt x="71834" y="797047"/>
                    <a:pt x="43794" y="769006"/>
                  </a:cubicBezTo>
                  <a:cubicBezTo>
                    <a:pt x="15753" y="740966"/>
                    <a:pt x="0" y="702934"/>
                    <a:pt x="0" y="663279"/>
                  </a:cubicBezTo>
                  <a:lnTo>
                    <a:pt x="0" y="149521"/>
                  </a:lnTo>
                  <a:cubicBezTo>
                    <a:pt x="0" y="109866"/>
                    <a:pt x="15753" y="71834"/>
                    <a:pt x="43794" y="43794"/>
                  </a:cubicBezTo>
                  <a:cubicBezTo>
                    <a:pt x="71834" y="15753"/>
                    <a:pt x="109866" y="0"/>
                    <a:pt x="149521" y="0"/>
                  </a:cubicBezTo>
                  <a:close/>
                </a:path>
              </a:pathLst>
            </a:custGeom>
            <a:solidFill>
              <a:srgbClr val="639C9D"/>
            </a:solidFill>
          </p:spPr>
        </p:sp>
        <p:sp>
          <p:nvSpPr>
            <p:cNvPr id="1048661" name="TextBox 38"/>
            <p:cNvSpPr txBox="1"/>
            <p:nvPr/>
          </p:nvSpPr>
          <p:spPr>
            <a:xfrm>
              <a:off x="0" y="-47625"/>
              <a:ext cx="812800" cy="860425"/>
            </a:xfrm>
            <a:prstGeom prst="rect"/>
          </p:spPr>
          <p:txBody>
            <a:bodyPr anchor="ctr" bIns="50800" lIns="50800" rIns="50800" rtlCol="0" tIns="50800"/>
            <a:p>
              <a:pPr algn="ctr">
                <a:lnSpc>
                  <a:spcPts val="3080"/>
                </a:lnSpc>
              </a:pPr>
            </a:p>
          </p:txBody>
        </p:sp>
      </p:grpSp>
      <p:sp>
        <p:nvSpPr>
          <p:cNvPr id="1048662" name="Freeform 39"/>
          <p:cNvSpPr/>
          <p:nvPr/>
        </p:nvSpPr>
        <p:spPr>
          <a:xfrm>
            <a:off x="10300441" y="6639385"/>
            <a:ext cx="551738" cy="531738"/>
          </a:xfrm>
          <a:custGeom>
            <a:avLst/>
            <a:ahLst/>
            <a:rect l="l" t="t" r="r" b="b"/>
            <a:pathLst>
              <a:path w="551738" h="531738">
                <a:moveTo>
                  <a:pt x="0" y="0"/>
                </a:moveTo>
                <a:lnTo>
                  <a:pt x="551738" y="0"/>
                </a:lnTo>
                <a:lnTo>
                  <a:pt x="551738" y="531738"/>
                </a:lnTo>
                <a:lnTo>
                  <a:pt x="0" y="531738"/>
                </a:lnTo>
                <a:lnTo>
                  <a:pt x="0" y="0"/>
                </a:lnTo>
                <a:close/>
              </a:path>
            </a:pathLst>
          </a:custGeom>
          <a:blipFill>
            <a:blip xmlns:r="http://schemas.openxmlformats.org/officeDocument/2006/relationships" r:embed="rId2"/>
            <a:stretch>
              <a:fillRect/>
            </a:stretch>
          </a:blipFill>
        </p:spPr>
      </p:sp>
      <p:sp>
        <p:nvSpPr>
          <p:cNvPr id="1048663" name="Freeform 40"/>
          <p:cNvSpPr/>
          <p:nvPr/>
        </p:nvSpPr>
        <p:spPr>
          <a:xfrm>
            <a:off x="16034057" y="-269190"/>
            <a:ext cx="2450485" cy="1131645"/>
          </a:xfrm>
          <a:custGeom>
            <a:avLst/>
            <a:ahLst/>
            <a:rect l="l" t="t" r="r" b="b"/>
            <a:pathLst>
              <a:path w="2450485" h="1131645">
                <a:moveTo>
                  <a:pt x="0" y="0"/>
                </a:moveTo>
                <a:lnTo>
                  <a:pt x="2450486" y="0"/>
                </a:lnTo>
                <a:lnTo>
                  <a:pt x="2450486" y="1131645"/>
                </a:lnTo>
                <a:lnTo>
                  <a:pt x="0" y="1131645"/>
                </a:lnTo>
                <a:lnTo>
                  <a:pt x="0" y="0"/>
                </a:lnTo>
                <a:close/>
              </a:path>
            </a:pathLst>
          </a:custGeom>
          <a:blipFill>
            <a:blip xmlns:r="http://schemas.openxmlformats.org/officeDocument/2006/relationships" r:embed="rId3"/>
            <a:stretch>
              <a:fillRect r="-59838" b="-615486"/>
            </a:stretch>
          </a:blipFill>
        </p:spPr>
      </p:sp>
      <p:sp>
        <p:nvSpPr>
          <p:cNvPr id="1048664" name="Freeform 41"/>
          <p:cNvSpPr/>
          <p:nvPr/>
        </p:nvSpPr>
        <p:spPr>
          <a:xfrm>
            <a:off x="-1421785" y="462877"/>
            <a:ext cx="2450485" cy="1131645"/>
          </a:xfrm>
          <a:custGeom>
            <a:avLst/>
            <a:ahLst/>
            <a:rect l="l" t="t" r="r" b="b"/>
            <a:pathLst>
              <a:path w="2450485" h="1131645">
                <a:moveTo>
                  <a:pt x="0" y="0"/>
                </a:moveTo>
                <a:lnTo>
                  <a:pt x="2450485" y="0"/>
                </a:lnTo>
                <a:lnTo>
                  <a:pt x="2450485" y="1131646"/>
                </a:lnTo>
                <a:lnTo>
                  <a:pt x="0" y="1131646"/>
                </a:lnTo>
                <a:lnTo>
                  <a:pt x="0" y="0"/>
                </a:lnTo>
                <a:close/>
              </a:path>
            </a:pathLst>
          </a:custGeom>
          <a:blipFill>
            <a:blip xmlns:r="http://schemas.openxmlformats.org/officeDocument/2006/relationships" r:embed="rId3"/>
            <a:stretch>
              <a:fillRect r="-59838" b="-615486"/>
            </a:stretch>
          </a:blipFill>
        </p:spPr>
      </p:sp>
      <p:sp>
        <p:nvSpPr>
          <p:cNvPr id="1048665" name="AutoShape 42"/>
          <p:cNvSpPr/>
          <p:nvPr/>
        </p:nvSpPr>
        <p:spPr>
          <a:xfrm>
            <a:off x="1515899" y="9285348"/>
            <a:ext cx="15256203" cy="0"/>
          </a:xfrm>
          <a:prstGeom prst="line"/>
          <a:ln w="9525" cap="flat">
            <a:solidFill>
              <a:srgbClr val="235A5B"/>
            </a:solidFill>
            <a:prstDash val="solid"/>
            <a:headEnd type="none" w="sm" len="sm"/>
            <a:tailEnd type="none" w="sm" len="sm"/>
          </a:ln>
        </p:spPr>
      </p:sp>
      <p:sp>
        <p:nvSpPr>
          <p:cNvPr id="1048666" name="Freeform 43"/>
          <p:cNvSpPr/>
          <p:nvPr/>
        </p:nvSpPr>
        <p:spPr>
          <a:xfrm>
            <a:off x="1841855" y="3502987"/>
            <a:ext cx="642540" cy="642540"/>
          </a:xfrm>
          <a:custGeom>
            <a:avLst/>
            <a:ahLst/>
            <a:rect l="l" t="t" r="r" b="b"/>
            <a:pathLst>
              <a:path w="642540" h="642540">
                <a:moveTo>
                  <a:pt x="0" y="0"/>
                </a:moveTo>
                <a:lnTo>
                  <a:pt x="642540" y="0"/>
                </a:lnTo>
                <a:lnTo>
                  <a:pt x="642540" y="642540"/>
                </a:lnTo>
                <a:lnTo>
                  <a:pt x="0" y="642540"/>
                </a:lnTo>
                <a:lnTo>
                  <a:pt x="0" y="0"/>
                </a:lnTo>
                <a:close/>
              </a:path>
            </a:pathLst>
          </a:custGeom>
          <a:blipFill>
            <a:blip xmlns:r="http://schemas.openxmlformats.org/officeDocument/2006/relationships" r:embed="rId4"/>
            <a:stretch>
              <a:fillRect/>
            </a:stretch>
          </a:blipFill>
        </p:spPr>
      </p:sp>
      <p:sp>
        <p:nvSpPr>
          <p:cNvPr id="1048667" name="Freeform 44"/>
          <p:cNvSpPr/>
          <p:nvPr/>
        </p:nvSpPr>
        <p:spPr>
          <a:xfrm>
            <a:off x="10207232" y="3455178"/>
            <a:ext cx="738157" cy="738157"/>
          </a:xfrm>
          <a:custGeom>
            <a:avLst/>
            <a:ahLst/>
            <a:rect l="l" t="t" r="r" b="b"/>
            <a:pathLst>
              <a:path w="738157" h="738157">
                <a:moveTo>
                  <a:pt x="0" y="0"/>
                </a:moveTo>
                <a:lnTo>
                  <a:pt x="738156" y="0"/>
                </a:lnTo>
                <a:lnTo>
                  <a:pt x="738156" y="738157"/>
                </a:lnTo>
                <a:lnTo>
                  <a:pt x="0" y="738157"/>
                </a:lnTo>
                <a:lnTo>
                  <a:pt x="0" y="0"/>
                </a:lnTo>
                <a:close/>
              </a:path>
            </a:pathLst>
          </a:custGeom>
          <a:blipFill>
            <a:blip xmlns:r="http://schemas.openxmlformats.org/officeDocument/2006/relationships" r:embed="rId5"/>
            <a:stretch>
              <a:fillRect/>
            </a:stretch>
          </a:blipFill>
        </p:spPr>
      </p:sp>
      <p:sp>
        <p:nvSpPr>
          <p:cNvPr id="1048668" name="TextBox 45"/>
          <p:cNvSpPr txBox="1"/>
          <p:nvPr/>
        </p:nvSpPr>
        <p:spPr>
          <a:xfrm>
            <a:off x="12114321" y="3427329"/>
            <a:ext cx="3995510" cy="359877"/>
          </a:xfrm>
          <a:prstGeom prst="rect"/>
        </p:spPr>
        <p:txBody>
          <a:bodyPr anchor="t" bIns="0" lIns="0" rIns="0" rtlCol="0" tIns="0">
            <a:spAutoFit/>
          </a:bodyPr>
          <a:p>
            <a:pPr algn="l" indent="0" lvl="1" marL="0">
              <a:lnSpc>
                <a:spcPts val="2960"/>
              </a:lnSpc>
              <a:spcBef>
                <a:spcPct val="0"/>
              </a:spcBef>
            </a:pPr>
            <a:r>
              <a:rPr b="1" sz="211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Automotive Industry</a:t>
            </a:r>
            <a:endParaRPr b="1" sz="211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669" name="TextBox 46"/>
          <p:cNvSpPr txBox="1"/>
          <p:nvPr/>
        </p:nvSpPr>
        <p:spPr>
          <a:xfrm>
            <a:off x="12114321" y="3927885"/>
            <a:ext cx="3995510" cy="638614"/>
          </a:xfrm>
          <a:prstGeom prst="rect"/>
        </p:spPr>
        <p:txBody>
          <a:bodyPr anchor="t" bIns="0" lIns="0" rIns="0" rtlCol="0" tIns="0">
            <a:spAutoFit/>
          </a:bodyPr>
          <a:p>
            <a:pPr algn="l" indent="0" lvl="0" marL="0">
              <a:lnSpc>
                <a:spcPts val="2605"/>
              </a:lnSpc>
              <a:spcBef>
                <a:spcPct val="0"/>
              </a:spcBef>
            </a:pPr>
            <a:r>
              <a:rPr sz="1740" lang="en-US" spc="90">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Engage with manufacturers looking to enhance sustainability practices.</a:t>
            </a:r>
            <a:endParaRPr sz="1740" lang="en-US" spc="90">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670" name="TextBox 47"/>
          <p:cNvSpPr txBox="1"/>
          <p:nvPr/>
        </p:nvSpPr>
        <p:spPr>
          <a:xfrm>
            <a:off x="3701136" y="3427329"/>
            <a:ext cx="3995510" cy="359877"/>
          </a:xfrm>
          <a:prstGeom prst="rect"/>
        </p:spPr>
        <p:txBody>
          <a:bodyPr anchor="t" bIns="0" lIns="0" rIns="0" rtlCol="0" tIns="0">
            <a:spAutoFit/>
          </a:bodyPr>
          <a:p>
            <a:pPr algn="l" indent="0" lvl="1" marL="0">
              <a:lnSpc>
                <a:spcPts val="2960"/>
              </a:lnSpc>
              <a:spcBef>
                <a:spcPct val="0"/>
              </a:spcBef>
            </a:pPr>
            <a:r>
              <a:rPr b="1" sz="211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Mechanical Engineering</a:t>
            </a:r>
            <a:endParaRPr b="1" sz="211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671" name="TextBox 48"/>
          <p:cNvSpPr txBox="1"/>
          <p:nvPr/>
        </p:nvSpPr>
        <p:spPr>
          <a:xfrm>
            <a:off x="3701136" y="3927885"/>
            <a:ext cx="3587738" cy="638614"/>
          </a:xfrm>
          <a:prstGeom prst="rect"/>
        </p:spPr>
        <p:txBody>
          <a:bodyPr anchor="t" bIns="0" lIns="0" rIns="0" rtlCol="0" tIns="0">
            <a:spAutoFit/>
          </a:bodyPr>
          <a:p>
            <a:pPr algn="l" indent="0" lvl="0" marL="0">
              <a:lnSpc>
                <a:spcPts val="2605"/>
              </a:lnSpc>
              <a:spcBef>
                <a:spcPct val="0"/>
              </a:spcBef>
            </a:pPr>
            <a:r>
              <a:rPr sz="1740" lang="en-US" spc="90">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Immediate focus due to high demand for extraction systems.</a:t>
            </a:r>
            <a:endParaRPr sz="1740" lang="en-US" spc="90">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672" name="TextBox 49"/>
          <p:cNvSpPr txBox="1"/>
          <p:nvPr/>
        </p:nvSpPr>
        <p:spPr>
          <a:xfrm>
            <a:off x="3701136" y="6508326"/>
            <a:ext cx="3995510" cy="359877"/>
          </a:xfrm>
          <a:prstGeom prst="rect"/>
        </p:spPr>
        <p:txBody>
          <a:bodyPr anchor="t" bIns="0" lIns="0" rIns="0" rtlCol="0" tIns="0">
            <a:spAutoFit/>
          </a:bodyPr>
          <a:p>
            <a:pPr algn="l" indent="0" lvl="1" marL="0">
              <a:lnSpc>
                <a:spcPts val="2960"/>
              </a:lnSpc>
              <a:spcBef>
                <a:spcPct val="0"/>
              </a:spcBef>
            </a:pPr>
            <a:r>
              <a:rPr b="1" sz="211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Metal Processing</a:t>
            </a:r>
            <a:endParaRPr b="1" sz="211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673" name="TextBox 50"/>
          <p:cNvSpPr txBox="1"/>
          <p:nvPr/>
        </p:nvSpPr>
        <p:spPr>
          <a:xfrm>
            <a:off x="3701136" y="7008883"/>
            <a:ext cx="3995510" cy="638614"/>
          </a:xfrm>
          <a:prstGeom prst="rect"/>
        </p:spPr>
        <p:txBody>
          <a:bodyPr anchor="t" bIns="0" lIns="0" rIns="0" rtlCol="0" tIns="0">
            <a:spAutoFit/>
          </a:bodyPr>
          <a:p>
            <a:pPr algn="l" indent="0" lvl="0" marL="0">
              <a:lnSpc>
                <a:spcPts val="2605"/>
              </a:lnSpc>
              <a:spcBef>
                <a:spcPct val="0"/>
              </a:spcBef>
            </a:pPr>
            <a:r>
              <a:rPr sz="1740" lang="en-US" spc="90">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Target companies facing stringent emission regulations.</a:t>
            </a:r>
            <a:endParaRPr sz="1740" lang="en-US" spc="90">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674" name="TextBox 51"/>
          <p:cNvSpPr txBox="1"/>
          <p:nvPr/>
        </p:nvSpPr>
        <p:spPr>
          <a:xfrm>
            <a:off x="12114321" y="6508326"/>
            <a:ext cx="3995510" cy="359877"/>
          </a:xfrm>
          <a:prstGeom prst="rect"/>
        </p:spPr>
        <p:txBody>
          <a:bodyPr anchor="t" bIns="0" lIns="0" rIns="0" rtlCol="0" tIns="0">
            <a:spAutoFit/>
          </a:bodyPr>
          <a:p>
            <a:pPr algn="l" indent="0" lvl="1" marL="0">
              <a:lnSpc>
                <a:spcPts val="2960"/>
              </a:lnSpc>
              <a:spcBef>
                <a:spcPct val="0"/>
              </a:spcBef>
            </a:pPr>
            <a:r>
              <a:rPr b="1" sz="211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Chemical Manufacturing</a:t>
            </a:r>
            <a:endParaRPr b="1" sz="211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675" name="TextBox 52"/>
          <p:cNvSpPr txBox="1"/>
          <p:nvPr/>
        </p:nvSpPr>
        <p:spPr>
          <a:xfrm>
            <a:off x="12114321" y="7008883"/>
            <a:ext cx="3995510" cy="992505"/>
          </a:xfrm>
          <a:prstGeom prst="rect"/>
        </p:spPr>
        <p:txBody>
          <a:bodyPr anchor="t" bIns="0" lIns="0" rIns="0" rtlCol="0" tIns="0">
            <a:spAutoFit/>
          </a:bodyPr>
          <a:p>
            <a:pPr algn="l" indent="0" lvl="0" marL="0">
              <a:lnSpc>
                <a:spcPts val="2605"/>
              </a:lnSpc>
              <a:spcBef>
                <a:spcPct val="0"/>
              </a:spcBef>
            </a:pPr>
            <a:r>
              <a:rPr sz="1740" lang="en-US" spc="90">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Approach firms needing advanced filtration solutions to comply with environmental standards.</a:t>
            </a:r>
            <a:endParaRPr sz="1740" lang="en-US" spc="90">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676" name="TextBox 53"/>
          <p:cNvSpPr txBox="1"/>
          <p:nvPr/>
        </p:nvSpPr>
        <p:spPr>
          <a:xfrm>
            <a:off x="4067426" y="1193633"/>
            <a:ext cx="9509299" cy="1422400"/>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IMPORTANT SECTORS FOR ULMATEC &amp; TARGET SEQUENCE</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8677" name="TextBox 54"/>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81" name=""/>
        <p:cNvGrpSpPr/>
        <p:nvPr/>
      </p:nvGrpSpPr>
      <p:grpSpPr>
        <a:xfrm>
          <a:off x="0" y="0"/>
          <a:ext cx="0" cy="0"/>
          <a:chOff x="0" y="0"/>
          <a:chExt cx="0" cy="0"/>
        </a:xfrm>
      </p:grpSpPr>
      <p:sp>
        <p:nvSpPr>
          <p:cNvPr id="1048678" name="TextBox 2"/>
          <p:cNvSpPr txBox="1"/>
          <p:nvPr/>
        </p:nvSpPr>
        <p:spPr>
          <a:xfrm>
            <a:off x="1584502" y="2282560"/>
            <a:ext cx="15118997" cy="8056245"/>
          </a:xfrm>
          <a:prstGeom prst="rect"/>
        </p:spPr>
        <p:txBody>
          <a:bodyPr anchor="t" bIns="0" lIns="0" rIns="0" rtlCol="0" tIns="0">
            <a:spAutoFit/>
          </a:bodyPr>
          <a:p>
            <a:pPr algn="ctr">
              <a:lnSpc>
                <a:spcPts val="21145"/>
              </a:lnSpc>
            </a:pPr>
            <a:r>
              <a:rPr sz="22000" lang="en-US" spc="-264">
                <a:solidFill>
                  <a:srgbClr val="327576"/>
                </a:solidFill>
                <a:latin typeface="Impact" panose="020B0806030902050204"/>
                <a:ea typeface="Impact" panose="020B0806030902050204"/>
                <a:cs typeface="Impact" panose="020B0806030902050204"/>
                <a:sym typeface="Impact" panose="020B0806030902050204"/>
              </a:rPr>
              <a:t>COMPETITOR </a:t>
            </a:r>
            <a:r>
              <a:rPr sz="26430" lang="en-US" spc="-264">
                <a:solidFill>
                  <a:srgbClr val="327576"/>
                </a:solidFill>
                <a:latin typeface="Impact" panose="020B0806030902050204"/>
                <a:ea typeface="Impact" panose="020B0806030902050204"/>
                <a:cs typeface="Impact" panose="020B0806030902050204"/>
                <a:sym typeface="Impact" panose="020B0806030902050204"/>
              </a:rPr>
              <a:t>ANALYSIS</a:t>
            </a:r>
            <a:endParaRPr sz="26430" lang="en-US" spc="-264">
              <a:solidFill>
                <a:srgbClr val="327576"/>
              </a:solidFill>
              <a:latin typeface="Impact" panose="020B0806030902050204"/>
              <a:ea typeface="Impact" panose="020B0806030902050204"/>
              <a:cs typeface="Impact" panose="020B0806030902050204"/>
              <a:sym typeface="Impact" panose="020B080603090205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82" name=""/>
        <p:cNvGrpSpPr/>
        <p:nvPr/>
      </p:nvGrpSpPr>
      <p:grpSpPr>
        <a:xfrm>
          <a:off x="0" y="0"/>
          <a:ext cx="0" cy="0"/>
          <a:chOff x="0" y="0"/>
          <a:chExt cx="0" cy="0"/>
        </a:xfrm>
      </p:grpSpPr>
      <p:sp>
        <p:nvSpPr>
          <p:cNvPr id="1048679" name="AutoShape 2"/>
          <p:cNvSpPr/>
          <p:nvPr/>
        </p:nvSpPr>
        <p:spPr>
          <a:xfrm>
            <a:off x="5781243" y="3939207"/>
            <a:ext cx="871363" cy="0"/>
          </a:xfrm>
          <a:prstGeom prst="line"/>
          <a:ln w="47625" cap="flat">
            <a:solidFill>
              <a:srgbClr val="235A5B"/>
            </a:solidFill>
            <a:prstDash val="solid"/>
            <a:headEnd type="none" w="sm" len="sm"/>
            <a:tailEnd type="oval" w="lg" len="lg"/>
          </a:ln>
        </p:spPr>
      </p:sp>
      <p:sp>
        <p:nvSpPr>
          <p:cNvPr id="1048680" name="AutoShape 3"/>
          <p:cNvSpPr/>
          <p:nvPr/>
        </p:nvSpPr>
        <p:spPr>
          <a:xfrm>
            <a:off x="5781243" y="6040163"/>
            <a:ext cx="871363" cy="0"/>
          </a:xfrm>
          <a:prstGeom prst="line"/>
          <a:ln w="47625" cap="flat">
            <a:solidFill>
              <a:srgbClr val="327576"/>
            </a:solidFill>
            <a:prstDash val="solid"/>
            <a:headEnd type="none" w="sm" len="sm"/>
            <a:tailEnd type="oval" w="lg" len="lg"/>
          </a:ln>
        </p:spPr>
      </p:sp>
      <p:sp>
        <p:nvSpPr>
          <p:cNvPr id="1048681" name="AutoShape 4"/>
          <p:cNvSpPr/>
          <p:nvPr/>
        </p:nvSpPr>
        <p:spPr>
          <a:xfrm>
            <a:off x="11634292" y="3984687"/>
            <a:ext cx="871363" cy="0"/>
          </a:xfrm>
          <a:prstGeom prst="line"/>
          <a:ln w="47625" cap="flat">
            <a:solidFill>
              <a:srgbClr val="408789"/>
            </a:solidFill>
            <a:prstDash val="solid"/>
            <a:headEnd type="oval" w="lg" len="lg"/>
            <a:tailEnd type="none" w="sm" len="sm"/>
          </a:ln>
        </p:spPr>
      </p:sp>
      <p:sp>
        <p:nvSpPr>
          <p:cNvPr id="1048682" name="AutoShape 5"/>
          <p:cNvSpPr/>
          <p:nvPr/>
        </p:nvSpPr>
        <p:spPr>
          <a:xfrm>
            <a:off x="11634292" y="6085643"/>
            <a:ext cx="871363" cy="0"/>
          </a:xfrm>
          <a:prstGeom prst="line"/>
          <a:ln w="47625" cap="flat">
            <a:solidFill>
              <a:srgbClr val="639C9D"/>
            </a:solidFill>
            <a:prstDash val="solid"/>
            <a:headEnd type="oval" w="lg" len="lg"/>
            <a:tailEnd type="none" w="sm" len="sm"/>
          </a:ln>
        </p:spPr>
      </p:sp>
      <p:grpSp>
        <p:nvGrpSpPr>
          <p:cNvPr id="83" name="Group 6"/>
          <p:cNvGrpSpPr>
            <a:grpSpLocks noChangeAspect="1"/>
          </p:cNvGrpSpPr>
          <p:nvPr/>
        </p:nvGrpSpPr>
        <p:grpSpPr>
          <a:xfrm rot="2700000">
            <a:off x="8526490" y="2610506"/>
            <a:ext cx="1233918" cy="1233918"/>
            <a:chOff x="0" y="0"/>
            <a:chExt cx="14400530" cy="14400530"/>
          </a:xfrm>
        </p:grpSpPr>
        <p:sp>
          <p:nvSpPr>
            <p:cNvPr id="1048683" name="Freeform 7"/>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235A5B"/>
            </a:solidFill>
          </p:spPr>
        </p:sp>
      </p:grpSp>
      <p:grpSp>
        <p:nvGrpSpPr>
          <p:cNvPr id="84" name="Group 8"/>
          <p:cNvGrpSpPr>
            <a:grpSpLocks noChangeAspect="1"/>
          </p:cNvGrpSpPr>
          <p:nvPr/>
        </p:nvGrpSpPr>
        <p:grpSpPr>
          <a:xfrm rot="-8100000">
            <a:off x="8526490" y="5794515"/>
            <a:ext cx="1233918" cy="1233918"/>
            <a:chOff x="0" y="0"/>
            <a:chExt cx="14400530" cy="14400530"/>
          </a:xfrm>
        </p:grpSpPr>
        <p:sp>
          <p:nvSpPr>
            <p:cNvPr id="1048684" name="Freeform 9"/>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639C9D"/>
            </a:solidFill>
          </p:spPr>
        </p:sp>
      </p:grpSp>
      <p:grpSp>
        <p:nvGrpSpPr>
          <p:cNvPr id="85" name="Group 10"/>
          <p:cNvGrpSpPr>
            <a:grpSpLocks noChangeAspect="1"/>
          </p:cNvGrpSpPr>
          <p:nvPr/>
        </p:nvGrpSpPr>
        <p:grpSpPr>
          <a:xfrm rot="8100000">
            <a:off x="10118495" y="4202510"/>
            <a:ext cx="1233918" cy="1233918"/>
            <a:chOff x="0" y="0"/>
            <a:chExt cx="14400530" cy="14400530"/>
          </a:xfrm>
        </p:grpSpPr>
        <p:sp>
          <p:nvSpPr>
            <p:cNvPr id="1048685" name="Freeform 11"/>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408789"/>
            </a:solidFill>
          </p:spPr>
        </p:sp>
      </p:grpSp>
      <p:grpSp>
        <p:nvGrpSpPr>
          <p:cNvPr id="86" name="Group 12"/>
          <p:cNvGrpSpPr>
            <a:grpSpLocks noChangeAspect="1"/>
          </p:cNvGrpSpPr>
          <p:nvPr/>
        </p:nvGrpSpPr>
        <p:grpSpPr>
          <a:xfrm rot="-2700000">
            <a:off x="6934486" y="4202510"/>
            <a:ext cx="1233918" cy="1233918"/>
            <a:chOff x="0" y="0"/>
            <a:chExt cx="14400530" cy="14400530"/>
          </a:xfrm>
        </p:grpSpPr>
        <p:sp>
          <p:nvSpPr>
            <p:cNvPr id="1048686" name="Freeform 13"/>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327576"/>
            </a:solidFill>
          </p:spPr>
        </p:sp>
      </p:grpSp>
      <p:grpSp>
        <p:nvGrpSpPr>
          <p:cNvPr id="87" name="Group 14"/>
          <p:cNvGrpSpPr/>
          <p:nvPr/>
        </p:nvGrpSpPr>
        <p:grpSpPr>
          <a:xfrm rot="0">
            <a:off x="8270938" y="3946958"/>
            <a:ext cx="1745023" cy="1745023"/>
            <a:chOff x="0" y="0"/>
            <a:chExt cx="812800" cy="812800"/>
          </a:xfrm>
        </p:grpSpPr>
        <p:sp>
          <p:nvSpPr>
            <p:cNvPr id="1048687" name="Freeform 15"/>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2BEBF"/>
            </a:solidFill>
          </p:spPr>
        </p:sp>
        <p:sp>
          <p:nvSpPr>
            <p:cNvPr id="1048688" name="TextBox 16"/>
            <p:cNvSpPr txBox="1"/>
            <p:nvPr/>
          </p:nvSpPr>
          <p:spPr>
            <a:xfrm>
              <a:off x="76200" y="28575"/>
              <a:ext cx="660400" cy="708025"/>
            </a:xfrm>
            <a:prstGeom prst="rect"/>
          </p:spPr>
          <p:txBody>
            <a:bodyPr anchor="ctr" bIns="50800" lIns="50800" rIns="50800" rtlCol="0" tIns="50800"/>
            <a:p>
              <a:pPr algn="ctr">
                <a:lnSpc>
                  <a:spcPts val="2660"/>
                </a:lnSpc>
              </a:pPr>
            </a:p>
          </p:txBody>
        </p:sp>
      </p:grpSp>
      <p:sp>
        <p:nvSpPr>
          <p:cNvPr id="1048689" name="AutoShape 17"/>
          <p:cNvSpPr/>
          <p:nvPr/>
        </p:nvSpPr>
        <p:spPr>
          <a:xfrm>
            <a:off x="6883892" y="7405167"/>
            <a:ext cx="4519115" cy="0"/>
          </a:xfrm>
          <a:prstGeom prst="line"/>
          <a:ln w="47625" cap="flat">
            <a:solidFill>
              <a:srgbClr val="92BEBF"/>
            </a:solidFill>
            <a:prstDash val="solid"/>
            <a:headEnd type="oval" w="lg" len="lg"/>
            <a:tailEnd type="oval" w="lg" len="lg"/>
          </a:ln>
        </p:spPr>
      </p:sp>
      <p:sp>
        <p:nvSpPr>
          <p:cNvPr id="1048690" name="AutoShape 18"/>
          <p:cNvSpPr/>
          <p:nvPr/>
        </p:nvSpPr>
        <p:spPr>
          <a:xfrm>
            <a:off x="1515899" y="9285348"/>
            <a:ext cx="15256203" cy="0"/>
          </a:xfrm>
          <a:prstGeom prst="line"/>
          <a:ln w="9525" cap="flat">
            <a:solidFill>
              <a:srgbClr val="235A5B"/>
            </a:solidFill>
            <a:prstDash val="solid"/>
            <a:headEnd type="none" w="sm" len="sm"/>
            <a:tailEnd type="none" w="sm" len="sm"/>
          </a:ln>
        </p:spPr>
      </p:sp>
      <p:sp>
        <p:nvSpPr>
          <p:cNvPr id="1048691" name="Freeform 19"/>
          <p:cNvSpPr/>
          <p:nvPr/>
        </p:nvSpPr>
        <p:spPr>
          <a:xfrm>
            <a:off x="8746287" y="4433927"/>
            <a:ext cx="763233" cy="763233"/>
          </a:xfrm>
          <a:custGeom>
            <a:avLst/>
            <a:ahLst/>
            <a:rect l="l" t="t" r="r" b="b"/>
            <a:pathLst>
              <a:path w="763233" h="763233">
                <a:moveTo>
                  <a:pt x="0" y="0"/>
                </a:moveTo>
                <a:lnTo>
                  <a:pt x="763233" y="0"/>
                </a:lnTo>
                <a:lnTo>
                  <a:pt x="763233" y="763233"/>
                </a:lnTo>
                <a:lnTo>
                  <a:pt x="0" y="763233"/>
                </a:lnTo>
                <a:lnTo>
                  <a:pt x="0" y="0"/>
                </a:lnTo>
                <a:close/>
              </a:path>
            </a:pathLst>
          </a:custGeom>
          <a:blipFill>
            <a:blip xmlns:r="http://schemas.openxmlformats.org/officeDocument/2006/relationships" r:embed="rId1"/>
            <a:stretch>
              <a:fillRect/>
            </a:stretch>
          </a:blipFill>
        </p:spPr>
      </p:sp>
      <p:sp>
        <p:nvSpPr>
          <p:cNvPr id="1048692" name="Freeform 20"/>
          <p:cNvSpPr/>
          <p:nvPr/>
        </p:nvSpPr>
        <p:spPr>
          <a:xfrm>
            <a:off x="8746287" y="2957472"/>
            <a:ext cx="742778" cy="594223"/>
          </a:xfrm>
          <a:custGeom>
            <a:avLst/>
            <a:ahLst/>
            <a:rect l="l" t="t" r="r" b="b"/>
            <a:pathLst>
              <a:path w="742778" h="594223">
                <a:moveTo>
                  <a:pt x="0" y="0"/>
                </a:moveTo>
                <a:lnTo>
                  <a:pt x="742778" y="0"/>
                </a:lnTo>
                <a:lnTo>
                  <a:pt x="742778" y="594223"/>
                </a:lnTo>
                <a:lnTo>
                  <a:pt x="0" y="594223"/>
                </a:lnTo>
                <a:lnTo>
                  <a:pt x="0" y="0"/>
                </a:lnTo>
                <a:close/>
              </a:path>
            </a:pathLst>
          </a:custGeom>
          <a:blipFill>
            <a:blip xmlns:r="http://schemas.openxmlformats.org/officeDocument/2006/relationships" r:embed="rId2"/>
            <a:stretch>
              <a:fillRect/>
            </a:stretch>
          </a:blipFill>
        </p:spPr>
      </p:sp>
      <p:sp>
        <p:nvSpPr>
          <p:cNvPr id="1048693" name="Freeform 21"/>
          <p:cNvSpPr/>
          <p:nvPr/>
        </p:nvSpPr>
        <p:spPr>
          <a:xfrm>
            <a:off x="7173019" y="4527329"/>
            <a:ext cx="745493" cy="584280"/>
          </a:xfrm>
          <a:custGeom>
            <a:avLst/>
            <a:ahLst/>
            <a:rect l="l" t="t" r="r" b="b"/>
            <a:pathLst>
              <a:path w="745493" h="584280">
                <a:moveTo>
                  <a:pt x="0" y="0"/>
                </a:moveTo>
                <a:lnTo>
                  <a:pt x="745494" y="0"/>
                </a:lnTo>
                <a:lnTo>
                  <a:pt x="745494" y="584280"/>
                </a:lnTo>
                <a:lnTo>
                  <a:pt x="0" y="584280"/>
                </a:lnTo>
                <a:lnTo>
                  <a:pt x="0" y="0"/>
                </a:lnTo>
                <a:close/>
              </a:path>
            </a:pathLst>
          </a:custGeom>
          <a:blipFill>
            <a:blip xmlns:r="http://schemas.openxmlformats.org/officeDocument/2006/relationships" r:embed="rId3"/>
            <a:stretch>
              <a:fillRect/>
            </a:stretch>
          </a:blipFill>
        </p:spPr>
      </p:sp>
      <p:sp>
        <p:nvSpPr>
          <p:cNvPr id="1048694" name="Freeform 22"/>
          <p:cNvSpPr/>
          <p:nvPr/>
        </p:nvSpPr>
        <p:spPr>
          <a:xfrm>
            <a:off x="10392757" y="4476703"/>
            <a:ext cx="685393" cy="677682"/>
          </a:xfrm>
          <a:custGeom>
            <a:avLst/>
            <a:ahLst/>
            <a:rect l="l" t="t" r="r" b="b"/>
            <a:pathLst>
              <a:path w="685393" h="677682">
                <a:moveTo>
                  <a:pt x="0" y="0"/>
                </a:moveTo>
                <a:lnTo>
                  <a:pt x="685393" y="0"/>
                </a:lnTo>
                <a:lnTo>
                  <a:pt x="685393" y="677682"/>
                </a:lnTo>
                <a:lnTo>
                  <a:pt x="0" y="677682"/>
                </a:lnTo>
                <a:lnTo>
                  <a:pt x="0" y="0"/>
                </a:lnTo>
                <a:close/>
              </a:path>
            </a:pathLst>
          </a:custGeom>
          <a:blipFill>
            <a:blip xmlns:r="http://schemas.openxmlformats.org/officeDocument/2006/relationships" r:embed="rId4"/>
            <a:stretch>
              <a:fillRect/>
            </a:stretch>
          </a:blipFill>
        </p:spPr>
      </p:sp>
      <p:sp>
        <p:nvSpPr>
          <p:cNvPr id="1048695" name="Freeform 23"/>
          <p:cNvSpPr/>
          <p:nvPr/>
        </p:nvSpPr>
        <p:spPr>
          <a:xfrm>
            <a:off x="8683200" y="6200172"/>
            <a:ext cx="921600" cy="559872"/>
          </a:xfrm>
          <a:custGeom>
            <a:avLst/>
            <a:ahLst/>
            <a:rect l="l" t="t" r="r" b="b"/>
            <a:pathLst>
              <a:path w="921600" h="559872">
                <a:moveTo>
                  <a:pt x="0" y="0"/>
                </a:moveTo>
                <a:lnTo>
                  <a:pt x="921600" y="0"/>
                </a:lnTo>
                <a:lnTo>
                  <a:pt x="921600" y="559872"/>
                </a:lnTo>
                <a:lnTo>
                  <a:pt x="0" y="559872"/>
                </a:lnTo>
                <a:lnTo>
                  <a:pt x="0" y="0"/>
                </a:lnTo>
                <a:close/>
              </a:path>
            </a:pathLst>
          </a:custGeom>
          <a:blipFill>
            <a:blip xmlns:r="http://schemas.openxmlformats.org/officeDocument/2006/relationships" r:embed="rId5"/>
            <a:stretch>
              <a:fillRect/>
            </a:stretch>
          </a:blipFill>
        </p:spPr>
      </p:sp>
      <p:sp>
        <p:nvSpPr>
          <p:cNvPr id="1048696" name="TextBox 24"/>
          <p:cNvSpPr txBox="1"/>
          <p:nvPr/>
        </p:nvSpPr>
        <p:spPr>
          <a:xfrm>
            <a:off x="3741732" y="702368"/>
            <a:ext cx="10804536" cy="688975"/>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COMPETITORS IN GERMANY/EUROPE</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8697" name="TextBox 25"/>
          <p:cNvSpPr txBox="1"/>
          <p:nvPr/>
        </p:nvSpPr>
        <p:spPr>
          <a:xfrm>
            <a:off x="1488883" y="3248598"/>
            <a:ext cx="3968156"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Donaldson Company, Inc.</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698" name="TextBox 26"/>
          <p:cNvSpPr txBox="1"/>
          <p:nvPr/>
        </p:nvSpPr>
        <p:spPr>
          <a:xfrm>
            <a:off x="1515899" y="3835312"/>
            <a:ext cx="3968156" cy="1163320"/>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Focuses on innovation and sustainability, leveraging strong digital marketing strategies, including informative content and case studies.</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699" name="TextBox 27"/>
          <p:cNvSpPr txBox="1"/>
          <p:nvPr/>
        </p:nvSpPr>
        <p:spPr>
          <a:xfrm>
            <a:off x="1488883" y="5316097"/>
            <a:ext cx="3968156"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Keller Lufttechnik GmbH</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700" name="TextBox 28"/>
          <p:cNvSpPr txBox="1"/>
          <p:nvPr/>
        </p:nvSpPr>
        <p:spPr>
          <a:xfrm>
            <a:off x="1488883" y="5936269"/>
            <a:ext cx="3968156" cy="1163319"/>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Emphasizes customer testimonials and case studies to build credibility, alongside participation in trade fairs to showcase products.</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701" name="TextBox 29"/>
          <p:cNvSpPr txBox="1"/>
          <p:nvPr/>
        </p:nvSpPr>
        <p:spPr>
          <a:xfrm>
            <a:off x="12829506" y="3215141"/>
            <a:ext cx="3968156"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AERZEN</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702" name="TextBox 30"/>
          <p:cNvSpPr txBox="1"/>
          <p:nvPr/>
        </p:nvSpPr>
        <p:spPr>
          <a:xfrm>
            <a:off x="12829506" y="3835312"/>
            <a:ext cx="3968156" cy="872490"/>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Utilizes targeted advertising and direct engagement through industry events to connect with potential clients.</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703" name="TextBox 31"/>
          <p:cNvSpPr txBox="1"/>
          <p:nvPr/>
        </p:nvSpPr>
        <p:spPr>
          <a:xfrm>
            <a:off x="12830607" y="5316097"/>
            <a:ext cx="3968156"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FLSmidth</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704" name="TextBox 32"/>
          <p:cNvSpPr txBox="1"/>
          <p:nvPr/>
        </p:nvSpPr>
        <p:spPr>
          <a:xfrm>
            <a:off x="12830607" y="5936269"/>
            <a:ext cx="3968156" cy="872490"/>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Focuses on sustainability messages and technical expertise in marketing materials.</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705" name="TextBox 33"/>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pic>
        <p:nvPicPr>
          <p:cNvPr id="2097157" name="Picture 34"/>
          <p:cNvPicPr>
            <a:picLocks/>
          </p:cNvPicPr>
          <p:nvPr/>
        </p:nvPicPr>
        <p:blipFill>
          <a:blip xmlns:r="http://schemas.openxmlformats.org/officeDocument/2006/relationships" r:embed="rId6"/>
          <a:srcRect l="12480" t="6772" r="12637"/>
          <a:stretch>
            <a:fillRect/>
          </a:stretch>
        </p:blipFill>
        <p:spPr>
          <a:xfrm>
            <a:off x="457200" y="2889885"/>
            <a:ext cx="914400" cy="1049020"/>
          </a:xfrm>
          <a:prstGeom prst="rect"/>
        </p:spPr>
      </p:pic>
      <p:pic>
        <p:nvPicPr>
          <p:cNvPr id="2097158" name="Picture 35"/>
          <p:cNvPicPr>
            <a:picLocks/>
          </p:cNvPicPr>
          <p:nvPr/>
        </p:nvPicPr>
        <p:blipFill>
          <a:blip xmlns:r="http://schemas.openxmlformats.org/officeDocument/2006/relationships" r:embed="rId7"/>
          <a:srcRect l="6000" t="30000" r="-8000" b="28000"/>
          <a:stretch>
            <a:fillRect/>
          </a:stretch>
        </p:blipFill>
        <p:spPr>
          <a:xfrm>
            <a:off x="11506200" y="3162300"/>
            <a:ext cx="1295400" cy="533400"/>
          </a:xfrm>
          <a:prstGeom prst="rect"/>
        </p:spPr>
      </p:pic>
      <p:pic>
        <p:nvPicPr>
          <p:cNvPr id="2097159" name="Picture 36"/>
          <p:cNvPicPr>
            <a:picLocks/>
          </p:cNvPicPr>
          <p:nvPr/>
        </p:nvPicPr>
        <p:blipFill>
          <a:blip xmlns:r="http://schemas.openxmlformats.org/officeDocument/2006/relationships" r:embed="rId8"/>
          <a:stretch>
            <a:fillRect/>
          </a:stretch>
        </p:blipFill>
        <p:spPr>
          <a:xfrm>
            <a:off x="323215" y="5069840"/>
            <a:ext cx="1048385" cy="866140"/>
          </a:xfrm>
          <a:prstGeom prst="rect"/>
        </p:spPr>
      </p:pic>
      <p:pic>
        <p:nvPicPr>
          <p:cNvPr id="2097160" name="Picture 37"/>
          <p:cNvPicPr>
            <a:picLocks/>
          </p:cNvPicPr>
          <p:nvPr/>
        </p:nvPicPr>
        <p:blipFill>
          <a:blip xmlns:r="http://schemas.openxmlformats.org/officeDocument/2006/relationships" r:embed="rId9"/>
          <a:srcRect t="26169" r="-4157" b="30050"/>
          <a:stretch>
            <a:fillRect/>
          </a:stretch>
        </p:blipFill>
        <p:spPr>
          <a:xfrm>
            <a:off x="14325600" y="5295900"/>
            <a:ext cx="1317625" cy="463550"/>
          </a:xfrm>
          <a:prstGeom prst="rec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88" name=""/>
        <p:cNvGrpSpPr/>
        <p:nvPr/>
      </p:nvGrpSpPr>
      <p:grpSpPr>
        <a:xfrm>
          <a:off x="0" y="0"/>
          <a:ext cx="0" cy="0"/>
          <a:chOff x="0" y="0"/>
          <a:chExt cx="0" cy="0"/>
        </a:xfrm>
      </p:grpSpPr>
      <p:sp>
        <p:nvSpPr>
          <p:cNvPr id="1048706" name="AutoShape 2"/>
          <p:cNvSpPr/>
          <p:nvPr/>
        </p:nvSpPr>
        <p:spPr>
          <a:xfrm rot="-5400000">
            <a:off x="5478223" y="7664853"/>
            <a:ext cx="942049" cy="0"/>
          </a:xfrm>
          <a:prstGeom prst="line"/>
          <a:ln w="85725" cap="flat">
            <a:solidFill>
              <a:srgbClr val="B2B2B2"/>
            </a:solidFill>
            <a:prstDash val="solid"/>
            <a:headEnd type="none" w="sm" len="sm"/>
            <a:tailEnd type="none" w="sm" len="sm"/>
          </a:ln>
        </p:spPr>
      </p:sp>
      <p:sp>
        <p:nvSpPr>
          <p:cNvPr id="1048707" name="AutoShape 3"/>
          <p:cNvSpPr/>
          <p:nvPr/>
        </p:nvSpPr>
        <p:spPr>
          <a:xfrm rot="-5400000">
            <a:off x="8673874" y="7664853"/>
            <a:ext cx="942049" cy="0"/>
          </a:xfrm>
          <a:prstGeom prst="line"/>
          <a:ln w="85725" cap="flat">
            <a:solidFill>
              <a:srgbClr val="B2B2B2"/>
            </a:solidFill>
            <a:prstDash val="solid"/>
            <a:headEnd type="none" w="sm" len="sm"/>
            <a:tailEnd type="none" w="sm" len="sm"/>
          </a:ln>
        </p:spPr>
      </p:sp>
      <p:sp>
        <p:nvSpPr>
          <p:cNvPr id="1048708" name="AutoShape 4"/>
          <p:cNvSpPr/>
          <p:nvPr/>
        </p:nvSpPr>
        <p:spPr>
          <a:xfrm rot="-5400000">
            <a:off x="11869525" y="7664853"/>
            <a:ext cx="942049" cy="0"/>
          </a:xfrm>
          <a:prstGeom prst="line"/>
          <a:ln w="85725" cap="flat">
            <a:solidFill>
              <a:srgbClr val="B2B2B2"/>
            </a:solidFill>
            <a:prstDash val="solid"/>
            <a:headEnd type="none" w="sm" len="sm"/>
            <a:tailEnd type="none" w="sm" len="sm"/>
          </a:ln>
        </p:spPr>
      </p:sp>
      <p:grpSp>
        <p:nvGrpSpPr>
          <p:cNvPr id="89" name="Group 5"/>
          <p:cNvGrpSpPr/>
          <p:nvPr/>
        </p:nvGrpSpPr>
        <p:grpSpPr>
          <a:xfrm rot="0">
            <a:off x="4477338" y="2979912"/>
            <a:ext cx="2942021" cy="4655383"/>
            <a:chOff x="0" y="0"/>
            <a:chExt cx="698500" cy="1105289"/>
          </a:xfrm>
        </p:grpSpPr>
        <p:sp>
          <p:nvSpPr>
            <p:cNvPr id="1048709" name="Freeform 6"/>
            <p:cNvSpPr/>
            <p:nvPr/>
          </p:nvSpPr>
          <p:spPr>
            <a:xfrm>
              <a:off x="0" y="0"/>
              <a:ext cx="698500" cy="1105289"/>
            </a:xfrm>
            <a:custGeom>
              <a:avLst/>
              <a:ahLst/>
              <a:rect l="l" t="t" r="r" b="b"/>
              <a:pathLst>
                <a:path w="698500" h="1105289">
                  <a:moveTo>
                    <a:pt x="349250" y="0"/>
                  </a:moveTo>
                  <a:lnTo>
                    <a:pt x="698500" y="203200"/>
                  </a:lnTo>
                  <a:lnTo>
                    <a:pt x="698500" y="902089"/>
                  </a:lnTo>
                  <a:lnTo>
                    <a:pt x="349250" y="1105289"/>
                  </a:lnTo>
                  <a:lnTo>
                    <a:pt x="0" y="902089"/>
                  </a:lnTo>
                  <a:lnTo>
                    <a:pt x="0" y="203200"/>
                  </a:lnTo>
                  <a:lnTo>
                    <a:pt x="349250" y="0"/>
                  </a:lnTo>
                  <a:close/>
                </a:path>
              </a:pathLst>
            </a:custGeom>
            <a:solidFill>
              <a:srgbClr val="408789"/>
            </a:solidFill>
          </p:spPr>
        </p:sp>
        <p:sp>
          <p:nvSpPr>
            <p:cNvPr id="1048710" name="TextBox 7"/>
            <p:cNvSpPr txBox="1"/>
            <p:nvPr/>
          </p:nvSpPr>
          <p:spPr>
            <a:xfrm>
              <a:off x="0" y="92075"/>
              <a:ext cx="698500" cy="873514"/>
            </a:xfrm>
            <a:prstGeom prst="rect"/>
          </p:spPr>
          <p:txBody>
            <a:bodyPr anchor="ctr" bIns="50800" lIns="50800" rIns="50800" rtlCol="0" tIns="50800"/>
            <a:p>
              <a:pPr algn="ctr">
                <a:lnSpc>
                  <a:spcPts val="3080"/>
                </a:lnSpc>
              </a:pPr>
            </a:p>
          </p:txBody>
        </p:sp>
      </p:grpSp>
      <p:grpSp>
        <p:nvGrpSpPr>
          <p:cNvPr id="90" name="Group 8"/>
          <p:cNvGrpSpPr/>
          <p:nvPr/>
        </p:nvGrpSpPr>
        <p:grpSpPr>
          <a:xfrm rot="0">
            <a:off x="7672989" y="2979912"/>
            <a:ext cx="2942021" cy="4655383"/>
            <a:chOff x="0" y="0"/>
            <a:chExt cx="698500" cy="1105289"/>
          </a:xfrm>
        </p:grpSpPr>
        <p:sp>
          <p:nvSpPr>
            <p:cNvPr id="1048711" name="Freeform 9"/>
            <p:cNvSpPr/>
            <p:nvPr/>
          </p:nvSpPr>
          <p:spPr>
            <a:xfrm>
              <a:off x="0" y="0"/>
              <a:ext cx="698500" cy="1105289"/>
            </a:xfrm>
            <a:custGeom>
              <a:avLst/>
              <a:ahLst/>
              <a:rect l="l" t="t" r="r" b="b"/>
              <a:pathLst>
                <a:path w="698500" h="1105289">
                  <a:moveTo>
                    <a:pt x="349250" y="0"/>
                  </a:moveTo>
                  <a:lnTo>
                    <a:pt x="698500" y="203200"/>
                  </a:lnTo>
                  <a:lnTo>
                    <a:pt x="698500" y="902089"/>
                  </a:lnTo>
                  <a:lnTo>
                    <a:pt x="349250" y="1105289"/>
                  </a:lnTo>
                  <a:lnTo>
                    <a:pt x="0" y="902089"/>
                  </a:lnTo>
                  <a:lnTo>
                    <a:pt x="0" y="203200"/>
                  </a:lnTo>
                  <a:lnTo>
                    <a:pt x="349250" y="0"/>
                  </a:lnTo>
                  <a:close/>
                </a:path>
              </a:pathLst>
            </a:custGeom>
            <a:solidFill>
              <a:srgbClr val="639C9D"/>
            </a:solidFill>
          </p:spPr>
        </p:sp>
        <p:sp>
          <p:nvSpPr>
            <p:cNvPr id="1048712" name="TextBox 10"/>
            <p:cNvSpPr txBox="1"/>
            <p:nvPr/>
          </p:nvSpPr>
          <p:spPr>
            <a:xfrm>
              <a:off x="0" y="92075"/>
              <a:ext cx="698500" cy="873514"/>
            </a:xfrm>
            <a:prstGeom prst="rect"/>
          </p:spPr>
          <p:txBody>
            <a:bodyPr anchor="ctr" bIns="50800" lIns="50800" rIns="50800" rtlCol="0" tIns="50800"/>
            <a:p>
              <a:pPr algn="ctr">
                <a:lnSpc>
                  <a:spcPts val="3080"/>
                </a:lnSpc>
              </a:pPr>
            </a:p>
          </p:txBody>
        </p:sp>
      </p:grpSp>
      <p:grpSp>
        <p:nvGrpSpPr>
          <p:cNvPr id="91" name="Group 11"/>
          <p:cNvGrpSpPr/>
          <p:nvPr/>
        </p:nvGrpSpPr>
        <p:grpSpPr>
          <a:xfrm rot="0">
            <a:off x="10868641" y="2979912"/>
            <a:ext cx="2942021" cy="4655383"/>
            <a:chOff x="0" y="0"/>
            <a:chExt cx="698500" cy="1105289"/>
          </a:xfrm>
        </p:grpSpPr>
        <p:sp>
          <p:nvSpPr>
            <p:cNvPr id="1048713" name="Freeform 12"/>
            <p:cNvSpPr/>
            <p:nvPr/>
          </p:nvSpPr>
          <p:spPr>
            <a:xfrm>
              <a:off x="0" y="0"/>
              <a:ext cx="698500" cy="1105289"/>
            </a:xfrm>
            <a:custGeom>
              <a:avLst/>
              <a:ahLst/>
              <a:rect l="l" t="t" r="r" b="b"/>
              <a:pathLst>
                <a:path w="698500" h="1105289">
                  <a:moveTo>
                    <a:pt x="349250" y="0"/>
                  </a:moveTo>
                  <a:lnTo>
                    <a:pt x="698500" y="203200"/>
                  </a:lnTo>
                  <a:lnTo>
                    <a:pt x="698500" y="902089"/>
                  </a:lnTo>
                  <a:lnTo>
                    <a:pt x="349250" y="1105289"/>
                  </a:lnTo>
                  <a:lnTo>
                    <a:pt x="0" y="902089"/>
                  </a:lnTo>
                  <a:lnTo>
                    <a:pt x="0" y="203200"/>
                  </a:lnTo>
                  <a:lnTo>
                    <a:pt x="349250" y="0"/>
                  </a:lnTo>
                  <a:close/>
                </a:path>
              </a:pathLst>
            </a:custGeom>
            <a:solidFill>
              <a:srgbClr val="327576"/>
            </a:solidFill>
          </p:spPr>
        </p:sp>
        <p:sp>
          <p:nvSpPr>
            <p:cNvPr id="1048714" name="TextBox 13"/>
            <p:cNvSpPr txBox="1"/>
            <p:nvPr/>
          </p:nvSpPr>
          <p:spPr>
            <a:xfrm>
              <a:off x="0" y="92075"/>
              <a:ext cx="698500" cy="873514"/>
            </a:xfrm>
            <a:prstGeom prst="rect"/>
          </p:spPr>
          <p:txBody>
            <a:bodyPr anchor="ctr" bIns="50800" lIns="50800" rIns="50800" rtlCol="0" tIns="50800"/>
            <a:p>
              <a:pPr algn="ctr">
                <a:lnSpc>
                  <a:spcPts val="3080"/>
                </a:lnSpc>
              </a:pPr>
            </a:p>
          </p:txBody>
        </p:sp>
      </p:grpSp>
      <p:grpSp>
        <p:nvGrpSpPr>
          <p:cNvPr id="92" name="Group 14"/>
          <p:cNvGrpSpPr/>
          <p:nvPr/>
        </p:nvGrpSpPr>
        <p:grpSpPr>
          <a:xfrm rot="0">
            <a:off x="5242454" y="8075253"/>
            <a:ext cx="1413586" cy="595054"/>
            <a:chOff x="0" y="0"/>
            <a:chExt cx="1884782" cy="793405"/>
          </a:xfrm>
        </p:grpSpPr>
        <p:grpSp>
          <p:nvGrpSpPr>
            <p:cNvPr id="93" name="Group 15"/>
            <p:cNvGrpSpPr/>
            <p:nvPr/>
          </p:nvGrpSpPr>
          <p:grpSpPr>
            <a:xfrm rot="0">
              <a:off x="0" y="0"/>
              <a:ext cx="1884782" cy="793405"/>
              <a:chOff x="0" y="0"/>
              <a:chExt cx="965428" cy="406400"/>
            </a:xfrm>
          </p:grpSpPr>
          <p:sp>
            <p:nvSpPr>
              <p:cNvPr id="1048715" name="Freeform 16"/>
              <p:cNvSpPr/>
              <p:nvPr/>
            </p:nvSpPr>
            <p:spPr>
              <a:xfrm>
                <a:off x="0" y="0"/>
                <a:ext cx="965428" cy="406400"/>
              </a:xfrm>
              <a:custGeom>
                <a:avLst/>
                <a:ahLst/>
                <a:rect l="l" t="t" r="r" b="b"/>
                <a:pathLst>
                  <a:path w="965428" h="406400">
                    <a:moveTo>
                      <a:pt x="762228" y="0"/>
                    </a:moveTo>
                    <a:lnTo>
                      <a:pt x="203200" y="0"/>
                    </a:lnTo>
                    <a:lnTo>
                      <a:pt x="0" y="203200"/>
                    </a:lnTo>
                    <a:lnTo>
                      <a:pt x="203200" y="406400"/>
                    </a:lnTo>
                    <a:lnTo>
                      <a:pt x="762228" y="406400"/>
                    </a:lnTo>
                    <a:lnTo>
                      <a:pt x="965428" y="203200"/>
                    </a:lnTo>
                    <a:lnTo>
                      <a:pt x="762228" y="0"/>
                    </a:lnTo>
                    <a:close/>
                  </a:path>
                </a:pathLst>
              </a:custGeom>
              <a:solidFill>
                <a:srgbClr val="408789"/>
              </a:solidFill>
            </p:spPr>
          </p:sp>
          <p:sp>
            <p:nvSpPr>
              <p:cNvPr id="1048716" name="TextBox 17"/>
              <p:cNvSpPr txBox="1"/>
              <p:nvPr/>
            </p:nvSpPr>
            <p:spPr>
              <a:xfrm>
                <a:off x="152400" y="-47625"/>
                <a:ext cx="660628" cy="454025"/>
              </a:xfrm>
              <a:prstGeom prst="rect"/>
            </p:spPr>
            <p:txBody>
              <a:bodyPr anchor="ctr" bIns="50800" lIns="50800" rIns="50800" rtlCol="0" tIns="50800"/>
              <a:p>
                <a:pPr algn="ctr">
                  <a:lnSpc>
                    <a:spcPts val="2765"/>
                  </a:lnSpc>
                </a:pPr>
              </a:p>
            </p:txBody>
          </p:sp>
        </p:grpSp>
        <p:sp>
          <p:nvSpPr>
            <p:cNvPr id="1048717" name="TextBox 18"/>
            <p:cNvSpPr txBox="1"/>
            <p:nvPr/>
          </p:nvSpPr>
          <p:spPr>
            <a:xfrm>
              <a:off x="504882" y="42524"/>
              <a:ext cx="875018" cy="680720"/>
            </a:xfrm>
            <a:prstGeom prst="rect"/>
          </p:spPr>
          <p:txBody>
            <a:bodyPr anchor="t" bIns="0" lIns="0" rIns="0" rtlCol="0" tIns="0">
              <a:spAutoFit/>
            </a:bodyPr>
            <a:p>
              <a:pPr algn="ctr">
                <a:lnSpc>
                  <a:spcPts val="4020"/>
                </a:lnSpc>
              </a:pPr>
              <a:r>
                <a:rPr b="1" sz="2870" lang="en-US" spc="120">
                  <a:solidFill>
                    <a:srgbClr val="FFFFFF"/>
                  </a:solidFill>
                  <a:latin typeface="Barlow Bold" panose="00000800000000000000"/>
                  <a:ea typeface="Barlow Bold" panose="00000800000000000000"/>
                  <a:cs typeface="Barlow Bold" panose="00000800000000000000"/>
                  <a:sym typeface="Barlow Bold" panose="00000800000000000000"/>
                </a:rPr>
                <a:t>01</a:t>
              </a:r>
              <a:endParaRPr b="1" sz="2870" lang="en-US" spc="120">
                <a:solidFill>
                  <a:srgbClr val="FFFFFF"/>
                </a:solidFill>
                <a:latin typeface="Barlow Bold" panose="00000800000000000000"/>
                <a:ea typeface="Barlow Bold" panose="00000800000000000000"/>
                <a:cs typeface="Barlow Bold" panose="00000800000000000000"/>
                <a:sym typeface="Barlow Bold" panose="00000800000000000000"/>
              </a:endParaRPr>
            </a:p>
          </p:txBody>
        </p:sp>
      </p:grpSp>
      <p:grpSp>
        <p:nvGrpSpPr>
          <p:cNvPr id="94" name="Group 19"/>
          <p:cNvGrpSpPr/>
          <p:nvPr/>
        </p:nvGrpSpPr>
        <p:grpSpPr>
          <a:xfrm rot="0">
            <a:off x="8438105" y="8075253"/>
            <a:ext cx="1413586" cy="595054"/>
            <a:chOff x="0" y="0"/>
            <a:chExt cx="1884782" cy="793405"/>
          </a:xfrm>
        </p:grpSpPr>
        <p:grpSp>
          <p:nvGrpSpPr>
            <p:cNvPr id="95" name="Group 20"/>
            <p:cNvGrpSpPr/>
            <p:nvPr/>
          </p:nvGrpSpPr>
          <p:grpSpPr>
            <a:xfrm rot="0">
              <a:off x="0" y="0"/>
              <a:ext cx="1884782" cy="793405"/>
              <a:chOff x="0" y="0"/>
              <a:chExt cx="965428" cy="406400"/>
            </a:xfrm>
          </p:grpSpPr>
          <p:sp>
            <p:nvSpPr>
              <p:cNvPr id="1048718" name="Freeform 21"/>
              <p:cNvSpPr/>
              <p:nvPr/>
            </p:nvSpPr>
            <p:spPr>
              <a:xfrm>
                <a:off x="0" y="0"/>
                <a:ext cx="965428" cy="406400"/>
              </a:xfrm>
              <a:custGeom>
                <a:avLst/>
                <a:ahLst/>
                <a:rect l="l" t="t" r="r" b="b"/>
                <a:pathLst>
                  <a:path w="965428" h="406400">
                    <a:moveTo>
                      <a:pt x="762228" y="0"/>
                    </a:moveTo>
                    <a:lnTo>
                      <a:pt x="203200" y="0"/>
                    </a:lnTo>
                    <a:lnTo>
                      <a:pt x="0" y="203200"/>
                    </a:lnTo>
                    <a:lnTo>
                      <a:pt x="203200" y="406400"/>
                    </a:lnTo>
                    <a:lnTo>
                      <a:pt x="762228" y="406400"/>
                    </a:lnTo>
                    <a:lnTo>
                      <a:pt x="965428" y="203200"/>
                    </a:lnTo>
                    <a:lnTo>
                      <a:pt x="762228" y="0"/>
                    </a:lnTo>
                    <a:close/>
                  </a:path>
                </a:pathLst>
              </a:custGeom>
              <a:solidFill>
                <a:srgbClr val="639C9D"/>
              </a:solidFill>
            </p:spPr>
          </p:sp>
          <p:sp>
            <p:nvSpPr>
              <p:cNvPr id="1048719" name="TextBox 22"/>
              <p:cNvSpPr txBox="1"/>
              <p:nvPr/>
            </p:nvSpPr>
            <p:spPr>
              <a:xfrm>
                <a:off x="152400" y="-47625"/>
                <a:ext cx="660628" cy="454025"/>
              </a:xfrm>
              <a:prstGeom prst="rect"/>
            </p:spPr>
            <p:txBody>
              <a:bodyPr anchor="ctr" bIns="50800" lIns="50800" rIns="50800" rtlCol="0" tIns="50800"/>
              <a:p>
                <a:pPr algn="ctr">
                  <a:lnSpc>
                    <a:spcPts val="2765"/>
                  </a:lnSpc>
                </a:pPr>
              </a:p>
            </p:txBody>
          </p:sp>
        </p:grpSp>
        <p:sp>
          <p:nvSpPr>
            <p:cNvPr id="1048720" name="TextBox 23"/>
            <p:cNvSpPr txBox="1"/>
            <p:nvPr/>
          </p:nvSpPr>
          <p:spPr>
            <a:xfrm>
              <a:off x="504882" y="42524"/>
              <a:ext cx="875018" cy="680720"/>
            </a:xfrm>
            <a:prstGeom prst="rect"/>
          </p:spPr>
          <p:txBody>
            <a:bodyPr anchor="t" bIns="0" lIns="0" rIns="0" rtlCol="0" tIns="0">
              <a:spAutoFit/>
            </a:bodyPr>
            <a:p>
              <a:pPr algn="ctr">
                <a:lnSpc>
                  <a:spcPts val="4020"/>
                </a:lnSpc>
              </a:pPr>
              <a:r>
                <a:rPr b="1" sz="2870" lang="en-US" spc="120">
                  <a:solidFill>
                    <a:srgbClr val="FFFFFF"/>
                  </a:solidFill>
                  <a:latin typeface="Barlow Bold" panose="00000800000000000000"/>
                  <a:ea typeface="Barlow Bold" panose="00000800000000000000"/>
                  <a:cs typeface="Barlow Bold" panose="00000800000000000000"/>
                  <a:sym typeface="Barlow Bold" panose="00000800000000000000"/>
                </a:rPr>
                <a:t>02</a:t>
              </a:r>
              <a:endParaRPr b="1" sz="2870" lang="en-US" spc="120">
                <a:solidFill>
                  <a:srgbClr val="FFFFFF"/>
                </a:solidFill>
                <a:latin typeface="Barlow Bold" panose="00000800000000000000"/>
                <a:ea typeface="Barlow Bold" panose="00000800000000000000"/>
                <a:cs typeface="Barlow Bold" panose="00000800000000000000"/>
                <a:sym typeface="Barlow Bold" panose="00000800000000000000"/>
              </a:endParaRPr>
            </a:p>
          </p:txBody>
        </p:sp>
      </p:grpSp>
      <p:grpSp>
        <p:nvGrpSpPr>
          <p:cNvPr id="96" name="Group 24"/>
          <p:cNvGrpSpPr/>
          <p:nvPr/>
        </p:nvGrpSpPr>
        <p:grpSpPr>
          <a:xfrm rot="0">
            <a:off x="11633756" y="8075253"/>
            <a:ext cx="1413586" cy="595054"/>
            <a:chOff x="0" y="0"/>
            <a:chExt cx="1884782" cy="793405"/>
          </a:xfrm>
        </p:grpSpPr>
        <p:grpSp>
          <p:nvGrpSpPr>
            <p:cNvPr id="97" name="Group 25"/>
            <p:cNvGrpSpPr/>
            <p:nvPr/>
          </p:nvGrpSpPr>
          <p:grpSpPr>
            <a:xfrm rot="0">
              <a:off x="0" y="0"/>
              <a:ext cx="1884782" cy="793405"/>
              <a:chOff x="0" y="0"/>
              <a:chExt cx="965428" cy="406400"/>
            </a:xfrm>
          </p:grpSpPr>
          <p:sp>
            <p:nvSpPr>
              <p:cNvPr id="1048721" name="Freeform 26"/>
              <p:cNvSpPr/>
              <p:nvPr/>
            </p:nvSpPr>
            <p:spPr>
              <a:xfrm>
                <a:off x="0" y="0"/>
                <a:ext cx="965428" cy="406400"/>
              </a:xfrm>
              <a:custGeom>
                <a:avLst/>
                <a:ahLst/>
                <a:rect l="l" t="t" r="r" b="b"/>
                <a:pathLst>
                  <a:path w="965428" h="406400">
                    <a:moveTo>
                      <a:pt x="762228" y="0"/>
                    </a:moveTo>
                    <a:lnTo>
                      <a:pt x="203200" y="0"/>
                    </a:lnTo>
                    <a:lnTo>
                      <a:pt x="0" y="203200"/>
                    </a:lnTo>
                    <a:lnTo>
                      <a:pt x="203200" y="406400"/>
                    </a:lnTo>
                    <a:lnTo>
                      <a:pt x="762228" y="406400"/>
                    </a:lnTo>
                    <a:lnTo>
                      <a:pt x="965428" y="203200"/>
                    </a:lnTo>
                    <a:lnTo>
                      <a:pt x="762228" y="0"/>
                    </a:lnTo>
                    <a:close/>
                  </a:path>
                </a:pathLst>
              </a:custGeom>
              <a:solidFill>
                <a:srgbClr val="327576"/>
              </a:solidFill>
            </p:spPr>
          </p:sp>
          <p:sp>
            <p:nvSpPr>
              <p:cNvPr id="1048722" name="TextBox 27"/>
              <p:cNvSpPr txBox="1"/>
              <p:nvPr/>
            </p:nvSpPr>
            <p:spPr>
              <a:xfrm>
                <a:off x="152400" y="-47625"/>
                <a:ext cx="660628" cy="454025"/>
              </a:xfrm>
              <a:prstGeom prst="rect"/>
            </p:spPr>
            <p:txBody>
              <a:bodyPr anchor="ctr" bIns="50800" lIns="50800" rIns="50800" rtlCol="0" tIns="50800"/>
              <a:p>
                <a:pPr algn="ctr">
                  <a:lnSpc>
                    <a:spcPts val="2765"/>
                  </a:lnSpc>
                </a:pPr>
              </a:p>
            </p:txBody>
          </p:sp>
        </p:grpSp>
        <p:sp>
          <p:nvSpPr>
            <p:cNvPr id="1048723" name="TextBox 28"/>
            <p:cNvSpPr txBox="1"/>
            <p:nvPr/>
          </p:nvSpPr>
          <p:spPr>
            <a:xfrm>
              <a:off x="504882" y="42524"/>
              <a:ext cx="875018" cy="680720"/>
            </a:xfrm>
            <a:prstGeom prst="rect"/>
          </p:spPr>
          <p:txBody>
            <a:bodyPr anchor="t" bIns="0" lIns="0" rIns="0" rtlCol="0" tIns="0">
              <a:spAutoFit/>
            </a:bodyPr>
            <a:p>
              <a:pPr algn="ctr">
                <a:lnSpc>
                  <a:spcPts val="4020"/>
                </a:lnSpc>
              </a:pPr>
              <a:r>
                <a:rPr b="1" sz="2870" lang="en-US" spc="120">
                  <a:solidFill>
                    <a:srgbClr val="FFFFFF"/>
                  </a:solidFill>
                  <a:latin typeface="Barlow Bold" panose="00000800000000000000"/>
                  <a:ea typeface="Barlow Bold" panose="00000800000000000000"/>
                  <a:cs typeface="Barlow Bold" panose="00000800000000000000"/>
                  <a:sym typeface="Barlow Bold" panose="00000800000000000000"/>
                </a:rPr>
                <a:t>03</a:t>
              </a:r>
              <a:endParaRPr b="1" sz="2870" lang="en-US" spc="120">
                <a:solidFill>
                  <a:srgbClr val="FFFFFF"/>
                </a:solidFill>
                <a:latin typeface="Barlow Bold" panose="00000800000000000000"/>
                <a:ea typeface="Barlow Bold" panose="00000800000000000000"/>
                <a:cs typeface="Barlow Bold" panose="00000800000000000000"/>
                <a:sym typeface="Barlow Bold" panose="00000800000000000000"/>
              </a:endParaRPr>
            </a:p>
          </p:txBody>
        </p:sp>
      </p:grpSp>
      <p:grpSp>
        <p:nvGrpSpPr>
          <p:cNvPr id="98" name="Group 29"/>
          <p:cNvGrpSpPr/>
          <p:nvPr/>
        </p:nvGrpSpPr>
        <p:grpSpPr>
          <a:xfrm rot="0">
            <a:off x="5527030" y="3390600"/>
            <a:ext cx="842637" cy="842637"/>
            <a:chOff x="0" y="0"/>
            <a:chExt cx="812800" cy="812800"/>
          </a:xfrm>
        </p:grpSpPr>
        <p:sp>
          <p:nvSpPr>
            <p:cNvPr id="1048724" name="Freeform 30"/>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48725" name="TextBox 31"/>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99" name="Group 32"/>
          <p:cNvGrpSpPr/>
          <p:nvPr/>
        </p:nvGrpSpPr>
        <p:grpSpPr>
          <a:xfrm rot="0">
            <a:off x="8722681" y="3390600"/>
            <a:ext cx="842637" cy="842637"/>
            <a:chOff x="0" y="0"/>
            <a:chExt cx="812800" cy="812800"/>
          </a:xfrm>
        </p:grpSpPr>
        <p:sp>
          <p:nvSpPr>
            <p:cNvPr id="1048726" name="Freeform 33"/>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48727" name="TextBox 34"/>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100" name="Group 35"/>
          <p:cNvGrpSpPr/>
          <p:nvPr/>
        </p:nvGrpSpPr>
        <p:grpSpPr>
          <a:xfrm rot="0">
            <a:off x="11918333" y="3390600"/>
            <a:ext cx="842637" cy="842637"/>
            <a:chOff x="0" y="0"/>
            <a:chExt cx="812800" cy="812800"/>
          </a:xfrm>
        </p:grpSpPr>
        <p:sp>
          <p:nvSpPr>
            <p:cNvPr id="1048728" name="Freeform 36"/>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48729" name="TextBox 37"/>
            <p:cNvSpPr txBox="1"/>
            <p:nvPr/>
          </p:nvSpPr>
          <p:spPr>
            <a:xfrm>
              <a:off x="76200" y="28575"/>
              <a:ext cx="660400" cy="708025"/>
            </a:xfrm>
            <a:prstGeom prst="rect"/>
          </p:spPr>
          <p:txBody>
            <a:bodyPr anchor="ctr" bIns="50800" lIns="50800" rIns="50800" rtlCol="0" tIns="50800"/>
            <a:p>
              <a:pPr algn="ctr">
                <a:lnSpc>
                  <a:spcPts val="3080"/>
                </a:lnSpc>
              </a:pPr>
            </a:p>
          </p:txBody>
        </p:sp>
      </p:grpSp>
      <p:sp>
        <p:nvSpPr>
          <p:cNvPr id="1048730" name="Freeform 38"/>
          <p:cNvSpPr/>
          <p:nvPr/>
        </p:nvSpPr>
        <p:spPr>
          <a:xfrm>
            <a:off x="15181652" y="890297"/>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8731" name="Freeform 39"/>
          <p:cNvSpPr/>
          <p:nvPr/>
        </p:nvSpPr>
        <p:spPr>
          <a:xfrm>
            <a:off x="1027546" y="890297"/>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8732" name="AutoShape 40"/>
          <p:cNvSpPr/>
          <p:nvPr/>
        </p:nvSpPr>
        <p:spPr>
          <a:xfrm>
            <a:off x="1515899" y="9285348"/>
            <a:ext cx="15256203" cy="0"/>
          </a:xfrm>
          <a:prstGeom prst="line"/>
          <a:ln w="9525" cap="flat">
            <a:solidFill>
              <a:srgbClr val="235A5B"/>
            </a:solidFill>
            <a:prstDash val="solid"/>
            <a:headEnd type="none" w="sm" len="sm"/>
            <a:tailEnd type="none" w="sm" len="sm"/>
          </a:ln>
        </p:spPr>
      </p:sp>
      <p:sp>
        <p:nvSpPr>
          <p:cNvPr id="1048733" name="Freeform 41"/>
          <p:cNvSpPr/>
          <p:nvPr/>
        </p:nvSpPr>
        <p:spPr>
          <a:xfrm>
            <a:off x="5750971" y="3614540"/>
            <a:ext cx="394756" cy="394756"/>
          </a:xfrm>
          <a:custGeom>
            <a:avLst/>
            <a:ahLst/>
            <a:rect l="l" t="t" r="r" b="b"/>
            <a:pathLst>
              <a:path w="394756" h="394756">
                <a:moveTo>
                  <a:pt x="0" y="0"/>
                </a:moveTo>
                <a:lnTo>
                  <a:pt x="394756" y="0"/>
                </a:lnTo>
                <a:lnTo>
                  <a:pt x="394756" y="394756"/>
                </a:lnTo>
                <a:lnTo>
                  <a:pt x="0" y="394756"/>
                </a:lnTo>
                <a:lnTo>
                  <a:pt x="0" y="0"/>
                </a:lnTo>
                <a:close/>
              </a:path>
            </a:pathLst>
          </a:custGeom>
          <a:blipFill>
            <a:blip xmlns:r="http://schemas.openxmlformats.org/officeDocument/2006/relationships" r:embed="rId2"/>
            <a:stretch>
              <a:fillRect/>
            </a:stretch>
          </a:blipFill>
        </p:spPr>
      </p:sp>
      <p:sp>
        <p:nvSpPr>
          <p:cNvPr id="1048734" name="Freeform 42"/>
          <p:cNvSpPr/>
          <p:nvPr/>
        </p:nvSpPr>
        <p:spPr>
          <a:xfrm>
            <a:off x="8933834" y="3601753"/>
            <a:ext cx="420331" cy="420331"/>
          </a:xfrm>
          <a:custGeom>
            <a:avLst/>
            <a:ahLst/>
            <a:rect l="l" t="t" r="r" b="b"/>
            <a:pathLst>
              <a:path w="420331" h="420331">
                <a:moveTo>
                  <a:pt x="0" y="0"/>
                </a:moveTo>
                <a:lnTo>
                  <a:pt x="420332" y="0"/>
                </a:lnTo>
                <a:lnTo>
                  <a:pt x="420332" y="420331"/>
                </a:lnTo>
                <a:lnTo>
                  <a:pt x="0" y="420331"/>
                </a:lnTo>
                <a:lnTo>
                  <a:pt x="0" y="0"/>
                </a:lnTo>
                <a:close/>
              </a:path>
            </a:pathLst>
          </a:custGeom>
          <a:blipFill>
            <a:blip xmlns:r="http://schemas.openxmlformats.org/officeDocument/2006/relationships" r:embed="rId3"/>
            <a:stretch>
              <a:fillRect/>
            </a:stretch>
          </a:blipFill>
        </p:spPr>
      </p:sp>
      <p:sp>
        <p:nvSpPr>
          <p:cNvPr id="1048735" name="Freeform 43"/>
          <p:cNvSpPr/>
          <p:nvPr/>
        </p:nvSpPr>
        <p:spPr>
          <a:xfrm>
            <a:off x="12133065" y="3605332"/>
            <a:ext cx="413173" cy="413173"/>
          </a:xfrm>
          <a:custGeom>
            <a:avLst/>
            <a:ahLst/>
            <a:rect l="l" t="t" r="r" b="b"/>
            <a:pathLst>
              <a:path w="413173" h="413173">
                <a:moveTo>
                  <a:pt x="0" y="0"/>
                </a:moveTo>
                <a:lnTo>
                  <a:pt x="413173" y="0"/>
                </a:lnTo>
                <a:lnTo>
                  <a:pt x="413173" y="413173"/>
                </a:lnTo>
                <a:lnTo>
                  <a:pt x="0" y="413173"/>
                </a:lnTo>
                <a:lnTo>
                  <a:pt x="0" y="0"/>
                </a:lnTo>
                <a:close/>
              </a:path>
            </a:pathLst>
          </a:custGeom>
          <a:blipFill>
            <a:blip xmlns:r="http://schemas.openxmlformats.org/officeDocument/2006/relationships" r:embed="rId4"/>
            <a:stretch>
              <a:fillRect/>
            </a:stretch>
          </a:blipFill>
        </p:spPr>
      </p:sp>
      <p:sp>
        <p:nvSpPr>
          <p:cNvPr id="1048736" name="TextBox 44"/>
          <p:cNvSpPr txBox="1"/>
          <p:nvPr/>
        </p:nvSpPr>
        <p:spPr>
          <a:xfrm>
            <a:off x="4783881" y="4680818"/>
            <a:ext cx="2328935" cy="347851"/>
          </a:xfrm>
          <a:prstGeom prst="rect"/>
        </p:spPr>
        <p:txBody>
          <a:bodyPr anchor="t" bIns="0" lIns="0" rIns="0" rtlCol="0" tIns="0">
            <a:spAutoFit/>
          </a:bodyPr>
          <a:p>
            <a:pPr algn="ctr" indent="0" lvl="1" marL="0">
              <a:lnSpc>
                <a:spcPts val="2765"/>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Camfil</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737" name="TextBox 45"/>
          <p:cNvSpPr txBox="1"/>
          <p:nvPr/>
        </p:nvSpPr>
        <p:spPr>
          <a:xfrm>
            <a:off x="4783881" y="5259978"/>
            <a:ext cx="2328935" cy="1368425"/>
          </a:xfrm>
          <a:prstGeom prst="rect"/>
        </p:spPr>
        <p:txBody>
          <a:bodyPr anchor="t" bIns="0" lIns="0" rIns="0" rtlCol="0" tIns="0">
            <a:spAutoFit/>
          </a:bodyPr>
          <a:p>
            <a:pPr algn="ctr" indent="0" lvl="0" marL="0">
              <a:lnSpc>
                <a:spcPts val="2155"/>
              </a:lnSpc>
              <a:spcBef>
                <a:spcPct val="0"/>
              </a:spcBef>
            </a:pPr>
            <a:r>
              <a:rPr sz="1435"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Strong emphasis on health benefits of clean air, utilizing educational content marketing across multiple platforms.</a:t>
            </a:r>
            <a:endParaRPr sz="1435"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738" name="TextBox 46"/>
          <p:cNvSpPr txBox="1"/>
          <p:nvPr/>
        </p:nvSpPr>
        <p:spPr>
          <a:xfrm>
            <a:off x="7979533" y="4680818"/>
            <a:ext cx="2328935" cy="347851"/>
          </a:xfrm>
          <a:prstGeom prst="rect"/>
        </p:spPr>
        <p:txBody>
          <a:bodyPr anchor="t" bIns="0" lIns="0" rIns="0" rtlCol="0" tIns="0">
            <a:spAutoFit/>
          </a:bodyPr>
          <a:p>
            <a:pPr algn="ctr" indent="0" lvl="1" marL="0">
              <a:lnSpc>
                <a:spcPts val="2765"/>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Nordfab</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739" name="TextBox 47"/>
          <p:cNvSpPr txBox="1"/>
          <p:nvPr/>
        </p:nvSpPr>
        <p:spPr>
          <a:xfrm>
            <a:off x="7979533" y="5259978"/>
            <a:ext cx="2328935" cy="1368425"/>
          </a:xfrm>
          <a:prstGeom prst="rect"/>
        </p:spPr>
        <p:txBody>
          <a:bodyPr anchor="t" bIns="0" lIns="0" rIns="0" rtlCol="0" tIns="0">
            <a:spAutoFit/>
          </a:bodyPr>
          <a:p>
            <a:pPr algn="ctr" indent="0" lvl="0" marL="0">
              <a:lnSpc>
                <a:spcPts val="2155"/>
              </a:lnSpc>
              <a:spcBef>
                <a:spcPct val="0"/>
              </a:spcBef>
            </a:pPr>
            <a:r>
              <a:rPr sz="1435"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Focuses on user-friendly design and quick installation, promoting these features through online demonstrations.</a:t>
            </a:r>
            <a:endParaRPr sz="1435"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740" name="TextBox 48"/>
          <p:cNvSpPr txBox="1"/>
          <p:nvPr/>
        </p:nvSpPr>
        <p:spPr>
          <a:xfrm>
            <a:off x="11175184" y="4680818"/>
            <a:ext cx="2328935" cy="347851"/>
          </a:xfrm>
          <a:prstGeom prst="rect"/>
        </p:spPr>
        <p:txBody>
          <a:bodyPr anchor="t" bIns="0" lIns="0" rIns="0" rtlCol="0" tIns="0">
            <a:spAutoFit/>
          </a:bodyPr>
          <a:p>
            <a:pPr algn="ctr" indent="0" lvl="1" marL="0">
              <a:lnSpc>
                <a:spcPts val="2765"/>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BHA Group</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741" name="TextBox 49"/>
          <p:cNvSpPr txBox="1"/>
          <p:nvPr/>
        </p:nvSpPr>
        <p:spPr>
          <a:xfrm>
            <a:off x="11175184" y="5259978"/>
            <a:ext cx="2328935" cy="1368425"/>
          </a:xfrm>
          <a:prstGeom prst="rect"/>
        </p:spPr>
        <p:txBody>
          <a:bodyPr anchor="t" bIns="0" lIns="0" rIns="0" rtlCol="0" tIns="0">
            <a:spAutoFit/>
          </a:bodyPr>
          <a:p>
            <a:pPr algn="ctr" indent="0" lvl="0" marL="0">
              <a:lnSpc>
                <a:spcPts val="2155"/>
              </a:lnSpc>
              <a:spcBef>
                <a:spcPct val="0"/>
              </a:spcBef>
            </a:pPr>
            <a:r>
              <a:rPr sz="1435"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Engages in direct marketing campaigns targeting specific industries with tailored solutions.</a:t>
            </a:r>
            <a:endParaRPr sz="1435"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742" name="TextBox 50"/>
          <p:cNvSpPr txBox="1"/>
          <p:nvPr/>
        </p:nvSpPr>
        <p:spPr>
          <a:xfrm>
            <a:off x="3917165" y="946168"/>
            <a:ext cx="10453671" cy="688975"/>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COMPETITORS IN ASIA &amp; AMERICA</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8743" name="TextBox 51"/>
          <p:cNvSpPr txBox="1"/>
          <p:nvPr/>
        </p:nvSpPr>
        <p:spPr>
          <a:xfrm>
            <a:off x="15637951" y="9411166"/>
            <a:ext cx="1134150"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101" name=""/>
        <p:cNvGrpSpPr/>
        <p:nvPr/>
      </p:nvGrpSpPr>
      <p:grpSpPr>
        <a:xfrm>
          <a:off x="0" y="0"/>
          <a:ext cx="0" cy="0"/>
          <a:chOff x="0" y="0"/>
          <a:chExt cx="0" cy="0"/>
        </a:xfrm>
      </p:grpSpPr>
      <p:sp>
        <p:nvSpPr>
          <p:cNvPr id="1048744" name="TextBox 2"/>
          <p:cNvSpPr txBox="1"/>
          <p:nvPr/>
        </p:nvSpPr>
        <p:spPr>
          <a:xfrm>
            <a:off x="4011627" y="1173625"/>
            <a:ext cx="10264747" cy="1422399"/>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MARKETING STRATEGIES OF COMPETITOR COMPANIES</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grpSp>
        <p:nvGrpSpPr>
          <p:cNvPr id="102" name="Group 3"/>
          <p:cNvGrpSpPr/>
          <p:nvPr/>
        </p:nvGrpSpPr>
        <p:grpSpPr>
          <a:xfrm rot="0">
            <a:off x="1643879" y="3398237"/>
            <a:ext cx="2889001" cy="4830699"/>
            <a:chOff x="0" y="0"/>
            <a:chExt cx="855709" cy="1430831"/>
          </a:xfrm>
        </p:grpSpPr>
        <p:sp>
          <p:nvSpPr>
            <p:cNvPr id="1048745" name="Freeform 4"/>
            <p:cNvSpPr/>
            <p:nvPr/>
          </p:nvSpPr>
          <p:spPr>
            <a:xfrm>
              <a:off x="0" y="0"/>
              <a:ext cx="855709" cy="1430831"/>
            </a:xfrm>
            <a:custGeom>
              <a:avLst/>
              <a:ahLst/>
              <a:rect l="l" t="t" r="r" b="b"/>
              <a:pathLst>
                <a:path w="855709" h="1430831">
                  <a:moveTo>
                    <a:pt x="190265" y="0"/>
                  </a:moveTo>
                  <a:lnTo>
                    <a:pt x="665443" y="0"/>
                  </a:lnTo>
                  <a:cubicBezTo>
                    <a:pt x="770524" y="0"/>
                    <a:pt x="855709" y="85185"/>
                    <a:pt x="855709" y="190265"/>
                  </a:cubicBezTo>
                  <a:lnTo>
                    <a:pt x="855709" y="1240565"/>
                  </a:lnTo>
                  <a:cubicBezTo>
                    <a:pt x="855709" y="1345646"/>
                    <a:pt x="770524" y="1430831"/>
                    <a:pt x="665443" y="1430831"/>
                  </a:cubicBezTo>
                  <a:lnTo>
                    <a:pt x="190265" y="1430831"/>
                  </a:lnTo>
                  <a:cubicBezTo>
                    <a:pt x="85185" y="1430831"/>
                    <a:pt x="0" y="1345646"/>
                    <a:pt x="0" y="1240565"/>
                  </a:cubicBezTo>
                  <a:lnTo>
                    <a:pt x="0" y="190265"/>
                  </a:lnTo>
                  <a:cubicBezTo>
                    <a:pt x="0" y="85185"/>
                    <a:pt x="85185" y="0"/>
                    <a:pt x="190265" y="0"/>
                  </a:cubicBezTo>
                  <a:close/>
                </a:path>
              </a:pathLst>
            </a:custGeom>
            <a:solidFill>
              <a:srgbClr val="327576"/>
            </a:solidFill>
          </p:spPr>
        </p:sp>
        <p:sp>
          <p:nvSpPr>
            <p:cNvPr id="1048746" name="TextBox 5"/>
            <p:cNvSpPr txBox="1"/>
            <p:nvPr/>
          </p:nvSpPr>
          <p:spPr>
            <a:xfrm>
              <a:off x="0" y="-47625"/>
              <a:ext cx="855709" cy="1478456"/>
            </a:xfrm>
            <a:prstGeom prst="rect"/>
          </p:spPr>
          <p:txBody>
            <a:bodyPr anchor="ctr" bIns="50800" lIns="50800" rIns="50800" rtlCol="0" tIns="50800"/>
            <a:p>
              <a:pPr algn="ctr">
                <a:lnSpc>
                  <a:spcPts val="3080"/>
                </a:lnSpc>
              </a:pPr>
            </a:p>
          </p:txBody>
        </p:sp>
      </p:grpSp>
      <p:grpSp>
        <p:nvGrpSpPr>
          <p:cNvPr id="103" name="Group 6"/>
          <p:cNvGrpSpPr/>
          <p:nvPr/>
        </p:nvGrpSpPr>
        <p:grpSpPr>
          <a:xfrm rot="-5400000">
            <a:off x="2202360" y="3202953"/>
            <a:ext cx="1772039" cy="2915104"/>
            <a:chOff x="0" y="0"/>
            <a:chExt cx="524870" cy="863440"/>
          </a:xfrm>
        </p:grpSpPr>
        <p:sp>
          <p:nvSpPr>
            <p:cNvPr id="1048747" name="Freeform 7"/>
            <p:cNvSpPr/>
            <p:nvPr/>
          </p:nvSpPr>
          <p:spPr>
            <a:xfrm>
              <a:off x="0" y="0"/>
              <a:ext cx="524870" cy="863440"/>
            </a:xfrm>
            <a:custGeom>
              <a:avLst/>
              <a:ahLst/>
              <a:rect l="l" t="t" r="r" b="b"/>
              <a:pathLst>
                <a:path w="524870" h="863440">
                  <a:moveTo>
                    <a:pt x="321670" y="0"/>
                  </a:moveTo>
                  <a:lnTo>
                    <a:pt x="0" y="0"/>
                  </a:lnTo>
                  <a:lnTo>
                    <a:pt x="203200" y="863440"/>
                  </a:lnTo>
                  <a:lnTo>
                    <a:pt x="524870" y="863440"/>
                  </a:lnTo>
                  <a:lnTo>
                    <a:pt x="321670" y="0"/>
                  </a:lnTo>
                  <a:close/>
                </a:path>
              </a:pathLst>
            </a:custGeom>
            <a:solidFill>
              <a:srgbClr val="FAF8EF"/>
            </a:solidFill>
          </p:spPr>
        </p:sp>
        <p:sp>
          <p:nvSpPr>
            <p:cNvPr id="1048748" name="TextBox 8"/>
            <p:cNvSpPr txBox="1"/>
            <p:nvPr/>
          </p:nvSpPr>
          <p:spPr>
            <a:xfrm>
              <a:off x="101600" y="-47625"/>
              <a:ext cx="321670" cy="911065"/>
            </a:xfrm>
            <a:prstGeom prst="rect"/>
          </p:spPr>
          <p:txBody>
            <a:bodyPr anchor="ctr" bIns="50800" lIns="50800" rIns="50800" rtlCol="0" tIns="50800"/>
            <a:p>
              <a:pPr algn="ctr">
                <a:lnSpc>
                  <a:spcPts val="3080"/>
                </a:lnSpc>
              </a:pPr>
            </a:p>
          </p:txBody>
        </p:sp>
      </p:grpSp>
      <p:grpSp>
        <p:nvGrpSpPr>
          <p:cNvPr id="104" name="Group 9"/>
          <p:cNvGrpSpPr/>
          <p:nvPr/>
        </p:nvGrpSpPr>
        <p:grpSpPr>
          <a:xfrm rot="-5400000">
            <a:off x="3093174" y="3618826"/>
            <a:ext cx="1724492" cy="2120507"/>
            <a:chOff x="0" y="0"/>
            <a:chExt cx="702189" cy="863440"/>
          </a:xfrm>
        </p:grpSpPr>
        <p:sp>
          <p:nvSpPr>
            <p:cNvPr id="1048749" name="Freeform 10"/>
            <p:cNvSpPr/>
            <p:nvPr/>
          </p:nvSpPr>
          <p:spPr>
            <a:xfrm>
              <a:off x="0" y="0"/>
              <a:ext cx="702189" cy="863440"/>
            </a:xfrm>
            <a:custGeom>
              <a:avLst/>
              <a:ahLst/>
              <a:rect l="l" t="t" r="r" b="b"/>
              <a:pathLst>
                <a:path w="702189" h="863440">
                  <a:moveTo>
                    <a:pt x="498989" y="0"/>
                  </a:moveTo>
                  <a:lnTo>
                    <a:pt x="0" y="0"/>
                  </a:lnTo>
                  <a:lnTo>
                    <a:pt x="203200" y="863440"/>
                  </a:lnTo>
                  <a:lnTo>
                    <a:pt x="702189" y="863440"/>
                  </a:lnTo>
                  <a:lnTo>
                    <a:pt x="498989" y="0"/>
                  </a:lnTo>
                  <a:close/>
                </a:path>
              </a:pathLst>
            </a:custGeom>
            <a:solidFill>
              <a:srgbClr val="327576"/>
            </a:solidFill>
          </p:spPr>
        </p:sp>
        <p:sp>
          <p:nvSpPr>
            <p:cNvPr id="1048750" name="TextBox 11"/>
            <p:cNvSpPr txBox="1"/>
            <p:nvPr/>
          </p:nvSpPr>
          <p:spPr>
            <a:xfrm>
              <a:off x="101600" y="-47625"/>
              <a:ext cx="498989" cy="911065"/>
            </a:xfrm>
            <a:prstGeom prst="rect"/>
          </p:spPr>
          <p:txBody>
            <a:bodyPr anchor="ctr" bIns="50800" lIns="50800" rIns="50800" rtlCol="0" tIns="50800"/>
            <a:p>
              <a:pPr algn="ctr">
                <a:lnSpc>
                  <a:spcPts val="3080"/>
                </a:lnSpc>
              </a:pPr>
            </a:p>
          </p:txBody>
        </p:sp>
      </p:grpSp>
      <p:grpSp>
        <p:nvGrpSpPr>
          <p:cNvPr id="105" name="Group 12"/>
          <p:cNvGrpSpPr/>
          <p:nvPr/>
        </p:nvGrpSpPr>
        <p:grpSpPr>
          <a:xfrm rot="0">
            <a:off x="5587879" y="3398237"/>
            <a:ext cx="2889001" cy="4830699"/>
            <a:chOff x="0" y="0"/>
            <a:chExt cx="855709" cy="1430831"/>
          </a:xfrm>
        </p:grpSpPr>
        <p:sp>
          <p:nvSpPr>
            <p:cNvPr id="1048751" name="Freeform 13"/>
            <p:cNvSpPr/>
            <p:nvPr/>
          </p:nvSpPr>
          <p:spPr>
            <a:xfrm>
              <a:off x="0" y="0"/>
              <a:ext cx="855709" cy="1430831"/>
            </a:xfrm>
            <a:custGeom>
              <a:avLst/>
              <a:ahLst/>
              <a:rect l="l" t="t" r="r" b="b"/>
              <a:pathLst>
                <a:path w="855709" h="1430831">
                  <a:moveTo>
                    <a:pt x="190265" y="0"/>
                  </a:moveTo>
                  <a:lnTo>
                    <a:pt x="665443" y="0"/>
                  </a:lnTo>
                  <a:cubicBezTo>
                    <a:pt x="770524" y="0"/>
                    <a:pt x="855709" y="85185"/>
                    <a:pt x="855709" y="190265"/>
                  </a:cubicBezTo>
                  <a:lnTo>
                    <a:pt x="855709" y="1240565"/>
                  </a:lnTo>
                  <a:cubicBezTo>
                    <a:pt x="855709" y="1345646"/>
                    <a:pt x="770524" y="1430831"/>
                    <a:pt x="665443" y="1430831"/>
                  </a:cubicBezTo>
                  <a:lnTo>
                    <a:pt x="190265" y="1430831"/>
                  </a:lnTo>
                  <a:cubicBezTo>
                    <a:pt x="85185" y="1430831"/>
                    <a:pt x="0" y="1345646"/>
                    <a:pt x="0" y="1240565"/>
                  </a:cubicBezTo>
                  <a:lnTo>
                    <a:pt x="0" y="190265"/>
                  </a:lnTo>
                  <a:cubicBezTo>
                    <a:pt x="0" y="85185"/>
                    <a:pt x="85185" y="0"/>
                    <a:pt x="190265" y="0"/>
                  </a:cubicBezTo>
                  <a:close/>
                </a:path>
              </a:pathLst>
            </a:custGeom>
            <a:solidFill>
              <a:srgbClr val="639C9D"/>
            </a:solidFill>
          </p:spPr>
        </p:sp>
        <p:sp>
          <p:nvSpPr>
            <p:cNvPr id="1048752" name="TextBox 14"/>
            <p:cNvSpPr txBox="1"/>
            <p:nvPr/>
          </p:nvSpPr>
          <p:spPr>
            <a:xfrm>
              <a:off x="0" y="-47625"/>
              <a:ext cx="855709" cy="1478456"/>
            </a:xfrm>
            <a:prstGeom prst="rect"/>
          </p:spPr>
          <p:txBody>
            <a:bodyPr anchor="ctr" bIns="50800" lIns="50800" rIns="50800" rtlCol="0" tIns="50800"/>
            <a:p>
              <a:pPr algn="ctr">
                <a:lnSpc>
                  <a:spcPts val="3080"/>
                </a:lnSpc>
              </a:pPr>
            </a:p>
          </p:txBody>
        </p:sp>
      </p:grpSp>
      <p:grpSp>
        <p:nvGrpSpPr>
          <p:cNvPr id="106" name="Group 15"/>
          <p:cNvGrpSpPr/>
          <p:nvPr/>
        </p:nvGrpSpPr>
        <p:grpSpPr>
          <a:xfrm rot="-5400000">
            <a:off x="6146360" y="3202953"/>
            <a:ext cx="1772039" cy="2915104"/>
            <a:chOff x="0" y="0"/>
            <a:chExt cx="524870" cy="863440"/>
          </a:xfrm>
        </p:grpSpPr>
        <p:sp>
          <p:nvSpPr>
            <p:cNvPr id="1048753" name="Freeform 16"/>
            <p:cNvSpPr/>
            <p:nvPr/>
          </p:nvSpPr>
          <p:spPr>
            <a:xfrm>
              <a:off x="0" y="0"/>
              <a:ext cx="524870" cy="863440"/>
            </a:xfrm>
            <a:custGeom>
              <a:avLst/>
              <a:ahLst/>
              <a:rect l="l" t="t" r="r" b="b"/>
              <a:pathLst>
                <a:path w="524870" h="863440">
                  <a:moveTo>
                    <a:pt x="321670" y="0"/>
                  </a:moveTo>
                  <a:lnTo>
                    <a:pt x="0" y="0"/>
                  </a:lnTo>
                  <a:lnTo>
                    <a:pt x="203200" y="863440"/>
                  </a:lnTo>
                  <a:lnTo>
                    <a:pt x="524870" y="863440"/>
                  </a:lnTo>
                  <a:lnTo>
                    <a:pt x="321670" y="0"/>
                  </a:lnTo>
                  <a:close/>
                </a:path>
              </a:pathLst>
            </a:custGeom>
            <a:solidFill>
              <a:srgbClr val="FAF8EF"/>
            </a:solidFill>
          </p:spPr>
        </p:sp>
        <p:sp>
          <p:nvSpPr>
            <p:cNvPr id="1048754" name="TextBox 17"/>
            <p:cNvSpPr txBox="1"/>
            <p:nvPr/>
          </p:nvSpPr>
          <p:spPr>
            <a:xfrm>
              <a:off x="101600" y="-47625"/>
              <a:ext cx="321670" cy="911065"/>
            </a:xfrm>
            <a:prstGeom prst="rect"/>
          </p:spPr>
          <p:txBody>
            <a:bodyPr anchor="ctr" bIns="50800" lIns="50800" rIns="50800" rtlCol="0" tIns="50800"/>
            <a:p>
              <a:pPr algn="ctr">
                <a:lnSpc>
                  <a:spcPts val="3080"/>
                </a:lnSpc>
              </a:pPr>
            </a:p>
          </p:txBody>
        </p:sp>
      </p:grpSp>
      <p:grpSp>
        <p:nvGrpSpPr>
          <p:cNvPr id="107" name="Group 18"/>
          <p:cNvGrpSpPr/>
          <p:nvPr/>
        </p:nvGrpSpPr>
        <p:grpSpPr>
          <a:xfrm rot="-5400000">
            <a:off x="7037174" y="3618826"/>
            <a:ext cx="1724492" cy="2120507"/>
            <a:chOff x="0" y="0"/>
            <a:chExt cx="702189" cy="863440"/>
          </a:xfrm>
        </p:grpSpPr>
        <p:sp>
          <p:nvSpPr>
            <p:cNvPr id="1048755" name="Freeform 19"/>
            <p:cNvSpPr/>
            <p:nvPr/>
          </p:nvSpPr>
          <p:spPr>
            <a:xfrm>
              <a:off x="0" y="0"/>
              <a:ext cx="702189" cy="863440"/>
            </a:xfrm>
            <a:custGeom>
              <a:avLst/>
              <a:ahLst/>
              <a:rect l="l" t="t" r="r" b="b"/>
              <a:pathLst>
                <a:path w="702189" h="863440">
                  <a:moveTo>
                    <a:pt x="498989" y="0"/>
                  </a:moveTo>
                  <a:lnTo>
                    <a:pt x="0" y="0"/>
                  </a:lnTo>
                  <a:lnTo>
                    <a:pt x="203200" y="863440"/>
                  </a:lnTo>
                  <a:lnTo>
                    <a:pt x="702189" y="863440"/>
                  </a:lnTo>
                  <a:lnTo>
                    <a:pt x="498989" y="0"/>
                  </a:lnTo>
                  <a:close/>
                </a:path>
              </a:pathLst>
            </a:custGeom>
            <a:solidFill>
              <a:srgbClr val="639C9D"/>
            </a:solidFill>
          </p:spPr>
        </p:sp>
        <p:sp>
          <p:nvSpPr>
            <p:cNvPr id="1048756" name="TextBox 20"/>
            <p:cNvSpPr txBox="1"/>
            <p:nvPr/>
          </p:nvSpPr>
          <p:spPr>
            <a:xfrm>
              <a:off x="101600" y="-47625"/>
              <a:ext cx="498989" cy="911065"/>
            </a:xfrm>
            <a:prstGeom prst="rect"/>
          </p:spPr>
          <p:txBody>
            <a:bodyPr anchor="ctr" bIns="50800" lIns="50800" rIns="50800" rtlCol="0" tIns="50800"/>
            <a:p>
              <a:pPr algn="ctr">
                <a:lnSpc>
                  <a:spcPts val="3080"/>
                </a:lnSpc>
              </a:pPr>
            </a:p>
          </p:txBody>
        </p:sp>
      </p:grpSp>
      <p:grpSp>
        <p:nvGrpSpPr>
          <p:cNvPr id="108" name="Group 21"/>
          <p:cNvGrpSpPr/>
          <p:nvPr/>
        </p:nvGrpSpPr>
        <p:grpSpPr>
          <a:xfrm rot="0">
            <a:off x="9531879" y="3398237"/>
            <a:ext cx="2889001" cy="4830699"/>
            <a:chOff x="0" y="0"/>
            <a:chExt cx="855709" cy="1430831"/>
          </a:xfrm>
        </p:grpSpPr>
        <p:sp>
          <p:nvSpPr>
            <p:cNvPr id="1048757" name="Freeform 22"/>
            <p:cNvSpPr/>
            <p:nvPr/>
          </p:nvSpPr>
          <p:spPr>
            <a:xfrm>
              <a:off x="0" y="0"/>
              <a:ext cx="855709" cy="1430831"/>
            </a:xfrm>
            <a:custGeom>
              <a:avLst/>
              <a:ahLst/>
              <a:rect l="l" t="t" r="r" b="b"/>
              <a:pathLst>
                <a:path w="855709" h="1430831">
                  <a:moveTo>
                    <a:pt x="190265" y="0"/>
                  </a:moveTo>
                  <a:lnTo>
                    <a:pt x="665443" y="0"/>
                  </a:lnTo>
                  <a:cubicBezTo>
                    <a:pt x="770524" y="0"/>
                    <a:pt x="855709" y="85185"/>
                    <a:pt x="855709" y="190265"/>
                  </a:cubicBezTo>
                  <a:lnTo>
                    <a:pt x="855709" y="1240565"/>
                  </a:lnTo>
                  <a:cubicBezTo>
                    <a:pt x="855709" y="1345646"/>
                    <a:pt x="770524" y="1430831"/>
                    <a:pt x="665443" y="1430831"/>
                  </a:cubicBezTo>
                  <a:lnTo>
                    <a:pt x="190265" y="1430831"/>
                  </a:lnTo>
                  <a:cubicBezTo>
                    <a:pt x="85185" y="1430831"/>
                    <a:pt x="0" y="1345646"/>
                    <a:pt x="0" y="1240565"/>
                  </a:cubicBezTo>
                  <a:lnTo>
                    <a:pt x="0" y="190265"/>
                  </a:lnTo>
                  <a:cubicBezTo>
                    <a:pt x="0" y="85185"/>
                    <a:pt x="85185" y="0"/>
                    <a:pt x="190265" y="0"/>
                  </a:cubicBezTo>
                  <a:close/>
                </a:path>
              </a:pathLst>
            </a:custGeom>
            <a:solidFill>
              <a:srgbClr val="327576"/>
            </a:solidFill>
          </p:spPr>
        </p:sp>
        <p:sp>
          <p:nvSpPr>
            <p:cNvPr id="1048758" name="TextBox 23"/>
            <p:cNvSpPr txBox="1"/>
            <p:nvPr/>
          </p:nvSpPr>
          <p:spPr>
            <a:xfrm>
              <a:off x="0" y="-47625"/>
              <a:ext cx="855709" cy="1478456"/>
            </a:xfrm>
            <a:prstGeom prst="rect"/>
          </p:spPr>
          <p:txBody>
            <a:bodyPr anchor="ctr" bIns="50800" lIns="50800" rIns="50800" rtlCol="0" tIns="50800"/>
            <a:p>
              <a:pPr algn="ctr">
                <a:lnSpc>
                  <a:spcPts val="3080"/>
                </a:lnSpc>
              </a:pPr>
            </a:p>
          </p:txBody>
        </p:sp>
      </p:grpSp>
      <p:grpSp>
        <p:nvGrpSpPr>
          <p:cNvPr id="109" name="Group 24"/>
          <p:cNvGrpSpPr/>
          <p:nvPr/>
        </p:nvGrpSpPr>
        <p:grpSpPr>
          <a:xfrm rot="-5400000">
            <a:off x="10090360" y="3202953"/>
            <a:ext cx="1772039" cy="2915104"/>
            <a:chOff x="0" y="0"/>
            <a:chExt cx="524870" cy="863440"/>
          </a:xfrm>
        </p:grpSpPr>
        <p:sp>
          <p:nvSpPr>
            <p:cNvPr id="1048759" name="Freeform 25"/>
            <p:cNvSpPr/>
            <p:nvPr/>
          </p:nvSpPr>
          <p:spPr>
            <a:xfrm>
              <a:off x="0" y="0"/>
              <a:ext cx="524870" cy="863440"/>
            </a:xfrm>
            <a:custGeom>
              <a:avLst/>
              <a:ahLst/>
              <a:rect l="l" t="t" r="r" b="b"/>
              <a:pathLst>
                <a:path w="524870" h="863440">
                  <a:moveTo>
                    <a:pt x="321670" y="0"/>
                  </a:moveTo>
                  <a:lnTo>
                    <a:pt x="0" y="0"/>
                  </a:lnTo>
                  <a:lnTo>
                    <a:pt x="203200" y="863440"/>
                  </a:lnTo>
                  <a:lnTo>
                    <a:pt x="524870" y="863440"/>
                  </a:lnTo>
                  <a:lnTo>
                    <a:pt x="321670" y="0"/>
                  </a:lnTo>
                  <a:close/>
                </a:path>
              </a:pathLst>
            </a:custGeom>
            <a:solidFill>
              <a:srgbClr val="FAF8EF"/>
            </a:solidFill>
          </p:spPr>
        </p:sp>
        <p:sp>
          <p:nvSpPr>
            <p:cNvPr id="1048760" name="TextBox 26"/>
            <p:cNvSpPr txBox="1"/>
            <p:nvPr/>
          </p:nvSpPr>
          <p:spPr>
            <a:xfrm>
              <a:off x="101600" y="-47625"/>
              <a:ext cx="321670" cy="911065"/>
            </a:xfrm>
            <a:prstGeom prst="rect"/>
          </p:spPr>
          <p:txBody>
            <a:bodyPr anchor="ctr" bIns="50800" lIns="50800" rIns="50800" rtlCol="0" tIns="50800"/>
            <a:p>
              <a:pPr algn="ctr">
                <a:lnSpc>
                  <a:spcPts val="3080"/>
                </a:lnSpc>
              </a:pPr>
            </a:p>
          </p:txBody>
        </p:sp>
      </p:grpSp>
      <p:grpSp>
        <p:nvGrpSpPr>
          <p:cNvPr id="110" name="Group 27"/>
          <p:cNvGrpSpPr/>
          <p:nvPr/>
        </p:nvGrpSpPr>
        <p:grpSpPr>
          <a:xfrm rot="-5400000">
            <a:off x="10981174" y="3618826"/>
            <a:ext cx="1724492" cy="2120507"/>
            <a:chOff x="0" y="0"/>
            <a:chExt cx="702189" cy="863440"/>
          </a:xfrm>
        </p:grpSpPr>
        <p:sp>
          <p:nvSpPr>
            <p:cNvPr id="1048761" name="Freeform 28"/>
            <p:cNvSpPr/>
            <p:nvPr/>
          </p:nvSpPr>
          <p:spPr>
            <a:xfrm>
              <a:off x="0" y="0"/>
              <a:ext cx="702189" cy="863440"/>
            </a:xfrm>
            <a:custGeom>
              <a:avLst/>
              <a:ahLst/>
              <a:rect l="l" t="t" r="r" b="b"/>
              <a:pathLst>
                <a:path w="702189" h="863440">
                  <a:moveTo>
                    <a:pt x="498989" y="0"/>
                  </a:moveTo>
                  <a:lnTo>
                    <a:pt x="0" y="0"/>
                  </a:lnTo>
                  <a:lnTo>
                    <a:pt x="203200" y="863440"/>
                  </a:lnTo>
                  <a:lnTo>
                    <a:pt x="702189" y="863440"/>
                  </a:lnTo>
                  <a:lnTo>
                    <a:pt x="498989" y="0"/>
                  </a:lnTo>
                  <a:close/>
                </a:path>
              </a:pathLst>
            </a:custGeom>
            <a:solidFill>
              <a:srgbClr val="327576"/>
            </a:solidFill>
          </p:spPr>
        </p:sp>
        <p:sp>
          <p:nvSpPr>
            <p:cNvPr id="1048762" name="TextBox 29"/>
            <p:cNvSpPr txBox="1"/>
            <p:nvPr/>
          </p:nvSpPr>
          <p:spPr>
            <a:xfrm>
              <a:off x="101600" y="-47625"/>
              <a:ext cx="498989" cy="911065"/>
            </a:xfrm>
            <a:prstGeom prst="rect"/>
          </p:spPr>
          <p:txBody>
            <a:bodyPr anchor="ctr" bIns="50800" lIns="50800" rIns="50800" rtlCol="0" tIns="50800"/>
            <a:p>
              <a:pPr algn="ctr">
                <a:lnSpc>
                  <a:spcPts val="3080"/>
                </a:lnSpc>
              </a:pPr>
            </a:p>
          </p:txBody>
        </p:sp>
      </p:grpSp>
      <p:grpSp>
        <p:nvGrpSpPr>
          <p:cNvPr id="111" name="Group 30"/>
          <p:cNvGrpSpPr/>
          <p:nvPr/>
        </p:nvGrpSpPr>
        <p:grpSpPr>
          <a:xfrm rot="0">
            <a:off x="13475879" y="3398237"/>
            <a:ext cx="2889001" cy="4830699"/>
            <a:chOff x="0" y="0"/>
            <a:chExt cx="855709" cy="1430831"/>
          </a:xfrm>
        </p:grpSpPr>
        <p:sp>
          <p:nvSpPr>
            <p:cNvPr id="1048763" name="Freeform 31"/>
            <p:cNvSpPr/>
            <p:nvPr/>
          </p:nvSpPr>
          <p:spPr>
            <a:xfrm>
              <a:off x="0" y="0"/>
              <a:ext cx="855709" cy="1430831"/>
            </a:xfrm>
            <a:custGeom>
              <a:avLst/>
              <a:ahLst/>
              <a:rect l="l" t="t" r="r" b="b"/>
              <a:pathLst>
                <a:path w="855709" h="1430831">
                  <a:moveTo>
                    <a:pt x="190265" y="0"/>
                  </a:moveTo>
                  <a:lnTo>
                    <a:pt x="665443" y="0"/>
                  </a:lnTo>
                  <a:cubicBezTo>
                    <a:pt x="770524" y="0"/>
                    <a:pt x="855709" y="85185"/>
                    <a:pt x="855709" y="190265"/>
                  </a:cubicBezTo>
                  <a:lnTo>
                    <a:pt x="855709" y="1240565"/>
                  </a:lnTo>
                  <a:cubicBezTo>
                    <a:pt x="855709" y="1345646"/>
                    <a:pt x="770524" y="1430831"/>
                    <a:pt x="665443" y="1430831"/>
                  </a:cubicBezTo>
                  <a:lnTo>
                    <a:pt x="190265" y="1430831"/>
                  </a:lnTo>
                  <a:cubicBezTo>
                    <a:pt x="85185" y="1430831"/>
                    <a:pt x="0" y="1345646"/>
                    <a:pt x="0" y="1240565"/>
                  </a:cubicBezTo>
                  <a:lnTo>
                    <a:pt x="0" y="190265"/>
                  </a:lnTo>
                  <a:cubicBezTo>
                    <a:pt x="0" y="85185"/>
                    <a:pt x="85185" y="0"/>
                    <a:pt x="190265" y="0"/>
                  </a:cubicBezTo>
                  <a:close/>
                </a:path>
              </a:pathLst>
            </a:custGeom>
            <a:solidFill>
              <a:srgbClr val="639C9D"/>
            </a:solidFill>
          </p:spPr>
        </p:sp>
        <p:sp>
          <p:nvSpPr>
            <p:cNvPr id="1048764" name="TextBox 32"/>
            <p:cNvSpPr txBox="1"/>
            <p:nvPr/>
          </p:nvSpPr>
          <p:spPr>
            <a:xfrm>
              <a:off x="0" y="-47625"/>
              <a:ext cx="855709" cy="1478456"/>
            </a:xfrm>
            <a:prstGeom prst="rect"/>
          </p:spPr>
          <p:txBody>
            <a:bodyPr anchor="ctr" bIns="50800" lIns="50800" rIns="50800" rtlCol="0" tIns="50800"/>
            <a:p>
              <a:pPr algn="ctr">
                <a:lnSpc>
                  <a:spcPts val="3080"/>
                </a:lnSpc>
              </a:pPr>
            </a:p>
          </p:txBody>
        </p:sp>
      </p:grpSp>
      <p:grpSp>
        <p:nvGrpSpPr>
          <p:cNvPr id="112" name="Group 33"/>
          <p:cNvGrpSpPr/>
          <p:nvPr/>
        </p:nvGrpSpPr>
        <p:grpSpPr>
          <a:xfrm rot="-5400000">
            <a:off x="14034360" y="3202953"/>
            <a:ext cx="1772039" cy="2915104"/>
            <a:chOff x="0" y="0"/>
            <a:chExt cx="524870" cy="863440"/>
          </a:xfrm>
        </p:grpSpPr>
        <p:sp>
          <p:nvSpPr>
            <p:cNvPr id="1048765" name="Freeform 34"/>
            <p:cNvSpPr/>
            <p:nvPr/>
          </p:nvSpPr>
          <p:spPr>
            <a:xfrm>
              <a:off x="0" y="0"/>
              <a:ext cx="524870" cy="863440"/>
            </a:xfrm>
            <a:custGeom>
              <a:avLst/>
              <a:ahLst/>
              <a:rect l="l" t="t" r="r" b="b"/>
              <a:pathLst>
                <a:path w="524870" h="863440">
                  <a:moveTo>
                    <a:pt x="321670" y="0"/>
                  </a:moveTo>
                  <a:lnTo>
                    <a:pt x="0" y="0"/>
                  </a:lnTo>
                  <a:lnTo>
                    <a:pt x="203200" y="863440"/>
                  </a:lnTo>
                  <a:lnTo>
                    <a:pt x="524870" y="863440"/>
                  </a:lnTo>
                  <a:lnTo>
                    <a:pt x="321670" y="0"/>
                  </a:lnTo>
                  <a:close/>
                </a:path>
              </a:pathLst>
            </a:custGeom>
            <a:solidFill>
              <a:srgbClr val="FAF8EF"/>
            </a:solidFill>
          </p:spPr>
        </p:sp>
        <p:sp>
          <p:nvSpPr>
            <p:cNvPr id="1048766" name="TextBox 35"/>
            <p:cNvSpPr txBox="1"/>
            <p:nvPr/>
          </p:nvSpPr>
          <p:spPr>
            <a:xfrm>
              <a:off x="101600" y="-47625"/>
              <a:ext cx="321670" cy="911065"/>
            </a:xfrm>
            <a:prstGeom prst="rect"/>
          </p:spPr>
          <p:txBody>
            <a:bodyPr anchor="ctr" bIns="50800" lIns="50800" rIns="50800" rtlCol="0" tIns="50800"/>
            <a:p>
              <a:pPr algn="ctr">
                <a:lnSpc>
                  <a:spcPts val="3080"/>
                </a:lnSpc>
              </a:pPr>
            </a:p>
          </p:txBody>
        </p:sp>
      </p:grpSp>
      <p:grpSp>
        <p:nvGrpSpPr>
          <p:cNvPr id="113" name="Group 36"/>
          <p:cNvGrpSpPr/>
          <p:nvPr/>
        </p:nvGrpSpPr>
        <p:grpSpPr>
          <a:xfrm rot="-5400000">
            <a:off x="14925174" y="3618826"/>
            <a:ext cx="1724492" cy="2120507"/>
            <a:chOff x="0" y="0"/>
            <a:chExt cx="702189" cy="863440"/>
          </a:xfrm>
        </p:grpSpPr>
        <p:sp>
          <p:nvSpPr>
            <p:cNvPr id="1048767" name="Freeform 37"/>
            <p:cNvSpPr/>
            <p:nvPr/>
          </p:nvSpPr>
          <p:spPr>
            <a:xfrm>
              <a:off x="0" y="0"/>
              <a:ext cx="702189" cy="863440"/>
            </a:xfrm>
            <a:custGeom>
              <a:avLst/>
              <a:ahLst/>
              <a:rect l="l" t="t" r="r" b="b"/>
              <a:pathLst>
                <a:path w="702189" h="863440">
                  <a:moveTo>
                    <a:pt x="498989" y="0"/>
                  </a:moveTo>
                  <a:lnTo>
                    <a:pt x="0" y="0"/>
                  </a:lnTo>
                  <a:lnTo>
                    <a:pt x="203200" y="863440"/>
                  </a:lnTo>
                  <a:lnTo>
                    <a:pt x="702189" y="863440"/>
                  </a:lnTo>
                  <a:lnTo>
                    <a:pt x="498989" y="0"/>
                  </a:lnTo>
                  <a:close/>
                </a:path>
              </a:pathLst>
            </a:custGeom>
            <a:solidFill>
              <a:srgbClr val="639C9D"/>
            </a:solidFill>
          </p:spPr>
        </p:sp>
        <p:sp>
          <p:nvSpPr>
            <p:cNvPr id="1048768" name="TextBox 38"/>
            <p:cNvSpPr txBox="1"/>
            <p:nvPr/>
          </p:nvSpPr>
          <p:spPr>
            <a:xfrm>
              <a:off x="101600" y="-47625"/>
              <a:ext cx="498989" cy="911065"/>
            </a:xfrm>
            <a:prstGeom prst="rect"/>
          </p:spPr>
          <p:txBody>
            <a:bodyPr anchor="ctr" bIns="50800" lIns="50800" rIns="50800" rtlCol="0" tIns="50800"/>
            <a:p>
              <a:pPr algn="ctr">
                <a:lnSpc>
                  <a:spcPts val="3080"/>
                </a:lnSpc>
              </a:pPr>
            </a:p>
          </p:txBody>
        </p:sp>
      </p:grpSp>
      <p:sp>
        <p:nvSpPr>
          <p:cNvPr id="1048769" name="TextBox 39"/>
          <p:cNvSpPr txBox="1"/>
          <p:nvPr/>
        </p:nvSpPr>
        <p:spPr>
          <a:xfrm>
            <a:off x="1934239" y="5617179"/>
            <a:ext cx="2308280" cy="345189"/>
          </a:xfrm>
          <a:prstGeom prst="rect"/>
        </p:spPr>
        <p:txBody>
          <a:bodyPr anchor="t" bIns="0" lIns="0" rIns="0" rtlCol="0" tIns="0">
            <a:spAutoFit/>
          </a:bodyPr>
          <a:p>
            <a:pPr algn="ctr" indent="0" lvl="1" marL="0">
              <a:lnSpc>
                <a:spcPts val="2740"/>
              </a:lnSpc>
              <a:spcBef>
                <a:spcPct val="0"/>
              </a:spcBef>
            </a:pPr>
            <a:r>
              <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rPr>
              <a:t>Content Marketing</a:t>
            </a:r>
            <a:endPar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770" name="TextBox 40"/>
          <p:cNvSpPr txBox="1"/>
          <p:nvPr/>
        </p:nvSpPr>
        <p:spPr>
          <a:xfrm>
            <a:off x="1934239" y="6038568"/>
            <a:ext cx="2308280" cy="2440305"/>
          </a:xfrm>
          <a:prstGeom prst="rect"/>
        </p:spPr>
        <p:txBody>
          <a:bodyPr anchor="t" bIns="0" lIns="0" rIns="0" rtlCol="0" tIns="0">
            <a:spAutoFit/>
          </a:bodyPr>
          <a:p>
            <a:pPr algn="ctr" indent="0" lvl="0" marL="0">
              <a:lnSpc>
                <a:spcPts val="2135"/>
              </a:lnSpc>
              <a:spcBef>
                <a:spcPct val="0"/>
              </a:spcBef>
            </a:pPr>
            <a:r>
              <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Donaldson invests heavily in creating educational content that addresses industry challenges related to air quality management. This includes white papers, blogs, and videos that highlight their expertise.</a:t>
            </a:r>
            <a:endPar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771" name="TextBox 41"/>
          <p:cNvSpPr txBox="1"/>
          <p:nvPr/>
        </p:nvSpPr>
        <p:spPr>
          <a:xfrm>
            <a:off x="1772209" y="3550485"/>
            <a:ext cx="791536" cy="568959"/>
          </a:xfrm>
          <a:prstGeom prst="rect"/>
        </p:spPr>
        <p:txBody>
          <a:bodyPr anchor="t" bIns="0" lIns="0" rIns="0" rtlCol="0" tIns="0">
            <a:spAutoFit/>
          </a:bodyPr>
          <a:p>
            <a:pPr algn="ctr">
              <a:lnSpc>
                <a:spcPts val="4480"/>
              </a:lnSpc>
            </a:pPr>
            <a:r>
              <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rPr>
              <a:t>01</a:t>
            </a:r>
            <a:endPar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772" name="TextBox 42"/>
          <p:cNvSpPr txBox="1"/>
          <p:nvPr/>
        </p:nvSpPr>
        <p:spPr>
          <a:xfrm>
            <a:off x="5878239" y="5617179"/>
            <a:ext cx="2308280" cy="345189"/>
          </a:xfrm>
          <a:prstGeom prst="rect"/>
        </p:spPr>
        <p:txBody>
          <a:bodyPr anchor="t" bIns="0" lIns="0" rIns="0" rtlCol="0" tIns="0">
            <a:spAutoFit/>
          </a:bodyPr>
          <a:p>
            <a:pPr algn="ctr" indent="0" lvl="1" marL="0">
              <a:lnSpc>
                <a:spcPts val="2740"/>
              </a:lnSpc>
              <a:spcBef>
                <a:spcPct val="0"/>
              </a:spcBef>
            </a:pPr>
            <a:r>
              <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rPr>
              <a:t>Digital Presence</a:t>
            </a:r>
            <a:endPar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773" name="TextBox 43"/>
          <p:cNvSpPr txBox="1"/>
          <p:nvPr/>
        </p:nvSpPr>
        <p:spPr>
          <a:xfrm>
            <a:off x="5878239" y="6077014"/>
            <a:ext cx="2308280" cy="2169160"/>
          </a:xfrm>
          <a:prstGeom prst="rect"/>
        </p:spPr>
        <p:txBody>
          <a:bodyPr anchor="t" bIns="0" lIns="0" rIns="0" rtlCol="0" tIns="0">
            <a:spAutoFit/>
          </a:bodyPr>
          <a:p>
            <a:pPr algn="ctr" indent="0" lvl="0" marL="0">
              <a:lnSpc>
                <a:spcPts val="2135"/>
              </a:lnSpc>
              <a:spcBef>
                <a:spcPct val="0"/>
              </a:spcBef>
            </a:pPr>
            <a:r>
              <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They maintain an active online presence with a user-friendly website optimized for SEO. Their digital marketing efforts include targeted ads on social media platforms like LinkedIn.</a:t>
            </a:r>
            <a:endPar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774" name="TextBox 44"/>
          <p:cNvSpPr txBox="1"/>
          <p:nvPr/>
        </p:nvSpPr>
        <p:spPr>
          <a:xfrm>
            <a:off x="5716209" y="3550485"/>
            <a:ext cx="791536" cy="568959"/>
          </a:xfrm>
          <a:prstGeom prst="rect"/>
        </p:spPr>
        <p:txBody>
          <a:bodyPr anchor="t" bIns="0" lIns="0" rIns="0" rtlCol="0" tIns="0">
            <a:spAutoFit/>
          </a:bodyPr>
          <a:p>
            <a:pPr algn="ctr">
              <a:lnSpc>
                <a:spcPts val="4480"/>
              </a:lnSpc>
            </a:pPr>
            <a:r>
              <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rPr>
              <a:t>02</a:t>
            </a:r>
            <a:endPar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775" name="TextBox 45"/>
          <p:cNvSpPr txBox="1"/>
          <p:nvPr/>
        </p:nvSpPr>
        <p:spPr>
          <a:xfrm>
            <a:off x="9822239" y="5498899"/>
            <a:ext cx="2308280" cy="692440"/>
          </a:xfrm>
          <a:prstGeom prst="rect"/>
        </p:spPr>
        <p:txBody>
          <a:bodyPr anchor="t" bIns="0" lIns="0" rIns="0" rtlCol="0" tIns="0">
            <a:spAutoFit/>
          </a:bodyPr>
          <a:p>
            <a:pPr algn="ctr" indent="0" lvl="1" marL="0">
              <a:lnSpc>
                <a:spcPts val="2740"/>
              </a:lnSpc>
              <a:spcBef>
                <a:spcPct val="0"/>
              </a:spcBef>
            </a:pPr>
            <a:r>
              <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rPr>
              <a:t>Trade Shows and Events</a:t>
            </a:r>
            <a:endPar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776" name="TextBox 46"/>
          <p:cNvSpPr txBox="1"/>
          <p:nvPr/>
        </p:nvSpPr>
        <p:spPr>
          <a:xfrm>
            <a:off x="9822239" y="6343714"/>
            <a:ext cx="2308280" cy="1626869"/>
          </a:xfrm>
          <a:prstGeom prst="rect"/>
        </p:spPr>
        <p:txBody>
          <a:bodyPr anchor="t" bIns="0" lIns="0" rIns="0" rtlCol="0" tIns="0">
            <a:spAutoFit/>
          </a:bodyPr>
          <a:p>
            <a:pPr algn="ctr" indent="0" lvl="0" marL="0">
              <a:lnSpc>
                <a:spcPts val="2135"/>
              </a:lnSpc>
              <a:spcBef>
                <a:spcPct val="0"/>
              </a:spcBef>
            </a:pPr>
            <a:r>
              <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Donaldson regularly participates in major industry trade shows to showcase their latest innovations and engage directly with customers.</a:t>
            </a:r>
            <a:endPar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777" name="TextBox 47"/>
          <p:cNvSpPr txBox="1"/>
          <p:nvPr/>
        </p:nvSpPr>
        <p:spPr>
          <a:xfrm>
            <a:off x="9660209" y="3550485"/>
            <a:ext cx="791536" cy="568959"/>
          </a:xfrm>
          <a:prstGeom prst="rect"/>
        </p:spPr>
        <p:txBody>
          <a:bodyPr anchor="t" bIns="0" lIns="0" rIns="0" rtlCol="0" tIns="0">
            <a:spAutoFit/>
          </a:bodyPr>
          <a:p>
            <a:pPr algn="ctr">
              <a:lnSpc>
                <a:spcPts val="4480"/>
              </a:lnSpc>
            </a:pPr>
            <a:r>
              <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rPr>
              <a:t>03</a:t>
            </a:r>
            <a:endPar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778" name="TextBox 48"/>
          <p:cNvSpPr txBox="1"/>
          <p:nvPr/>
        </p:nvSpPr>
        <p:spPr>
          <a:xfrm>
            <a:off x="13770448" y="5422673"/>
            <a:ext cx="2308280" cy="692440"/>
          </a:xfrm>
          <a:prstGeom prst="rect"/>
        </p:spPr>
        <p:txBody>
          <a:bodyPr anchor="t" bIns="0" lIns="0" rIns="0" rtlCol="0" tIns="0">
            <a:spAutoFit/>
          </a:bodyPr>
          <a:p>
            <a:pPr algn="ctr" indent="0" lvl="1" marL="0">
              <a:lnSpc>
                <a:spcPts val="2740"/>
              </a:lnSpc>
              <a:spcBef>
                <a:spcPct val="0"/>
              </a:spcBef>
            </a:pPr>
            <a:r>
              <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rPr>
              <a:t>Customer Engagement</a:t>
            </a:r>
            <a:endPar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779" name="TextBox 49"/>
          <p:cNvSpPr txBox="1"/>
          <p:nvPr/>
        </p:nvSpPr>
        <p:spPr>
          <a:xfrm>
            <a:off x="13770448" y="6220412"/>
            <a:ext cx="2308280" cy="2169160"/>
          </a:xfrm>
          <a:prstGeom prst="rect"/>
        </p:spPr>
        <p:txBody>
          <a:bodyPr anchor="t" bIns="0" lIns="0" rIns="0" rtlCol="0" tIns="0">
            <a:spAutoFit/>
          </a:bodyPr>
          <a:p>
            <a:pPr algn="ctr" indent="0" lvl="0" marL="0">
              <a:lnSpc>
                <a:spcPts val="2135"/>
              </a:lnSpc>
              <a:spcBef>
                <a:spcPct val="0"/>
              </a:spcBef>
            </a:pPr>
            <a:r>
              <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They utilize customer success stories prominently in their marketing materials to build trust and demonstrate the effectiveness of their products.</a:t>
            </a:r>
            <a:endPar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780" name="TextBox 50"/>
          <p:cNvSpPr txBox="1"/>
          <p:nvPr/>
        </p:nvSpPr>
        <p:spPr>
          <a:xfrm>
            <a:off x="13604209" y="3550485"/>
            <a:ext cx="791536" cy="568959"/>
          </a:xfrm>
          <a:prstGeom prst="rect"/>
        </p:spPr>
        <p:txBody>
          <a:bodyPr anchor="t" bIns="0" lIns="0" rIns="0" rtlCol="0" tIns="0">
            <a:spAutoFit/>
          </a:bodyPr>
          <a:p>
            <a:pPr algn="ctr">
              <a:lnSpc>
                <a:spcPts val="4480"/>
              </a:lnSpc>
            </a:pPr>
            <a:r>
              <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rPr>
              <a:t>04</a:t>
            </a:r>
            <a:endPar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781" name="Freeform 51"/>
          <p:cNvSpPr/>
          <p:nvPr/>
        </p:nvSpPr>
        <p:spPr>
          <a:xfrm>
            <a:off x="15182806" y="1123950"/>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8782" name="Freeform 52"/>
          <p:cNvSpPr/>
          <p:nvPr/>
        </p:nvSpPr>
        <p:spPr>
          <a:xfrm>
            <a:off x="1028700" y="1114262"/>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8783" name="AutoShape 53"/>
          <p:cNvSpPr/>
          <p:nvPr/>
        </p:nvSpPr>
        <p:spPr>
          <a:xfrm>
            <a:off x="1515899" y="9190098"/>
            <a:ext cx="15256203" cy="0"/>
          </a:xfrm>
          <a:prstGeom prst="line"/>
          <a:ln w="9525" cap="flat">
            <a:solidFill>
              <a:srgbClr val="235A5B"/>
            </a:solidFill>
            <a:prstDash val="solid"/>
            <a:headEnd type="none" w="sm" len="sm"/>
            <a:tailEnd type="none" w="sm" len="sm"/>
          </a:ln>
        </p:spPr>
      </p:sp>
      <p:sp>
        <p:nvSpPr>
          <p:cNvPr id="1048784" name="TextBox 54"/>
          <p:cNvSpPr txBox="1"/>
          <p:nvPr/>
        </p:nvSpPr>
        <p:spPr>
          <a:xfrm>
            <a:off x="12326890" y="931591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
        <p:nvSpPr>
          <p:cNvPr id="1048785" name="Freeform 55"/>
          <p:cNvSpPr/>
          <p:nvPr/>
        </p:nvSpPr>
        <p:spPr>
          <a:xfrm>
            <a:off x="7612320" y="4391980"/>
            <a:ext cx="574199" cy="574199"/>
          </a:xfrm>
          <a:custGeom>
            <a:avLst/>
            <a:ahLst/>
            <a:rect l="l" t="t" r="r" b="b"/>
            <a:pathLst>
              <a:path w="574199" h="574199">
                <a:moveTo>
                  <a:pt x="0" y="0"/>
                </a:moveTo>
                <a:lnTo>
                  <a:pt x="574199" y="0"/>
                </a:lnTo>
                <a:lnTo>
                  <a:pt x="574199" y="574198"/>
                </a:lnTo>
                <a:lnTo>
                  <a:pt x="0" y="574198"/>
                </a:lnTo>
                <a:lnTo>
                  <a:pt x="0" y="0"/>
                </a:lnTo>
                <a:close/>
              </a:path>
            </a:pathLst>
          </a:custGeom>
          <a:blipFill>
            <a:blip xmlns:r="http://schemas.openxmlformats.org/officeDocument/2006/relationships" r:embed="rId2"/>
            <a:stretch>
              <a:fillRect/>
            </a:stretch>
          </a:blipFill>
        </p:spPr>
      </p:sp>
      <p:sp>
        <p:nvSpPr>
          <p:cNvPr id="1048786" name="Freeform 56"/>
          <p:cNvSpPr/>
          <p:nvPr/>
        </p:nvSpPr>
        <p:spPr>
          <a:xfrm>
            <a:off x="3657603" y="4391980"/>
            <a:ext cx="574199" cy="574199"/>
          </a:xfrm>
          <a:custGeom>
            <a:avLst/>
            <a:ahLst/>
            <a:rect l="l" t="t" r="r" b="b"/>
            <a:pathLst>
              <a:path w="574199" h="574199">
                <a:moveTo>
                  <a:pt x="0" y="0"/>
                </a:moveTo>
                <a:lnTo>
                  <a:pt x="574199" y="0"/>
                </a:lnTo>
                <a:lnTo>
                  <a:pt x="574199" y="574198"/>
                </a:lnTo>
                <a:lnTo>
                  <a:pt x="0" y="574198"/>
                </a:lnTo>
                <a:lnTo>
                  <a:pt x="0" y="0"/>
                </a:lnTo>
                <a:close/>
              </a:path>
            </a:pathLst>
          </a:custGeom>
          <a:blipFill>
            <a:blip xmlns:r="http://schemas.openxmlformats.org/officeDocument/2006/relationships" r:embed="rId3"/>
            <a:stretch>
              <a:fillRect/>
            </a:stretch>
          </a:blipFill>
        </p:spPr>
      </p:sp>
      <p:sp>
        <p:nvSpPr>
          <p:cNvPr id="1048787" name="Freeform 57"/>
          <p:cNvSpPr/>
          <p:nvPr/>
        </p:nvSpPr>
        <p:spPr>
          <a:xfrm>
            <a:off x="11556320" y="4391980"/>
            <a:ext cx="574199" cy="574199"/>
          </a:xfrm>
          <a:custGeom>
            <a:avLst/>
            <a:ahLst/>
            <a:rect l="l" t="t" r="r" b="b"/>
            <a:pathLst>
              <a:path w="574199" h="574199">
                <a:moveTo>
                  <a:pt x="0" y="0"/>
                </a:moveTo>
                <a:lnTo>
                  <a:pt x="574199" y="0"/>
                </a:lnTo>
                <a:lnTo>
                  <a:pt x="574199" y="574198"/>
                </a:lnTo>
                <a:lnTo>
                  <a:pt x="0" y="574198"/>
                </a:lnTo>
                <a:lnTo>
                  <a:pt x="0" y="0"/>
                </a:lnTo>
                <a:close/>
              </a:path>
            </a:pathLst>
          </a:custGeom>
          <a:blipFill>
            <a:blip xmlns:r="http://schemas.openxmlformats.org/officeDocument/2006/relationships" r:embed="rId4"/>
            <a:stretch>
              <a:fillRect/>
            </a:stretch>
          </a:blipFill>
        </p:spPr>
      </p:sp>
      <p:sp>
        <p:nvSpPr>
          <p:cNvPr id="1048788" name="Freeform 58"/>
          <p:cNvSpPr/>
          <p:nvPr/>
        </p:nvSpPr>
        <p:spPr>
          <a:xfrm>
            <a:off x="15500320" y="4391980"/>
            <a:ext cx="574199" cy="574199"/>
          </a:xfrm>
          <a:custGeom>
            <a:avLst/>
            <a:ahLst/>
            <a:rect l="l" t="t" r="r" b="b"/>
            <a:pathLst>
              <a:path w="574199" h="574199">
                <a:moveTo>
                  <a:pt x="0" y="0"/>
                </a:moveTo>
                <a:lnTo>
                  <a:pt x="574199" y="0"/>
                </a:lnTo>
                <a:lnTo>
                  <a:pt x="574199" y="574198"/>
                </a:lnTo>
                <a:lnTo>
                  <a:pt x="0" y="574198"/>
                </a:lnTo>
                <a:lnTo>
                  <a:pt x="0" y="0"/>
                </a:lnTo>
                <a:close/>
              </a:path>
            </a:pathLst>
          </a:custGeom>
          <a:blipFill>
            <a:blip xmlns:r="http://schemas.openxmlformats.org/officeDocument/2006/relationships" r:embed="rId5"/>
            <a:stretch>
              <a:fillRect/>
            </a:stretch>
          </a:blipFill>
        </p:spPr>
      </p:sp>
      <p:sp>
        <p:nvSpPr>
          <p:cNvPr id="1048789" name="Text Box 59"/>
          <p:cNvSpPr txBox="1"/>
          <p:nvPr/>
        </p:nvSpPr>
        <p:spPr>
          <a:xfrm>
            <a:off x="5716270" y="2781300"/>
            <a:ext cx="6675120" cy="368300"/>
          </a:xfrm>
          <a:prstGeom prst="rect"/>
          <a:noFill/>
        </p:spPr>
        <p:txBody>
          <a:bodyPr rtlCol="0" wrap="square">
            <a:spAutoFit/>
          </a:bodyPr>
          <a:p>
            <a:r>
              <a:rPr b="1" lang="en-US"/>
              <a:t>ULMATEC uses Content Markeitng rather than </a:t>
            </a:r>
            <a:r>
              <a:rPr b="1" lang="en-US"/>
              <a:t>Email Marketing</a:t>
            </a:r>
            <a:endParaRPr b="1"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368" name=""/>
        <p:cNvGrpSpPr/>
        <p:nvPr/>
      </p:nvGrpSpPr>
      <p:grpSpPr>
        <a:xfrm>
          <a:off x="0" y="0"/>
          <a:ext cx="0" cy="0"/>
          <a:chOff x="0" y="0"/>
          <a:chExt cx="0" cy="0"/>
        </a:xfrm>
      </p:grpSpPr>
      <p:sp>
        <p:nvSpPr>
          <p:cNvPr id="1049611" name="TextBox 2"/>
          <p:cNvSpPr txBox="1"/>
          <p:nvPr/>
        </p:nvSpPr>
        <p:spPr>
          <a:xfrm>
            <a:off x="4011627" y="1173625"/>
            <a:ext cx="10264747" cy="1422399"/>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MARKETING STRATEGIES OF COMPETITOR COMPANIES</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grpSp>
        <p:nvGrpSpPr>
          <p:cNvPr id="369" name="Group 3"/>
          <p:cNvGrpSpPr/>
          <p:nvPr/>
        </p:nvGrpSpPr>
        <p:grpSpPr>
          <a:xfrm rot="0">
            <a:off x="1643879" y="3398237"/>
            <a:ext cx="2889001" cy="4830699"/>
            <a:chOff x="0" y="0"/>
            <a:chExt cx="855709" cy="1430831"/>
          </a:xfrm>
        </p:grpSpPr>
        <p:sp>
          <p:nvSpPr>
            <p:cNvPr id="1049612" name="Freeform 4"/>
            <p:cNvSpPr/>
            <p:nvPr/>
          </p:nvSpPr>
          <p:spPr>
            <a:xfrm>
              <a:off x="0" y="0"/>
              <a:ext cx="855709" cy="1430831"/>
            </a:xfrm>
            <a:custGeom>
              <a:avLst/>
              <a:ahLst/>
              <a:rect l="l" t="t" r="r" b="b"/>
              <a:pathLst>
                <a:path w="855709" h="1430831">
                  <a:moveTo>
                    <a:pt x="190265" y="0"/>
                  </a:moveTo>
                  <a:lnTo>
                    <a:pt x="665443" y="0"/>
                  </a:lnTo>
                  <a:cubicBezTo>
                    <a:pt x="770524" y="0"/>
                    <a:pt x="855709" y="85185"/>
                    <a:pt x="855709" y="190265"/>
                  </a:cubicBezTo>
                  <a:lnTo>
                    <a:pt x="855709" y="1240565"/>
                  </a:lnTo>
                  <a:cubicBezTo>
                    <a:pt x="855709" y="1345646"/>
                    <a:pt x="770524" y="1430831"/>
                    <a:pt x="665443" y="1430831"/>
                  </a:cubicBezTo>
                  <a:lnTo>
                    <a:pt x="190265" y="1430831"/>
                  </a:lnTo>
                  <a:cubicBezTo>
                    <a:pt x="85185" y="1430831"/>
                    <a:pt x="0" y="1345646"/>
                    <a:pt x="0" y="1240565"/>
                  </a:cubicBezTo>
                  <a:lnTo>
                    <a:pt x="0" y="190265"/>
                  </a:lnTo>
                  <a:cubicBezTo>
                    <a:pt x="0" y="85185"/>
                    <a:pt x="85185" y="0"/>
                    <a:pt x="190265" y="0"/>
                  </a:cubicBezTo>
                  <a:close/>
                </a:path>
              </a:pathLst>
            </a:custGeom>
            <a:solidFill>
              <a:srgbClr val="327576"/>
            </a:solidFill>
          </p:spPr>
        </p:sp>
        <p:sp>
          <p:nvSpPr>
            <p:cNvPr id="1049613" name="TextBox 5"/>
            <p:cNvSpPr txBox="1"/>
            <p:nvPr/>
          </p:nvSpPr>
          <p:spPr>
            <a:xfrm>
              <a:off x="0" y="-47625"/>
              <a:ext cx="855709" cy="1478456"/>
            </a:xfrm>
            <a:prstGeom prst="rect"/>
          </p:spPr>
          <p:txBody>
            <a:bodyPr anchor="ctr" bIns="50800" lIns="50800" rIns="50800" rtlCol="0" tIns="50800"/>
            <a:p>
              <a:pPr algn="ctr">
                <a:lnSpc>
                  <a:spcPts val="3080"/>
                </a:lnSpc>
              </a:pPr>
              <a:r>
                <a:t/>
              </a:r>
            </a:p>
          </p:txBody>
        </p:sp>
      </p:grpSp>
      <p:grpSp>
        <p:nvGrpSpPr>
          <p:cNvPr id="370" name="Group 6"/>
          <p:cNvGrpSpPr/>
          <p:nvPr/>
        </p:nvGrpSpPr>
        <p:grpSpPr>
          <a:xfrm rot="-5400000">
            <a:off x="2202360" y="3202953"/>
            <a:ext cx="1772039" cy="2915104"/>
            <a:chOff x="0" y="0"/>
            <a:chExt cx="524870" cy="863440"/>
          </a:xfrm>
        </p:grpSpPr>
        <p:sp>
          <p:nvSpPr>
            <p:cNvPr id="1049614" name="Freeform 7"/>
            <p:cNvSpPr/>
            <p:nvPr/>
          </p:nvSpPr>
          <p:spPr>
            <a:xfrm>
              <a:off x="0" y="0"/>
              <a:ext cx="524870" cy="863440"/>
            </a:xfrm>
            <a:custGeom>
              <a:avLst/>
              <a:ahLst/>
              <a:rect l="l" t="t" r="r" b="b"/>
              <a:pathLst>
                <a:path w="524870" h="863440">
                  <a:moveTo>
                    <a:pt x="321670" y="0"/>
                  </a:moveTo>
                  <a:lnTo>
                    <a:pt x="0" y="0"/>
                  </a:lnTo>
                  <a:lnTo>
                    <a:pt x="203200" y="863440"/>
                  </a:lnTo>
                  <a:lnTo>
                    <a:pt x="524870" y="863440"/>
                  </a:lnTo>
                  <a:lnTo>
                    <a:pt x="321670" y="0"/>
                  </a:lnTo>
                  <a:close/>
                </a:path>
              </a:pathLst>
            </a:custGeom>
            <a:solidFill>
              <a:srgbClr val="FAF8EF"/>
            </a:solidFill>
          </p:spPr>
        </p:sp>
        <p:sp>
          <p:nvSpPr>
            <p:cNvPr id="1049615" name="TextBox 8"/>
            <p:cNvSpPr txBox="1"/>
            <p:nvPr/>
          </p:nvSpPr>
          <p:spPr>
            <a:xfrm>
              <a:off x="101600" y="-47625"/>
              <a:ext cx="321670" cy="911065"/>
            </a:xfrm>
            <a:prstGeom prst="rect"/>
          </p:spPr>
          <p:txBody>
            <a:bodyPr anchor="ctr" bIns="50800" lIns="50800" rIns="50800" rtlCol="0" tIns="50800"/>
            <a:p>
              <a:pPr algn="ctr">
                <a:lnSpc>
                  <a:spcPts val="3080"/>
                </a:lnSpc>
              </a:pPr>
              <a:r>
                <a:t/>
              </a:r>
            </a:p>
          </p:txBody>
        </p:sp>
      </p:grpSp>
      <p:grpSp>
        <p:nvGrpSpPr>
          <p:cNvPr id="371" name="Group 9"/>
          <p:cNvGrpSpPr/>
          <p:nvPr/>
        </p:nvGrpSpPr>
        <p:grpSpPr>
          <a:xfrm rot="-5400000">
            <a:off x="3093174" y="3618826"/>
            <a:ext cx="1724492" cy="2120507"/>
            <a:chOff x="0" y="0"/>
            <a:chExt cx="702189" cy="863440"/>
          </a:xfrm>
        </p:grpSpPr>
        <p:sp>
          <p:nvSpPr>
            <p:cNvPr id="1049616" name="Freeform 10"/>
            <p:cNvSpPr/>
            <p:nvPr/>
          </p:nvSpPr>
          <p:spPr>
            <a:xfrm>
              <a:off x="0" y="0"/>
              <a:ext cx="702189" cy="863440"/>
            </a:xfrm>
            <a:custGeom>
              <a:avLst/>
              <a:ahLst/>
              <a:rect l="l" t="t" r="r" b="b"/>
              <a:pathLst>
                <a:path w="702189" h="863440">
                  <a:moveTo>
                    <a:pt x="498989" y="0"/>
                  </a:moveTo>
                  <a:lnTo>
                    <a:pt x="0" y="0"/>
                  </a:lnTo>
                  <a:lnTo>
                    <a:pt x="203200" y="863440"/>
                  </a:lnTo>
                  <a:lnTo>
                    <a:pt x="702189" y="863440"/>
                  </a:lnTo>
                  <a:lnTo>
                    <a:pt x="498989" y="0"/>
                  </a:lnTo>
                  <a:close/>
                </a:path>
              </a:pathLst>
            </a:custGeom>
            <a:solidFill>
              <a:srgbClr val="327576"/>
            </a:solidFill>
          </p:spPr>
        </p:sp>
        <p:sp>
          <p:nvSpPr>
            <p:cNvPr id="1049617" name="TextBox 11"/>
            <p:cNvSpPr txBox="1"/>
            <p:nvPr/>
          </p:nvSpPr>
          <p:spPr>
            <a:xfrm>
              <a:off x="101600" y="-47625"/>
              <a:ext cx="498989" cy="911065"/>
            </a:xfrm>
            <a:prstGeom prst="rect"/>
          </p:spPr>
          <p:txBody>
            <a:bodyPr anchor="ctr" bIns="50800" lIns="50800" rIns="50800" rtlCol="0" tIns="50800"/>
            <a:p>
              <a:pPr algn="ctr">
                <a:lnSpc>
                  <a:spcPts val="3080"/>
                </a:lnSpc>
              </a:pPr>
              <a:r>
                <a:t/>
              </a:r>
            </a:p>
          </p:txBody>
        </p:sp>
      </p:grpSp>
      <p:grpSp>
        <p:nvGrpSpPr>
          <p:cNvPr id="372" name="Group 12"/>
          <p:cNvGrpSpPr/>
          <p:nvPr/>
        </p:nvGrpSpPr>
        <p:grpSpPr>
          <a:xfrm rot="0">
            <a:off x="5587879" y="3398237"/>
            <a:ext cx="2889001" cy="4830699"/>
            <a:chOff x="0" y="0"/>
            <a:chExt cx="855709" cy="1430831"/>
          </a:xfrm>
        </p:grpSpPr>
        <p:sp>
          <p:nvSpPr>
            <p:cNvPr id="1049618" name="Freeform 13"/>
            <p:cNvSpPr/>
            <p:nvPr/>
          </p:nvSpPr>
          <p:spPr>
            <a:xfrm>
              <a:off x="0" y="0"/>
              <a:ext cx="855709" cy="1430831"/>
            </a:xfrm>
            <a:custGeom>
              <a:avLst/>
              <a:ahLst/>
              <a:rect l="l" t="t" r="r" b="b"/>
              <a:pathLst>
                <a:path w="855709" h="1430831">
                  <a:moveTo>
                    <a:pt x="190265" y="0"/>
                  </a:moveTo>
                  <a:lnTo>
                    <a:pt x="665443" y="0"/>
                  </a:lnTo>
                  <a:cubicBezTo>
                    <a:pt x="770524" y="0"/>
                    <a:pt x="855709" y="85185"/>
                    <a:pt x="855709" y="190265"/>
                  </a:cubicBezTo>
                  <a:lnTo>
                    <a:pt x="855709" y="1240565"/>
                  </a:lnTo>
                  <a:cubicBezTo>
                    <a:pt x="855709" y="1345646"/>
                    <a:pt x="770524" y="1430831"/>
                    <a:pt x="665443" y="1430831"/>
                  </a:cubicBezTo>
                  <a:lnTo>
                    <a:pt x="190265" y="1430831"/>
                  </a:lnTo>
                  <a:cubicBezTo>
                    <a:pt x="85185" y="1430831"/>
                    <a:pt x="0" y="1345646"/>
                    <a:pt x="0" y="1240565"/>
                  </a:cubicBezTo>
                  <a:lnTo>
                    <a:pt x="0" y="190265"/>
                  </a:lnTo>
                  <a:cubicBezTo>
                    <a:pt x="0" y="85185"/>
                    <a:pt x="85185" y="0"/>
                    <a:pt x="190265" y="0"/>
                  </a:cubicBezTo>
                  <a:close/>
                </a:path>
              </a:pathLst>
            </a:custGeom>
            <a:solidFill>
              <a:srgbClr val="639C9D"/>
            </a:solidFill>
          </p:spPr>
        </p:sp>
        <p:sp>
          <p:nvSpPr>
            <p:cNvPr id="1049619" name="TextBox 14"/>
            <p:cNvSpPr txBox="1"/>
            <p:nvPr/>
          </p:nvSpPr>
          <p:spPr>
            <a:xfrm>
              <a:off x="0" y="-47625"/>
              <a:ext cx="855709" cy="1478456"/>
            </a:xfrm>
            <a:prstGeom prst="rect"/>
          </p:spPr>
          <p:txBody>
            <a:bodyPr anchor="ctr" bIns="50800" lIns="50800" rIns="50800" rtlCol="0" tIns="50800"/>
            <a:p>
              <a:pPr algn="ctr">
                <a:lnSpc>
                  <a:spcPts val="3080"/>
                </a:lnSpc>
              </a:pPr>
              <a:r>
                <a:t/>
              </a:r>
            </a:p>
          </p:txBody>
        </p:sp>
      </p:grpSp>
      <p:grpSp>
        <p:nvGrpSpPr>
          <p:cNvPr id="373" name="Group 15"/>
          <p:cNvGrpSpPr/>
          <p:nvPr/>
        </p:nvGrpSpPr>
        <p:grpSpPr>
          <a:xfrm rot="-5400000">
            <a:off x="6146360" y="3202953"/>
            <a:ext cx="1772039" cy="2915104"/>
            <a:chOff x="0" y="0"/>
            <a:chExt cx="524870" cy="863440"/>
          </a:xfrm>
        </p:grpSpPr>
        <p:sp>
          <p:nvSpPr>
            <p:cNvPr id="1049620" name="Freeform 16"/>
            <p:cNvSpPr/>
            <p:nvPr/>
          </p:nvSpPr>
          <p:spPr>
            <a:xfrm>
              <a:off x="0" y="0"/>
              <a:ext cx="524870" cy="863440"/>
            </a:xfrm>
            <a:custGeom>
              <a:avLst/>
              <a:ahLst/>
              <a:rect l="l" t="t" r="r" b="b"/>
              <a:pathLst>
                <a:path w="524870" h="863440">
                  <a:moveTo>
                    <a:pt x="321670" y="0"/>
                  </a:moveTo>
                  <a:lnTo>
                    <a:pt x="0" y="0"/>
                  </a:lnTo>
                  <a:lnTo>
                    <a:pt x="203200" y="863440"/>
                  </a:lnTo>
                  <a:lnTo>
                    <a:pt x="524870" y="863440"/>
                  </a:lnTo>
                  <a:lnTo>
                    <a:pt x="321670" y="0"/>
                  </a:lnTo>
                  <a:close/>
                </a:path>
              </a:pathLst>
            </a:custGeom>
            <a:solidFill>
              <a:srgbClr val="FAF8EF"/>
            </a:solidFill>
          </p:spPr>
        </p:sp>
        <p:sp>
          <p:nvSpPr>
            <p:cNvPr id="1049621" name="TextBox 17"/>
            <p:cNvSpPr txBox="1"/>
            <p:nvPr/>
          </p:nvSpPr>
          <p:spPr>
            <a:xfrm>
              <a:off x="101600" y="-47625"/>
              <a:ext cx="321670" cy="911065"/>
            </a:xfrm>
            <a:prstGeom prst="rect"/>
          </p:spPr>
          <p:txBody>
            <a:bodyPr anchor="ctr" bIns="50800" lIns="50800" rIns="50800" rtlCol="0" tIns="50800"/>
            <a:p>
              <a:pPr algn="ctr">
                <a:lnSpc>
                  <a:spcPts val="3080"/>
                </a:lnSpc>
              </a:pPr>
              <a:r>
                <a:t/>
              </a:r>
            </a:p>
          </p:txBody>
        </p:sp>
      </p:grpSp>
      <p:grpSp>
        <p:nvGrpSpPr>
          <p:cNvPr id="374" name="Group 18"/>
          <p:cNvGrpSpPr/>
          <p:nvPr/>
        </p:nvGrpSpPr>
        <p:grpSpPr>
          <a:xfrm rot="-5400000">
            <a:off x="7037174" y="3618826"/>
            <a:ext cx="1724492" cy="2120507"/>
            <a:chOff x="0" y="0"/>
            <a:chExt cx="702189" cy="863440"/>
          </a:xfrm>
        </p:grpSpPr>
        <p:sp>
          <p:nvSpPr>
            <p:cNvPr id="1049622" name="Freeform 19"/>
            <p:cNvSpPr/>
            <p:nvPr/>
          </p:nvSpPr>
          <p:spPr>
            <a:xfrm>
              <a:off x="0" y="0"/>
              <a:ext cx="702189" cy="863440"/>
            </a:xfrm>
            <a:custGeom>
              <a:avLst/>
              <a:ahLst/>
              <a:rect l="l" t="t" r="r" b="b"/>
              <a:pathLst>
                <a:path w="702189" h="863440">
                  <a:moveTo>
                    <a:pt x="498989" y="0"/>
                  </a:moveTo>
                  <a:lnTo>
                    <a:pt x="0" y="0"/>
                  </a:lnTo>
                  <a:lnTo>
                    <a:pt x="203200" y="863440"/>
                  </a:lnTo>
                  <a:lnTo>
                    <a:pt x="702189" y="863440"/>
                  </a:lnTo>
                  <a:lnTo>
                    <a:pt x="498989" y="0"/>
                  </a:lnTo>
                  <a:close/>
                </a:path>
              </a:pathLst>
            </a:custGeom>
            <a:solidFill>
              <a:srgbClr val="639C9D"/>
            </a:solidFill>
          </p:spPr>
        </p:sp>
        <p:sp>
          <p:nvSpPr>
            <p:cNvPr id="1049623" name="TextBox 20"/>
            <p:cNvSpPr txBox="1"/>
            <p:nvPr/>
          </p:nvSpPr>
          <p:spPr>
            <a:xfrm>
              <a:off x="101600" y="-47625"/>
              <a:ext cx="498989" cy="911065"/>
            </a:xfrm>
            <a:prstGeom prst="rect"/>
          </p:spPr>
          <p:txBody>
            <a:bodyPr anchor="ctr" bIns="50800" lIns="50800" rIns="50800" rtlCol="0" tIns="50800"/>
            <a:p>
              <a:pPr algn="ctr">
                <a:lnSpc>
                  <a:spcPts val="3080"/>
                </a:lnSpc>
              </a:pPr>
              <a:r>
                <a:t/>
              </a:r>
            </a:p>
          </p:txBody>
        </p:sp>
      </p:grpSp>
      <p:grpSp>
        <p:nvGrpSpPr>
          <p:cNvPr id="375" name="Group 21"/>
          <p:cNvGrpSpPr/>
          <p:nvPr/>
        </p:nvGrpSpPr>
        <p:grpSpPr>
          <a:xfrm rot="0">
            <a:off x="9531879" y="3398237"/>
            <a:ext cx="2889001" cy="4830699"/>
            <a:chOff x="0" y="0"/>
            <a:chExt cx="855709" cy="1430831"/>
          </a:xfrm>
        </p:grpSpPr>
        <p:sp>
          <p:nvSpPr>
            <p:cNvPr id="1049624" name="Freeform 22"/>
            <p:cNvSpPr/>
            <p:nvPr/>
          </p:nvSpPr>
          <p:spPr>
            <a:xfrm>
              <a:off x="0" y="0"/>
              <a:ext cx="855709" cy="1430831"/>
            </a:xfrm>
            <a:custGeom>
              <a:avLst/>
              <a:ahLst/>
              <a:rect l="l" t="t" r="r" b="b"/>
              <a:pathLst>
                <a:path w="855709" h="1430831">
                  <a:moveTo>
                    <a:pt x="190265" y="0"/>
                  </a:moveTo>
                  <a:lnTo>
                    <a:pt x="665443" y="0"/>
                  </a:lnTo>
                  <a:cubicBezTo>
                    <a:pt x="770524" y="0"/>
                    <a:pt x="855709" y="85185"/>
                    <a:pt x="855709" y="190265"/>
                  </a:cubicBezTo>
                  <a:lnTo>
                    <a:pt x="855709" y="1240565"/>
                  </a:lnTo>
                  <a:cubicBezTo>
                    <a:pt x="855709" y="1345646"/>
                    <a:pt x="770524" y="1430831"/>
                    <a:pt x="665443" y="1430831"/>
                  </a:cubicBezTo>
                  <a:lnTo>
                    <a:pt x="190265" y="1430831"/>
                  </a:lnTo>
                  <a:cubicBezTo>
                    <a:pt x="85185" y="1430831"/>
                    <a:pt x="0" y="1345646"/>
                    <a:pt x="0" y="1240565"/>
                  </a:cubicBezTo>
                  <a:lnTo>
                    <a:pt x="0" y="190265"/>
                  </a:lnTo>
                  <a:cubicBezTo>
                    <a:pt x="0" y="85185"/>
                    <a:pt x="85185" y="0"/>
                    <a:pt x="190265" y="0"/>
                  </a:cubicBezTo>
                  <a:close/>
                </a:path>
              </a:pathLst>
            </a:custGeom>
            <a:solidFill>
              <a:srgbClr val="327576"/>
            </a:solidFill>
          </p:spPr>
        </p:sp>
        <p:sp>
          <p:nvSpPr>
            <p:cNvPr id="1049625" name="TextBox 23"/>
            <p:cNvSpPr txBox="1"/>
            <p:nvPr/>
          </p:nvSpPr>
          <p:spPr>
            <a:xfrm>
              <a:off x="0" y="-47625"/>
              <a:ext cx="855709" cy="1478456"/>
            </a:xfrm>
            <a:prstGeom prst="rect"/>
          </p:spPr>
          <p:txBody>
            <a:bodyPr anchor="ctr" bIns="50800" lIns="50800" rIns="50800" rtlCol="0" tIns="50800"/>
            <a:p>
              <a:pPr algn="ctr">
                <a:lnSpc>
                  <a:spcPts val="3080"/>
                </a:lnSpc>
              </a:pPr>
              <a:r>
                <a:t/>
              </a:r>
            </a:p>
          </p:txBody>
        </p:sp>
      </p:grpSp>
      <p:grpSp>
        <p:nvGrpSpPr>
          <p:cNvPr id="376" name="Group 24"/>
          <p:cNvGrpSpPr/>
          <p:nvPr/>
        </p:nvGrpSpPr>
        <p:grpSpPr>
          <a:xfrm rot="-5400000">
            <a:off x="10090360" y="3202953"/>
            <a:ext cx="1772039" cy="2915104"/>
            <a:chOff x="0" y="0"/>
            <a:chExt cx="524870" cy="863440"/>
          </a:xfrm>
        </p:grpSpPr>
        <p:sp>
          <p:nvSpPr>
            <p:cNvPr id="1049626" name="Freeform 25"/>
            <p:cNvSpPr/>
            <p:nvPr/>
          </p:nvSpPr>
          <p:spPr>
            <a:xfrm>
              <a:off x="0" y="0"/>
              <a:ext cx="524870" cy="863440"/>
            </a:xfrm>
            <a:custGeom>
              <a:avLst/>
              <a:ahLst/>
              <a:rect l="l" t="t" r="r" b="b"/>
              <a:pathLst>
                <a:path w="524870" h="863440">
                  <a:moveTo>
                    <a:pt x="321670" y="0"/>
                  </a:moveTo>
                  <a:lnTo>
                    <a:pt x="0" y="0"/>
                  </a:lnTo>
                  <a:lnTo>
                    <a:pt x="203200" y="863440"/>
                  </a:lnTo>
                  <a:lnTo>
                    <a:pt x="524870" y="863440"/>
                  </a:lnTo>
                  <a:lnTo>
                    <a:pt x="321670" y="0"/>
                  </a:lnTo>
                  <a:close/>
                </a:path>
              </a:pathLst>
            </a:custGeom>
            <a:solidFill>
              <a:srgbClr val="FAF8EF"/>
            </a:solidFill>
          </p:spPr>
        </p:sp>
        <p:sp>
          <p:nvSpPr>
            <p:cNvPr id="1049627" name="TextBox 26"/>
            <p:cNvSpPr txBox="1"/>
            <p:nvPr/>
          </p:nvSpPr>
          <p:spPr>
            <a:xfrm>
              <a:off x="101600" y="-47625"/>
              <a:ext cx="321670" cy="911065"/>
            </a:xfrm>
            <a:prstGeom prst="rect"/>
          </p:spPr>
          <p:txBody>
            <a:bodyPr anchor="ctr" bIns="50800" lIns="50800" rIns="50800" rtlCol="0" tIns="50800"/>
            <a:p>
              <a:pPr algn="ctr">
                <a:lnSpc>
                  <a:spcPts val="3080"/>
                </a:lnSpc>
              </a:pPr>
              <a:r>
                <a:t/>
              </a:r>
            </a:p>
          </p:txBody>
        </p:sp>
      </p:grpSp>
      <p:grpSp>
        <p:nvGrpSpPr>
          <p:cNvPr id="377" name="Group 27"/>
          <p:cNvGrpSpPr/>
          <p:nvPr/>
        </p:nvGrpSpPr>
        <p:grpSpPr>
          <a:xfrm rot="-5400000">
            <a:off x="10981174" y="3618826"/>
            <a:ext cx="1724492" cy="2120507"/>
            <a:chOff x="0" y="0"/>
            <a:chExt cx="702189" cy="863440"/>
          </a:xfrm>
        </p:grpSpPr>
        <p:sp>
          <p:nvSpPr>
            <p:cNvPr id="1049628" name="Freeform 28"/>
            <p:cNvSpPr/>
            <p:nvPr/>
          </p:nvSpPr>
          <p:spPr>
            <a:xfrm>
              <a:off x="0" y="0"/>
              <a:ext cx="702189" cy="863440"/>
            </a:xfrm>
            <a:custGeom>
              <a:avLst/>
              <a:ahLst/>
              <a:rect l="l" t="t" r="r" b="b"/>
              <a:pathLst>
                <a:path w="702189" h="863440">
                  <a:moveTo>
                    <a:pt x="498989" y="0"/>
                  </a:moveTo>
                  <a:lnTo>
                    <a:pt x="0" y="0"/>
                  </a:lnTo>
                  <a:lnTo>
                    <a:pt x="203200" y="863440"/>
                  </a:lnTo>
                  <a:lnTo>
                    <a:pt x="702189" y="863440"/>
                  </a:lnTo>
                  <a:lnTo>
                    <a:pt x="498989" y="0"/>
                  </a:lnTo>
                  <a:close/>
                </a:path>
              </a:pathLst>
            </a:custGeom>
            <a:solidFill>
              <a:srgbClr val="327576"/>
            </a:solidFill>
          </p:spPr>
        </p:sp>
        <p:sp>
          <p:nvSpPr>
            <p:cNvPr id="1049629" name="TextBox 29"/>
            <p:cNvSpPr txBox="1"/>
            <p:nvPr/>
          </p:nvSpPr>
          <p:spPr>
            <a:xfrm>
              <a:off x="101600" y="-47625"/>
              <a:ext cx="498989" cy="911065"/>
            </a:xfrm>
            <a:prstGeom prst="rect"/>
          </p:spPr>
          <p:txBody>
            <a:bodyPr anchor="ctr" bIns="50800" lIns="50800" rIns="50800" rtlCol="0" tIns="50800"/>
            <a:p>
              <a:pPr algn="ctr">
                <a:lnSpc>
                  <a:spcPts val="3080"/>
                </a:lnSpc>
              </a:pPr>
              <a:r>
                <a:t/>
              </a:r>
            </a:p>
          </p:txBody>
        </p:sp>
      </p:grpSp>
      <p:grpSp>
        <p:nvGrpSpPr>
          <p:cNvPr id="378" name="Group 30"/>
          <p:cNvGrpSpPr/>
          <p:nvPr/>
        </p:nvGrpSpPr>
        <p:grpSpPr>
          <a:xfrm rot="0">
            <a:off x="13475879" y="3398237"/>
            <a:ext cx="2889001" cy="4830699"/>
            <a:chOff x="0" y="0"/>
            <a:chExt cx="855709" cy="1430831"/>
          </a:xfrm>
        </p:grpSpPr>
        <p:sp>
          <p:nvSpPr>
            <p:cNvPr id="1049630" name="Freeform 31"/>
            <p:cNvSpPr/>
            <p:nvPr/>
          </p:nvSpPr>
          <p:spPr>
            <a:xfrm>
              <a:off x="0" y="0"/>
              <a:ext cx="855709" cy="1430831"/>
            </a:xfrm>
            <a:custGeom>
              <a:avLst/>
              <a:ahLst/>
              <a:rect l="l" t="t" r="r" b="b"/>
              <a:pathLst>
                <a:path w="855709" h="1430831">
                  <a:moveTo>
                    <a:pt x="190265" y="0"/>
                  </a:moveTo>
                  <a:lnTo>
                    <a:pt x="665443" y="0"/>
                  </a:lnTo>
                  <a:cubicBezTo>
                    <a:pt x="770524" y="0"/>
                    <a:pt x="855709" y="85185"/>
                    <a:pt x="855709" y="190265"/>
                  </a:cubicBezTo>
                  <a:lnTo>
                    <a:pt x="855709" y="1240565"/>
                  </a:lnTo>
                  <a:cubicBezTo>
                    <a:pt x="855709" y="1345646"/>
                    <a:pt x="770524" y="1430831"/>
                    <a:pt x="665443" y="1430831"/>
                  </a:cubicBezTo>
                  <a:lnTo>
                    <a:pt x="190265" y="1430831"/>
                  </a:lnTo>
                  <a:cubicBezTo>
                    <a:pt x="85185" y="1430831"/>
                    <a:pt x="0" y="1345646"/>
                    <a:pt x="0" y="1240565"/>
                  </a:cubicBezTo>
                  <a:lnTo>
                    <a:pt x="0" y="190265"/>
                  </a:lnTo>
                  <a:cubicBezTo>
                    <a:pt x="0" y="85185"/>
                    <a:pt x="85185" y="0"/>
                    <a:pt x="190265" y="0"/>
                  </a:cubicBezTo>
                  <a:close/>
                </a:path>
              </a:pathLst>
            </a:custGeom>
            <a:solidFill>
              <a:srgbClr val="639C9D"/>
            </a:solidFill>
          </p:spPr>
        </p:sp>
        <p:sp>
          <p:nvSpPr>
            <p:cNvPr id="1049631" name="TextBox 32"/>
            <p:cNvSpPr txBox="1"/>
            <p:nvPr/>
          </p:nvSpPr>
          <p:spPr>
            <a:xfrm>
              <a:off x="0" y="-47625"/>
              <a:ext cx="855709" cy="1478456"/>
            </a:xfrm>
            <a:prstGeom prst="rect"/>
          </p:spPr>
          <p:txBody>
            <a:bodyPr anchor="ctr" bIns="50800" lIns="50800" rIns="50800" rtlCol="0" tIns="50800"/>
            <a:p>
              <a:pPr algn="ctr">
                <a:lnSpc>
                  <a:spcPts val="3080"/>
                </a:lnSpc>
              </a:pPr>
              <a:r>
                <a:t/>
              </a:r>
            </a:p>
          </p:txBody>
        </p:sp>
      </p:grpSp>
      <p:grpSp>
        <p:nvGrpSpPr>
          <p:cNvPr id="379" name="Group 33"/>
          <p:cNvGrpSpPr/>
          <p:nvPr/>
        </p:nvGrpSpPr>
        <p:grpSpPr>
          <a:xfrm rot="-5400000">
            <a:off x="14034360" y="3202953"/>
            <a:ext cx="1772039" cy="2915104"/>
            <a:chOff x="0" y="0"/>
            <a:chExt cx="524870" cy="863440"/>
          </a:xfrm>
        </p:grpSpPr>
        <p:sp>
          <p:nvSpPr>
            <p:cNvPr id="1049632" name="Freeform 34"/>
            <p:cNvSpPr/>
            <p:nvPr/>
          </p:nvSpPr>
          <p:spPr>
            <a:xfrm>
              <a:off x="0" y="0"/>
              <a:ext cx="524870" cy="863440"/>
            </a:xfrm>
            <a:custGeom>
              <a:avLst/>
              <a:ahLst/>
              <a:rect l="l" t="t" r="r" b="b"/>
              <a:pathLst>
                <a:path w="524870" h="863440">
                  <a:moveTo>
                    <a:pt x="321670" y="0"/>
                  </a:moveTo>
                  <a:lnTo>
                    <a:pt x="0" y="0"/>
                  </a:lnTo>
                  <a:lnTo>
                    <a:pt x="203200" y="863440"/>
                  </a:lnTo>
                  <a:lnTo>
                    <a:pt x="524870" y="863440"/>
                  </a:lnTo>
                  <a:lnTo>
                    <a:pt x="321670" y="0"/>
                  </a:lnTo>
                  <a:close/>
                </a:path>
              </a:pathLst>
            </a:custGeom>
            <a:solidFill>
              <a:srgbClr val="FAF8EF"/>
            </a:solidFill>
          </p:spPr>
        </p:sp>
        <p:sp>
          <p:nvSpPr>
            <p:cNvPr id="1049633" name="TextBox 35"/>
            <p:cNvSpPr txBox="1"/>
            <p:nvPr/>
          </p:nvSpPr>
          <p:spPr>
            <a:xfrm>
              <a:off x="101600" y="-47625"/>
              <a:ext cx="321670" cy="911065"/>
            </a:xfrm>
            <a:prstGeom prst="rect"/>
          </p:spPr>
          <p:txBody>
            <a:bodyPr anchor="ctr" bIns="50800" lIns="50800" rIns="50800" rtlCol="0" tIns="50800"/>
            <a:p>
              <a:pPr algn="ctr">
                <a:lnSpc>
                  <a:spcPts val="3080"/>
                </a:lnSpc>
              </a:pPr>
              <a:r>
                <a:t/>
              </a:r>
            </a:p>
          </p:txBody>
        </p:sp>
      </p:grpSp>
      <p:grpSp>
        <p:nvGrpSpPr>
          <p:cNvPr id="380" name="Group 36"/>
          <p:cNvGrpSpPr/>
          <p:nvPr/>
        </p:nvGrpSpPr>
        <p:grpSpPr>
          <a:xfrm rot="-5400000">
            <a:off x="14925174" y="3618826"/>
            <a:ext cx="1724492" cy="2120507"/>
            <a:chOff x="0" y="0"/>
            <a:chExt cx="702189" cy="863440"/>
          </a:xfrm>
        </p:grpSpPr>
        <p:sp>
          <p:nvSpPr>
            <p:cNvPr id="1049634" name="Freeform 37"/>
            <p:cNvSpPr/>
            <p:nvPr/>
          </p:nvSpPr>
          <p:spPr>
            <a:xfrm>
              <a:off x="0" y="0"/>
              <a:ext cx="702189" cy="863440"/>
            </a:xfrm>
            <a:custGeom>
              <a:avLst/>
              <a:ahLst/>
              <a:rect l="l" t="t" r="r" b="b"/>
              <a:pathLst>
                <a:path w="702189" h="863440">
                  <a:moveTo>
                    <a:pt x="498989" y="0"/>
                  </a:moveTo>
                  <a:lnTo>
                    <a:pt x="0" y="0"/>
                  </a:lnTo>
                  <a:lnTo>
                    <a:pt x="203200" y="863440"/>
                  </a:lnTo>
                  <a:lnTo>
                    <a:pt x="702189" y="863440"/>
                  </a:lnTo>
                  <a:lnTo>
                    <a:pt x="498989" y="0"/>
                  </a:lnTo>
                  <a:close/>
                </a:path>
              </a:pathLst>
            </a:custGeom>
            <a:solidFill>
              <a:srgbClr val="639C9D"/>
            </a:solidFill>
          </p:spPr>
        </p:sp>
        <p:sp>
          <p:nvSpPr>
            <p:cNvPr id="1049635" name="TextBox 38"/>
            <p:cNvSpPr txBox="1"/>
            <p:nvPr/>
          </p:nvSpPr>
          <p:spPr>
            <a:xfrm>
              <a:off x="101600" y="-47625"/>
              <a:ext cx="498989" cy="911065"/>
            </a:xfrm>
            <a:prstGeom prst="rect"/>
          </p:spPr>
          <p:txBody>
            <a:bodyPr anchor="ctr" bIns="50800" lIns="50800" rIns="50800" rtlCol="0" tIns="50800"/>
            <a:p>
              <a:pPr algn="ctr">
                <a:lnSpc>
                  <a:spcPts val="3080"/>
                </a:lnSpc>
              </a:pPr>
              <a:r>
                <a:t/>
              </a:r>
            </a:p>
          </p:txBody>
        </p:sp>
      </p:grpSp>
      <p:sp>
        <p:nvSpPr>
          <p:cNvPr id="1049636" name="TextBox 39"/>
          <p:cNvSpPr txBox="1"/>
          <p:nvPr/>
        </p:nvSpPr>
        <p:spPr>
          <a:xfrm>
            <a:off x="1778669" y="5468395"/>
            <a:ext cx="2463849" cy="345189"/>
          </a:xfrm>
          <a:prstGeom prst="rect"/>
        </p:spPr>
        <p:txBody>
          <a:bodyPr anchor="t" bIns="0" lIns="0" rIns="0" rtlCol="0" tIns="0">
            <a:spAutoFit/>
          </a:bodyPr>
          <a:p>
            <a:pPr algn="ctr" indent="0" lvl="1" marL="0">
              <a:lnSpc>
                <a:spcPts val="2740"/>
              </a:lnSpc>
              <a:spcBef>
                <a:spcPct val="0"/>
              </a:spcBef>
            </a:pPr>
            <a:r>
              <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rPr>
              <a:t>Content Marketing</a:t>
            </a:r>
            <a:endPar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637" name="TextBox 40"/>
          <p:cNvSpPr txBox="1"/>
          <p:nvPr/>
        </p:nvSpPr>
        <p:spPr>
          <a:xfrm>
            <a:off x="1934239" y="5962367"/>
            <a:ext cx="2308280" cy="2169161"/>
          </a:xfrm>
          <a:prstGeom prst="rect"/>
        </p:spPr>
        <p:txBody>
          <a:bodyPr anchor="t" bIns="0" lIns="0" rIns="0" rtlCol="0" tIns="0">
            <a:spAutoFit/>
          </a:bodyPr>
          <a:p>
            <a:pPr algn="ctr" indent="0" lvl="0" marL="0">
              <a:lnSpc>
                <a:spcPts val="2135"/>
              </a:lnSpc>
              <a:spcBef>
                <a:spcPct val="0"/>
              </a:spcBef>
            </a:pPr>
            <a:r>
              <a:rPr sz="11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Focuses on creating budget-friendly content like blog posts, infographics, and short videos.</a:t>
            </a:r>
            <a:endParaRPr sz="10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35"/>
              </a:lnSpc>
              <a:spcBef>
                <a:spcPct val="0"/>
              </a:spcBef>
            </a:pPr>
            <a:r>
              <a:rPr sz="11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Relies heavily on user-generated content and testimonials to build trust.</a:t>
            </a:r>
            <a:endParaRPr sz="10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35"/>
              </a:lnSpc>
              <a:spcBef>
                <a:spcPct val="0"/>
              </a:spcBef>
            </a:pPr>
            <a:r>
              <a:rPr sz="11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Optimizes content for search engines to drive organic traffic.</a:t>
            </a:r>
            <a:endPar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638" name="TextBox 41"/>
          <p:cNvSpPr txBox="1"/>
          <p:nvPr/>
        </p:nvSpPr>
        <p:spPr>
          <a:xfrm>
            <a:off x="1772209" y="3550485"/>
            <a:ext cx="791536" cy="568959"/>
          </a:xfrm>
          <a:prstGeom prst="rect"/>
        </p:spPr>
        <p:txBody>
          <a:bodyPr anchor="t" bIns="0" lIns="0" rIns="0" rtlCol="0" tIns="0">
            <a:spAutoFit/>
          </a:bodyPr>
          <a:p>
            <a:pPr algn="ctr">
              <a:lnSpc>
                <a:spcPts val="4480"/>
              </a:lnSpc>
            </a:pPr>
            <a:r>
              <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rPr>
              <a:t>01</a:t>
            </a:r>
            <a:endPar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639" name="TextBox 42"/>
          <p:cNvSpPr txBox="1"/>
          <p:nvPr/>
        </p:nvSpPr>
        <p:spPr>
          <a:xfrm>
            <a:off x="5878239" y="5468396"/>
            <a:ext cx="2308280" cy="345189"/>
          </a:xfrm>
          <a:prstGeom prst="rect"/>
        </p:spPr>
        <p:txBody>
          <a:bodyPr anchor="t" bIns="0" lIns="0" rIns="0" rtlCol="0" tIns="0">
            <a:spAutoFit/>
          </a:bodyPr>
          <a:p>
            <a:pPr algn="ctr" indent="0" lvl="1" marL="0">
              <a:lnSpc>
                <a:spcPts val="2740"/>
              </a:lnSpc>
              <a:spcBef>
                <a:spcPct val="0"/>
              </a:spcBef>
            </a:pPr>
            <a:r>
              <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rPr>
              <a:t>Digital Presence</a:t>
            </a:r>
            <a:endPar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640" name="TextBox 43"/>
          <p:cNvSpPr txBox="1"/>
          <p:nvPr/>
        </p:nvSpPr>
        <p:spPr>
          <a:xfrm>
            <a:off x="5660210" y="5962366"/>
            <a:ext cx="2744339" cy="2169161"/>
          </a:xfrm>
          <a:prstGeom prst="rect"/>
        </p:spPr>
        <p:txBody>
          <a:bodyPr anchor="t" bIns="0" lIns="0" rIns="0" rtlCol="0" tIns="0">
            <a:spAutoFit/>
          </a:bodyPr>
          <a:p>
            <a:pPr algn="ctr" indent="0" lvl="0" marL="0">
              <a:lnSpc>
                <a:spcPts val="2135"/>
              </a:lnSpc>
              <a:spcBef>
                <a:spcPct val="0"/>
              </a:spcBef>
            </a:pPr>
            <a:r>
              <a:rPr sz="11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Maintains a basic but functional website with clear calls to action.</a:t>
            </a:r>
            <a:endParaRPr sz="10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35"/>
              </a:lnSpc>
              <a:spcBef>
                <a:spcPct val="0"/>
              </a:spcBef>
            </a:pPr>
            <a:r>
              <a:rPr sz="11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Utilizes social media platforms like Facebook and LinkedIn to engage with customers and build community.</a:t>
            </a:r>
            <a:endParaRPr sz="10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35"/>
              </a:lnSpc>
              <a:spcBef>
                <a:spcPct val="0"/>
              </a:spcBef>
            </a:pPr>
            <a:r>
              <a:rPr sz="11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Runs targeted ads on platforms like Google Ads and social media to reach specific demographics.</a:t>
            </a:r>
            <a:endPar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641" name="TextBox 44"/>
          <p:cNvSpPr txBox="1"/>
          <p:nvPr/>
        </p:nvSpPr>
        <p:spPr>
          <a:xfrm>
            <a:off x="5716209" y="3550485"/>
            <a:ext cx="791536" cy="568959"/>
          </a:xfrm>
          <a:prstGeom prst="rect"/>
        </p:spPr>
        <p:txBody>
          <a:bodyPr anchor="t" bIns="0" lIns="0" rIns="0" rtlCol="0" tIns="0">
            <a:spAutoFit/>
          </a:bodyPr>
          <a:p>
            <a:pPr algn="ctr">
              <a:lnSpc>
                <a:spcPts val="4480"/>
              </a:lnSpc>
            </a:pPr>
            <a:r>
              <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rPr>
              <a:t>02</a:t>
            </a:r>
            <a:endPar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642" name="TextBox 45"/>
          <p:cNvSpPr txBox="1"/>
          <p:nvPr/>
        </p:nvSpPr>
        <p:spPr>
          <a:xfrm>
            <a:off x="9920601" y="5367336"/>
            <a:ext cx="2308280" cy="692440"/>
          </a:xfrm>
          <a:prstGeom prst="rect"/>
        </p:spPr>
        <p:txBody>
          <a:bodyPr anchor="t" bIns="0" lIns="0" rIns="0" rtlCol="0" tIns="0">
            <a:spAutoFit/>
          </a:bodyPr>
          <a:p>
            <a:pPr algn="ctr" indent="0" lvl="1" marL="0">
              <a:lnSpc>
                <a:spcPts val="2740"/>
              </a:lnSpc>
              <a:spcBef>
                <a:spcPct val="0"/>
              </a:spcBef>
            </a:pPr>
            <a:r>
              <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rPr>
              <a:t>Trade Shows and Events</a:t>
            </a:r>
            <a:endPar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643" name="TextBox 46"/>
          <p:cNvSpPr txBox="1"/>
          <p:nvPr/>
        </p:nvSpPr>
        <p:spPr>
          <a:xfrm>
            <a:off x="9672106" y="6059776"/>
            <a:ext cx="2608546" cy="2169160"/>
          </a:xfrm>
          <a:prstGeom prst="rect"/>
        </p:spPr>
        <p:txBody>
          <a:bodyPr anchor="t" bIns="0" lIns="0" rIns="0" rtlCol="0" tIns="0">
            <a:spAutoFit/>
          </a:bodyPr>
          <a:p>
            <a:pPr algn="ctr" indent="0" lvl="0" marL="0">
              <a:lnSpc>
                <a:spcPts val="2135"/>
              </a:lnSpc>
              <a:spcBef>
                <a:spcPct val="0"/>
              </a:spcBef>
            </a:pPr>
            <a:r>
              <a:rPr sz="12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Participates in smaller, more affordable industry events.</a:t>
            </a:r>
            <a:endParaRPr sz="11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35"/>
              </a:lnSpc>
              <a:spcBef>
                <a:spcPct val="0"/>
              </a:spcBef>
            </a:pPr>
            <a:r>
              <a:rPr sz="12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Offers discounts and promotions at trade show booths to attract customers.</a:t>
            </a:r>
            <a:endParaRPr sz="11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35"/>
              </a:lnSpc>
              <a:spcBef>
                <a:spcPct val="0"/>
              </a:spcBef>
            </a:pPr>
            <a:r>
              <a:rPr sz="12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Partners with other businesses to share booth space and reduce costs.</a:t>
            </a:r>
            <a:endPar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644" name="TextBox 47"/>
          <p:cNvSpPr txBox="1"/>
          <p:nvPr/>
        </p:nvSpPr>
        <p:spPr>
          <a:xfrm>
            <a:off x="9660209" y="3550485"/>
            <a:ext cx="791536" cy="568959"/>
          </a:xfrm>
          <a:prstGeom prst="rect"/>
        </p:spPr>
        <p:txBody>
          <a:bodyPr anchor="t" bIns="0" lIns="0" rIns="0" rtlCol="0" tIns="0">
            <a:spAutoFit/>
          </a:bodyPr>
          <a:p>
            <a:pPr algn="ctr">
              <a:lnSpc>
                <a:spcPts val="4480"/>
              </a:lnSpc>
            </a:pPr>
            <a:r>
              <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rPr>
              <a:t>03</a:t>
            </a:r>
            <a:endPar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645" name="TextBox 48"/>
          <p:cNvSpPr txBox="1"/>
          <p:nvPr/>
        </p:nvSpPr>
        <p:spPr>
          <a:xfrm>
            <a:off x="13913350" y="5238715"/>
            <a:ext cx="2308280" cy="692440"/>
          </a:xfrm>
          <a:prstGeom prst="rect"/>
        </p:spPr>
        <p:txBody>
          <a:bodyPr anchor="t" bIns="0" lIns="0" rIns="0" rtlCol="0" tIns="0">
            <a:spAutoFit/>
          </a:bodyPr>
          <a:p>
            <a:pPr algn="ctr" indent="0" lvl="1" marL="0">
              <a:lnSpc>
                <a:spcPts val="2740"/>
              </a:lnSpc>
              <a:spcBef>
                <a:spcPct val="0"/>
              </a:spcBef>
            </a:pPr>
            <a:r>
              <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rPr>
              <a:t>Customer Engagement</a:t>
            </a:r>
            <a:endParaRPr b="1" sz="1955" lang="en-US" spc="62">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646" name="TextBox 49"/>
          <p:cNvSpPr txBox="1"/>
          <p:nvPr/>
        </p:nvSpPr>
        <p:spPr>
          <a:xfrm>
            <a:off x="13582582" y="5962367"/>
            <a:ext cx="2675595" cy="2169160"/>
          </a:xfrm>
          <a:prstGeom prst="rect"/>
        </p:spPr>
        <p:txBody>
          <a:bodyPr anchor="t" bIns="0" lIns="0" rIns="0" rtlCol="0" tIns="0">
            <a:spAutoFit/>
          </a:bodyPr>
          <a:p>
            <a:pPr algn="ctr" indent="0" lvl="0" marL="0">
              <a:lnSpc>
                <a:spcPts val="2135"/>
              </a:lnSpc>
              <a:spcBef>
                <a:spcPct val="0"/>
              </a:spcBef>
            </a:pPr>
            <a:r>
              <a:rPr sz="12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Provides excellent customer service through email and phone support.</a:t>
            </a:r>
            <a:endParaRPr sz="11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35"/>
              </a:lnSpc>
              <a:spcBef>
                <a:spcPct val="0"/>
              </a:spcBef>
            </a:pPr>
            <a:r>
              <a:rPr sz="12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Offers loyalty programs and rewards to incentivize repeat business.</a:t>
            </a:r>
            <a:endParaRPr sz="11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35"/>
              </a:lnSpc>
              <a:spcBef>
                <a:spcPct val="0"/>
              </a:spcBef>
            </a:pPr>
            <a:r>
              <a:rPr sz="120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Collects customer feedback to improve products and services.</a:t>
            </a:r>
            <a:endParaRPr sz="1420" lang="en-US" spc="73">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647" name="TextBox 50"/>
          <p:cNvSpPr txBox="1"/>
          <p:nvPr/>
        </p:nvSpPr>
        <p:spPr>
          <a:xfrm>
            <a:off x="13604209" y="3550485"/>
            <a:ext cx="791536" cy="568959"/>
          </a:xfrm>
          <a:prstGeom prst="rect"/>
        </p:spPr>
        <p:txBody>
          <a:bodyPr anchor="t" bIns="0" lIns="0" rIns="0" rtlCol="0" tIns="0">
            <a:spAutoFit/>
          </a:bodyPr>
          <a:p>
            <a:pPr algn="ctr">
              <a:lnSpc>
                <a:spcPts val="4480"/>
              </a:lnSpc>
            </a:pPr>
            <a:r>
              <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rPr>
              <a:t>04</a:t>
            </a:r>
            <a:endParaRPr b="1" sz="3200" lang="en-US" spc="134">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648" name="Freeform 51"/>
          <p:cNvSpPr/>
          <p:nvPr/>
        </p:nvSpPr>
        <p:spPr>
          <a:xfrm>
            <a:off x="15182806" y="1123950"/>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649" name="Freeform 52"/>
          <p:cNvSpPr/>
          <p:nvPr/>
        </p:nvSpPr>
        <p:spPr>
          <a:xfrm>
            <a:off x="1028700" y="1114262"/>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650" name="AutoShape 53"/>
          <p:cNvSpPr/>
          <p:nvPr/>
        </p:nvSpPr>
        <p:spPr>
          <a:xfrm>
            <a:off x="1515899" y="9190098"/>
            <a:ext cx="15256203" cy="0"/>
          </a:xfrm>
          <a:prstGeom prst="line"/>
          <a:ln w="9525" cap="flat">
            <a:solidFill>
              <a:srgbClr val="235A5B"/>
            </a:solidFill>
            <a:prstDash val="solid"/>
            <a:headEnd type="none" w="sm" len="sm"/>
            <a:tailEnd type="none" w="sm" len="sm"/>
          </a:ln>
        </p:spPr>
      </p:sp>
      <p:sp>
        <p:nvSpPr>
          <p:cNvPr id="1049651" name="TextBox 54"/>
          <p:cNvSpPr txBox="1"/>
          <p:nvPr/>
        </p:nvSpPr>
        <p:spPr>
          <a:xfrm>
            <a:off x="12326890" y="931591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
        <p:nvSpPr>
          <p:cNvPr id="1049652" name="Freeform 55"/>
          <p:cNvSpPr/>
          <p:nvPr/>
        </p:nvSpPr>
        <p:spPr>
          <a:xfrm>
            <a:off x="7612320" y="4391980"/>
            <a:ext cx="574199" cy="574199"/>
          </a:xfrm>
          <a:custGeom>
            <a:avLst/>
            <a:ahLst/>
            <a:rect l="l" t="t" r="r" b="b"/>
            <a:pathLst>
              <a:path w="574199" h="574199">
                <a:moveTo>
                  <a:pt x="0" y="0"/>
                </a:moveTo>
                <a:lnTo>
                  <a:pt x="574199" y="0"/>
                </a:lnTo>
                <a:lnTo>
                  <a:pt x="574199" y="574198"/>
                </a:lnTo>
                <a:lnTo>
                  <a:pt x="0" y="574198"/>
                </a:lnTo>
                <a:lnTo>
                  <a:pt x="0" y="0"/>
                </a:lnTo>
                <a:close/>
              </a:path>
            </a:pathLst>
          </a:custGeom>
          <a:blipFill>
            <a:blip xmlns:r="http://schemas.openxmlformats.org/officeDocument/2006/relationships" r:embed="rId2"/>
            <a:stretch>
              <a:fillRect/>
            </a:stretch>
          </a:blipFill>
        </p:spPr>
      </p:sp>
      <p:sp>
        <p:nvSpPr>
          <p:cNvPr id="1049653" name="Freeform 56"/>
          <p:cNvSpPr/>
          <p:nvPr/>
        </p:nvSpPr>
        <p:spPr>
          <a:xfrm>
            <a:off x="3657603" y="4391980"/>
            <a:ext cx="574199" cy="574199"/>
          </a:xfrm>
          <a:custGeom>
            <a:avLst/>
            <a:ahLst/>
            <a:rect l="l" t="t" r="r" b="b"/>
            <a:pathLst>
              <a:path w="574199" h="574199">
                <a:moveTo>
                  <a:pt x="0" y="0"/>
                </a:moveTo>
                <a:lnTo>
                  <a:pt x="574199" y="0"/>
                </a:lnTo>
                <a:lnTo>
                  <a:pt x="574199" y="574198"/>
                </a:lnTo>
                <a:lnTo>
                  <a:pt x="0" y="574198"/>
                </a:lnTo>
                <a:lnTo>
                  <a:pt x="0" y="0"/>
                </a:lnTo>
                <a:close/>
              </a:path>
            </a:pathLst>
          </a:custGeom>
          <a:blipFill>
            <a:blip xmlns:r="http://schemas.openxmlformats.org/officeDocument/2006/relationships" r:embed="rId3"/>
            <a:stretch>
              <a:fillRect/>
            </a:stretch>
          </a:blipFill>
        </p:spPr>
      </p:sp>
      <p:sp>
        <p:nvSpPr>
          <p:cNvPr id="1049654" name="Freeform 57"/>
          <p:cNvSpPr/>
          <p:nvPr/>
        </p:nvSpPr>
        <p:spPr>
          <a:xfrm>
            <a:off x="11556320" y="4391980"/>
            <a:ext cx="574199" cy="574199"/>
          </a:xfrm>
          <a:custGeom>
            <a:avLst/>
            <a:ahLst/>
            <a:rect l="l" t="t" r="r" b="b"/>
            <a:pathLst>
              <a:path w="574199" h="574199">
                <a:moveTo>
                  <a:pt x="0" y="0"/>
                </a:moveTo>
                <a:lnTo>
                  <a:pt x="574199" y="0"/>
                </a:lnTo>
                <a:lnTo>
                  <a:pt x="574199" y="574198"/>
                </a:lnTo>
                <a:lnTo>
                  <a:pt x="0" y="574198"/>
                </a:lnTo>
                <a:lnTo>
                  <a:pt x="0" y="0"/>
                </a:lnTo>
                <a:close/>
              </a:path>
            </a:pathLst>
          </a:custGeom>
          <a:blipFill>
            <a:blip xmlns:r="http://schemas.openxmlformats.org/officeDocument/2006/relationships" r:embed="rId4"/>
            <a:stretch>
              <a:fillRect/>
            </a:stretch>
          </a:blipFill>
        </p:spPr>
      </p:sp>
      <p:sp>
        <p:nvSpPr>
          <p:cNvPr id="1049655" name="Freeform 58"/>
          <p:cNvSpPr/>
          <p:nvPr/>
        </p:nvSpPr>
        <p:spPr>
          <a:xfrm>
            <a:off x="15500320" y="4391980"/>
            <a:ext cx="574199" cy="574199"/>
          </a:xfrm>
          <a:custGeom>
            <a:avLst/>
            <a:ahLst/>
            <a:rect l="l" t="t" r="r" b="b"/>
            <a:pathLst>
              <a:path w="574199" h="574199">
                <a:moveTo>
                  <a:pt x="0" y="0"/>
                </a:moveTo>
                <a:lnTo>
                  <a:pt x="574199" y="0"/>
                </a:lnTo>
                <a:lnTo>
                  <a:pt x="574199" y="574198"/>
                </a:lnTo>
                <a:lnTo>
                  <a:pt x="0" y="574198"/>
                </a:lnTo>
                <a:lnTo>
                  <a:pt x="0" y="0"/>
                </a:lnTo>
                <a:close/>
              </a:path>
            </a:pathLst>
          </a:custGeom>
          <a:blipFill>
            <a:blip xmlns:r="http://schemas.openxmlformats.org/officeDocument/2006/relationships" r:embed="rId5"/>
            <a:stretch>
              <a:fillRect/>
            </a:stretch>
          </a:blipFill>
        </p:spPr>
      </p:sp>
      <p:sp>
        <p:nvSpPr>
          <p:cNvPr id="1049656" name="Text Box 59"/>
          <p:cNvSpPr txBox="1"/>
          <p:nvPr/>
        </p:nvSpPr>
        <p:spPr>
          <a:xfrm>
            <a:off x="7822931" y="2781300"/>
            <a:ext cx="3151051" cy="368300"/>
          </a:xfrm>
          <a:prstGeom prst="rect"/>
          <a:noFill/>
        </p:spPr>
        <p:txBody>
          <a:bodyPr rtlCol="0" wrap="square">
            <a:spAutoFit/>
          </a:bodyPr>
          <a:p>
            <a:r>
              <a:rPr b="1" lang="en-US"/>
              <a:t>C</a:t>
            </a:r>
            <a:r>
              <a:rPr b="1" lang="en-US"/>
              <a:t>o</a:t>
            </a:r>
            <a:r>
              <a:rPr b="1" lang="en-US"/>
              <a:t>m</a:t>
            </a:r>
            <a:r>
              <a:rPr b="1" lang="en-US"/>
              <a:t>p</a:t>
            </a:r>
            <a:r>
              <a:rPr b="1" lang="en-US"/>
              <a:t>a</a:t>
            </a:r>
            <a:r>
              <a:rPr b="1" lang="en-US"/>
              <a:t>n</a:t>
            </a:r>
            <a:r>
              <a:rPr b="1" lang="en-US"/>
              <a:t>y</a:t>
            </a:r>
            <a:r>
              <a:rPr b="1" lang="en-US"/>
              <a:t> </a:t>
            </a:r>
            <a:r>
              <a:rPr b="1" lang="en-US"/>
              <a:t>n</a:t>
            </a:r>
            <a:r>
              <a:rPr b="1" lang="en-US"/>
              <a:t>a</a:t>
            </a:r>
            <a:r>
              <a:rPr b="1" lang="en-US"/>
              <a:t>m</a:t>
            </a:r>
            <a:r>
              <a:rPr b="1" lang="en-US"/>
              <a:t>e</a:t>
            </a:r>
            <a:r>
              <a:rPr b="1" lang="en-US"/>
              <a:t>:</a:t>
            </a:r>
            <a:r>
              <a:rPr b="1" lang="en-US"/>
              <a:t> </a:t>
            </a:r>
            <a:r>
              <a:rPr b="1" lang="en-US"/>
              <a:t>V</a:t>
            </a:r>
            <a:r>
              <a:rPr b="1" lang="en-US"/>
              <a:t>a</a:t>
            </a:r>
            <a:r>
              <a:rPr b="1" lang="en-US"/>
              <a:t>l</a:t>
            </a:r>
            <a:r>
              <a:rPr b="1" lang="en-US"/>
              <a:t>u</a:t>
            </a:r>
            <a:r>
              <a:rPr b="1" lang="en-US"/>
              <a:t>e</a:t>
            </a:r>
            <a:r>
              <a:rPr b="1" lang="en-US"/>
              <a:t> tech </a:t>
            </a:r>
            <a:endParaRPr b="1"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114" name=""/>
        <p:cNvGrpSpPr/>
        <p:nvPr/>
      </p:nvGrpSpPr>
      <p:grpSpPr>
        <a:xfrm>
          <a:off x="0" y="0"/>
          <a:ext cx="0" cy="0"/>
          <a:chOff x="0" y="0"/>
          <a:chExt cx="0" cy="0"/>
        </a:xfrm>
      </p:grpSpPr>
      <p:grpSp>
        <p:nvGrpSpPr>
          <p:cNvPr id="115" name="Group 2"/>
          <p:cNvGrpSpPr/>
          <p:nvPr/>
        </p:nvGrpSpPr>
        <p:grpSpPr>
          <a:xfrm rot="0">
            <a:off x="1685370" y="3442146"/>
            <a:ext cx="3169060" cy="1523586"/>
            <a:chOff x="0" y="0"/>
            <a:chExt cx="660400" cy="317500"/>
          </a:xfrm>
        </p:grpSpPr>
        <p:sp>
          <p:nvSpPr>
            <p:cNvPr id="1048790" name="Freeform 3"/>
            <p:cNvSpPr/>
            <p:nvPr/>
          </p:nvSpPr>
          <p:spPr>
            <a:xfrm>
              <a:off x="0" y="0"/>
              <a:ext cx="660400" cy="317500"/>
            </a:xfrm>
            <a:custGeom>
              <a:avLst/>
              <a:ah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92BEBF"/>
            </a:solidFill>
          </p:spPr>
        </p:sp>
        <p:sp>
          <p:nvSpPr>
            <p:cNvPr id="1048791" name="TextBox 4"/>
            <p:cNvSpPr txBox="1"/>
            <p:nvPr/>
          </p:nvSpPr>
          <p:spPr>
            <a:xfrm>
              <a:off x="0" y="79375"/>
              <a:ext cx="660400" cy="238125"/>
            </a:xfrm>
            <a:prstGeom prst="rect"/>
          </p:spPr>
          <p:txBody>
            <a:bodyPr anchor="ctr" bIns="50800" lIns="50800" rIns="50800" rtlCol="0" tIns="50800"/>
            <a:p>
              <a:pPr algn="ctr">
                <a:lnSpc>
                  <a:spcPts val="3080"/>
                </a:lnSpc>
              </a:pPr>
            </a:p>
          </p:txBody>
        </p:sp>
      </p:grpSp>
      <p:grpSp>
        <p:nvGrpSpPr>
          <p:cNvPr id="116" name="Group 5"/>
          <p:cNvGrpSpPr/>
          <p:nvPr/>
        </p:nvGrpSpPr>
        <p:grpSpPr>
          <a:xfrm rot="0">
            <a:off x="1685370" y="6127901"/>
            <a:ext cx="3169060" cy="2506760"/>
            <a:chOff x="0" y="0"/>
            <a:chExt cx="660400" cy="522383"/>
          </a:xfrm>
        </p:grpSpPr>
        <p:sp>
          <p:nvSpPr>
            <p:cNvPr id="1048792" name="Freeform 6"/>
            <p:cNvSpPr/>
            <p:nvPr/>
          </p:nvSpPr>
          <p:spPr>
            <a:xfrm>
              <a:off x="0" y="0"/>
              <a:ext cx="660400" cy="522383"/>
            </a:xfrm>
            <a:custGeom>
              <a:avLst/>
              <a:ahLst/>
              <a:rect l="l" t="t" r="r" b="b"/>
              <a:pathLst>
                <a:path w="660400" h="522383">
                  <a:moveTo>
                    <a:pt x="220252" y="503314"/>
                  </a:moveTo>
                  <a:cubicBezTo>
                    <a:pt x="254109" y="514828"/>
                    <a:pt x="292600" y="522383"/>
                    <a:pt x="330378" y="522383"/>
                  </a:cubicBezTo>
                  <a:cubicBezTo>
                    <a:pt x="368157" y="522383"/>
                    <a:pt x="404509" y="515906"/>
                    <a:pt x="438009" y="504393"/>
                  </a:cubicBezTo>
                  <a:cubicBezTo>
                    <a:pt x="438723" y="504033"/>
                    <a:pt x="439435" y="504033"/>
                    <a:pt x="440148" y="503674"/>
                  </a:cubicBezTo>
                  <a:cubicBezTo>
                    <a:pt x="565955" y="457618"/>
                    <a:pt x="658618" y="336004"/>
                    <a:pt x="660400" y="200332"/>
                  </a:cubicBezTo>
                  <a:lnTo>
                    <a:pt x="660400" y="0"/>
                  </a:lnTo>
                  <a:lnTo>
                    <a:pt x="0" y="0"/>
                  </a:lnTo>
                  <a:lnTo>
                    <a:pt x="0" y="200184"/>
                  </a:lnTo>
                  <a:cubicBezTo>
                    <a:pt x="1782" y="336723"/>
                    <a:pt x="93019" y="458338"/>
                    <a:pt x="220252" y="503314"/>
                  </a:cubicBezTo>
                  <a:close/>
                </a:path>
              </a:pathLst>
            </a:custGeom>
            <a:solidFill>
              <a:srgbClr val="92BEBF"/>
            </a:solidFill>
          </p:spPr>
        </p:sp>
        <p:sp>
          <p:nvSpPr>
            <p:cNvPr id="1048793" name="TextBox 7"/>
            <p:cNvSpPr txBox="1"/>
            <p:nvPr/>
          </p:nvSpPr>
          <p:spPr>
            <a:xfrm>
              <a:off x="0" y="-47625"/>
              <a:ext cx="660400" cy="443008"/>
            </a:xfrm>
            <a:prstGeom prst="rect"/>
          </p:spPr>
          <p:txBody>
            <a:bodyPr anchor="ctr" bIns="50800" lIns="50800" rIns="50800" rtlCol="0" tIns="50800"/>
            <a:p>
              <a:pPr algn="ctr">
                <a:lnSpc>
                  <a:spcPts val="3080"/>
                </a:lnSpc>
              </a:pPr>
            </a:p>
          </p:txBody>
        </p:sp>
      </p:grpSp>
      <p:sp>
        <p:nvSpPr>
          <p:cNvPr id="1048794" name="TextBox 8"/>
          <p:cNvSpPr txBox="1"/>
          <p:nvPr/>
        </p:nvSpPr>
        <p:spPr>
          <a:xfrm>
            <a:off x="1965667" y="5192494"/>
            <a:ext cx="2608467" cy="670546"/>
          </a:xfrm>
          <a:prstGeom prst="rect"/>
        </p:spPr>
        <p:txBody>
          <a:bodyPr anchor="t" bIns="0" lIns="0" rIns="0" rtlCol="0" tIns="0">
            <a:spAutoFit/>
          </a:bodyPr>
          <a:p>
            <a:pPr algn="ctr" indent="0" lvl="1" marL="0">
              <a:lnSpc>
                <a:spcPts val="2685"/>
              </a:lnSpc>
              <a:spcBef>
                <a:spcPct val="0"/>
              </a:spcBef>
            </a:pPr>
            <a:r>
              <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rPr>
              <a:t>Emphasizing Sustainability</a:t>
            </a:r>
            <a:endPar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795" name="TextBox 9"/>
          <p:cNvSpPr txBox="1"/>
          <p:nvPr/>
        </p:nvSpPr>
        <p:spPr>
          <a:xfrm>
            <a:off x="1965667" y="6433642"/>
            <a:ext cx="2608467" cy="1710689"/>
          </a:xfrm>
          <a:prstGeom prst="rect"/>
        </p:spPr>
        <p:txBody>
          <a:bodyPr anchor="t" bIns="0" lIns="0" rIns="0" rtlCol="0" tIns="0">
            <a:spAutoFit/>
          </a:bodyPr>
          <a:p>
            <a:pPr algn="ctr" indent="0" lvl="0" marL="0">
              <a:lnSpc>
                <a:spcPts val="2245"/>
              </a:lnSpc>
              <a:spcBef>
                <a:spcPct val="0"/>
              </a:spcBef>
            </a:pPr>
            <a:r>
              <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Competitors are increasingly focusing on sustainability as a key selling point, which resonates well with environmentally conscious customers.</a:t>
            </a:r>
            <a:endPar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grpSp>
        <p:nvGrpSpPr>
          <p:cNvPr id="117" name="Group 10"/>
          <p:cNvGrpSpPr>
            <a:grpSpLocks noChangeAspect="1"/>
          </p:cNvGrpSpPr>
          <p:nvPr/>
        </p:nvGrpSpPr>
        <p:grpSpPr>
          <a:xfrm rot="0">
            <a:off x="1685370" y="3442146"/>
            <a:ext cx="922742" cy="922742"/>
            <a:chOff x="0" y="0"/>
            <a:chExt cx="495300" cy="495300"/>
          </a:xfrm>
        </p:grpSpPr>
        <p:sp>
          <p:nvSpPr>
            <p:cNvPr id="1048796" name="Freeform 11"/>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92BEBF"/>
            </a:solidFill>
          </p:spPr>
        </p:sp>
        <p:sp>
          <p:nvSpPr>
            <p:cNvPr id="1048797" name="Freeform 12"/>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8798" name="TextBox 13"/>
          <p:cNvSpPr txBox="1"/>
          <p:nvPr/>
        </p:nvSpPr>
        <p:spPr>
          <a:xfrm>
            <a:off x="1801297" y="3627226"/>
            <a:ext cx="690889" cy="483902"/>
          </a:xfrm>
          <a:prstGeom prst="rect"/>
        </p:spPr>
        <p:txBody>
          <a:bodyPr anchor="t" bIns="0" lIns="0" rIns="0" rtlCol="0" tIns="0">
            <a:spAutoFit/>
          </a:bodyPr>
          <a:p>
            <a:pPr algn="ctr">
              <a:lnSpc>
                <a:spcPts val="3905"/>
              </a:lnSpc>
            </a:pPr>
            <a:r>
              <a:rPr b="1" sz="2790" lang="en-US" spc="117">
                <a:solidFill>
                  <a:srgbClr val="92BEBF"/>
                </a:solidFill>
                <a:latin typeface="Barlow Bold" panose="00000800000000000000"/>
                <a:ea typeface="Barlow Bold" panose="00000800000000000000"/>
                <a:cs typeface="Barlow Bold" panose="00000800000000000000"/>
                <a:sym typeface="Barlow Bold" panose="00000800000000000000"/>
              </a:rPr>
              <a:t>01</a:t>
            </a:r>
            <a:endParaRPr b="1" sz="2790" lang="en-US" spc="117">
              <a:solidFill>
                <a:srgbClr val="92BEBF"/>
              </a:solidFill>
              <a:latin typeface="Barlow Bold" panose="00000800000000000000"/>
              <a:ea typeface="Barlow Bold" panose="00000800000000000000"/>
              <a:cs typeface="Barlow Bold" panose="00000800000000000000"/>
              <a:sym typeface="Barlow Bold" panose="00000800000000000000"/>
            </a:endParaRPr>
          </a:p>
        </p:txBody>
      </p:sp>
      <p:grpSp>
        <p:nvGrpSpPr>
          <p:cNvPr id="118" name="Group 14"/>
          <p:cNvGrpSpPr/>
          <p:nvPr/>
        </p:nvGrpSpPr>
        <p:grpSpPr>
          <a:xfrm rot="0">
            <a:off x="5602201" y="3442146"/>
            <a:ext cx="3169060" cy="1523586"/>
            <a:chOff x="0" y="0"/>
            <a:chExt cx="660400" cy="317500"/>
          </a:xfrm>
        </p:grpSpPr>
        <p:sp>
          <p:nvSpPr>
            <p:cNvPr id="1048799" name="Freeform 15"/>
            <p:cNvSpPr/>
            <p:nvPr/>
          </p:nvSpPr>
          <p:spPr>
            <a:xfrm>
              <a:off x="0" y="0"/>
              <a:ext cx="660400" cy="317500"/>
            </a:xfrm>
            <a:custGeom>
              <a:avLst/>
              <a:ah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639C9D"/>
            </a:solidFill>
          </p:spPr>
        </p:sp>
        <p:sp>
          <p:nvSpPr>
            <p:cNvPr id="1048800" name="TextBox 16"/>
            <p:cNvSpPr txBox="1"/>
            <p:nvPr/>
          </p:nvSpPr>
          <p:spPr>
            <a:xfrm>
              <a:off x="0" y="79375"/>
              <a:ext cx="660400" cy="238125"/>
            </a:xfrm>
            <a:prstGeom prst="rect"/>
          </p:spPr>
          <p:txBody>
            <a:bodyPr anchor="ctr" bIns="50800" lIns="50800" rIns="50800" rtlCol="0" tIns="50800"/>
            <a:p>
              <a:pPr algn="ctr">
                <a:lnSpc>
                  <a:spcPts val="3080"/>
                </a:lnSpc>
              </a:pPr>
            </a:p>
          </p:txBody>
        </p:sp>
      </p:grpSp>
      <p:grpSp>
        <p:nvGrpSpPr>
          <p:cNvPr id="119" name="Group 17"/>
          <p:cNvGrpSpPr/>
          <p:nvPr/>
        </p:nvGrpSpPr>
        <p:grpSpPr>
          <a:xfrm rot="0">
            <a:off x="5602201" y="6127901"/>
            <a:ext cx="3169060" cy="2506760"/>
            <a:chOff x="0" y="0"/>
            <a:chExt cx="660400" cy="522383"/>
          </a:xfrm>
        </p:grpSpPr>
        <p:sp>
          <p:nvSpPr>
            <p:cNvPr id="1048801" name="Freeform 18"/>
            <p:cNvSpPr/>
            <p:nvPr/>
          </p:nvSpPr>
          <p:spPr>
            <a:xfrm>
              <a:off x="0" y="0"/>
              <a:ext cx="660400" cy="522383"/>
            </a:xfrm>
            <a:custGeom>
              <a:avLst/>
              <a:ahLst/>
              <a:rect l="l" t="t" r="r" b="b"/>
              <a:pathLst>
                <a:path w="660400" h="522383">
                  <a:moveTo>
                    <a:pt x="220252" y="503314"/>
                  </a:moveTo>
                  <a:cubicBezTo>
                    <a:pt x="254109" y="514828"/>
                    <a:pt x="292600" y="522383"/>
                    <a:pt x="330378" y="522383"/>
                  </a:cubicBezTo>
                  <a:cubicBezTo>
                    <a:pt x="368157" y="522383"/>
                    <a:pt x="404509" y="515906"/>
                    <a:pt x="438009" y="504393"/>
                  </a:cubicBezTo>
                  <a:cubicBezTo>
                    <a:pt x="438723" y="504033"/>
                    <a:pt x="439435" y="504033"/>
                    <a:pt x="440148" y="503674"/>
                  </a:cubicBezTo>
                  <a:cubicBezTo>
                    <a:pt x="565955" y="457618"/>
                    <a:pt x="658618" y="336004"/>
                    <a:pt x="660400" y="200332"/>
                  </a:cubicBezTo>
                  <a:lnTo>
                    <a:pt x="660400" y="0"/>
                  </a:lnTo>
                  <a:lnTo>
                    <a:pt x="0" y="0"/>
                  </a:lnTo>
                  <a:lnTo>
                    <a:pt x="0" y="200184"/>
                  </a:lnTo>
                  <a:cubicBezTo>
                    <a:pt x="1782" y="336723"/>
                    <a:pt x="93019" y="458338"/>
                    <a:pt x="220252" y="503314"/>
                  </a:cubicBezTo>
                  <a:close/>
                </a:path>
              </a:pathLst>
            </a:custGeom>
            <a:solidFill>
              <a:srgbClr val="639C9D"/>
            </a:solidFill>
          </p:spPr>
        </p:sp>
        <p:sp>
          <p:nvSpPr>
            <p:cNvPr id="1048802" name="TextBox 19"/>
            <p:cNvSpPr txBox="1"/>
            <p:nvPr/>
          </p:nvSpPr>
          <p:spPr>
            <a:xfrm>
              <a:off x="0" y="-47625"/>
              <a:ext cx="660400" cy="443008"/>
            </a:xfrm>
            <a:prstGeom prst="rect"/>
          </p:spPr>
          <p:txBody>
            <a:bodyPr anchor="ctr" bIns="50800" lIns="50800" rIns="50800" rtlCol="0" tIns="50800"/>
            <a:p>
              <a:pPr algn="ctr">
                <a:lnSpc>
                  <a:spcPts val="3080"/>
                </a:lnSpc>
              </a:pPr>
            </a:p>
          </p:txBody>
        </p:sp>
      </p:grpSp>
      <p:sp>
        <p:nvSpPr>
          <p:cNvPr id="1048803" name="TextBox 20"/>
          <p:cNvSpPr txBox="1"/>
          <p:nvPr/>
        </p:nvSpPr>
        <p:spPr>
          <a:xfrm>
            <a:off x="5882498" y="5362789"/>
            <a:ext cx="2608467" cy="344170"/>
          </a:xfrm>
          <a:prstGeom prst="rect"/>
        </p:spPr>
        <p:txBody>
          <a:bodyPr anchor="t" bIns="0" lIns="0" rIns="0" rtlCol="0" tIns="0">
            <a:spAutoFit/>
          </a:bodyPr>
          <a:p>
            <a:pPr algn="ctr" indent="0" lvl="1" marL="0">
              <a:lnSpc>
                <a:spcPts val="2685"/>
              </a:lnSpc>
              <a:spcBef>
                <a:spcPct val="0"/>
              </a:spcBef>
            </a:pPr>
            <a:r>
              <a:rPr altLang="en-US"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rPr>
              <a:t>Engagement Metrics</a:t>
            </a:r>
            <a:endParaRPr altLang="en-US"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804" name="TextBox 21"/>
          <p:cNvSpPr txBox="1"/>
          <p:nvPr/>
        </p:nvSpPr>
        <p:spPr>
          <a:xfrm>
            <a:off x="5943458" y="6297752"/>
            <a:ext cx="2608467" cy="1995805"/>
          </a:xfrm>
          <a:prstGeom prst="rect"/>
        </p:spPr>
        <p:txBody>
          <a:bodyPr anchor="t" bIns="0" lIns="0" rIns="0" rtlCol="0" tIns="0">
            <a:spAutoFit/>
          </a:bodyPr>
          <a:p>
            <a:pPr algn="ctr" indent="0" lvl="0" marL="0">
              <a:lnSpc>
                <a:spcPts val="2245"/>
              </a:lnSpc>
              <a:spcBef>
                <a:spcPct val="0"/>
              </a:spcBef>
            </a:pPr>
            <a:r>
              <a:rPr altLang="en-US"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Blogs improve website visits by ~55%. Companies with active case studies convert 70% more leads. Use white papers to position as a thought leader in air quality systems.</a:t>
            </a:r>
            <a:endParaRPr altLang="en-US"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grpSp>
        <p:nvGrpSpPr>
          <p:cNvPr id="120" name="Group 22"/>
          <p:cNvGrpSpPr>
            <a:grpSpLocks noChangeAspect="1"/>
          </p:cNvGrpSpPr>
          <p:nvPr/>
        </p:nvGrpSpPr>
        <p:grpSpPr>
          <a:xfrm rot="0">
            <a:off x="5602201" y="3442146"/>
            <a:ext cx="922742" cy="922742"/>
            <a:chOff x="0" y="0"/>
            <a:chExt cx="495300" cy="495300"/>
          </a:xfrm>
        </p:grpSpPr>
        <p:sp>
          <p:nvSpPr>
            <p:cNvPr id="1048805" name="Freeform 23"/>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639C9D"/>
            </a:solidFill>
          </p:spPr>
        </p:sp>
        <p:sp>
          <p:nvSpPr>
            <p:cNvPr id="1048806" name="Freeform 24"/>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8807" name="TextBox 25"/>
          <p:cNvSpPr txBox="1"/>
          <p:nvPr/>
        </p:nvSpPr>
        <p:spPr>
          <a:xfrm>
            <a:off x="5718128" y="3627226"/>
            <a:ext cx="690889" cy="483902"/>
          </a:xfrm>
          <a:prstGeom prst="rect"/>
        </p:spPr>
        <p:txBody>
          <a:bodyPr anchor="t" bIns="0" lIns="0" rIns="0" rtlCol="0" tIns="0">
            <a:spAutoFit/>
          </a:bodyPr>
          <a:p>
            <a:pPr algn="ctr">
              <a:lnSpc>
                <a:spcPts val="3905"/>
              </a:lnSpc>
            </a:pPr>
            <a:r>
              <a:rPr b="1" sz="2790" lang="en-US" spc="117">
                <a:solidFill>
                  <a:srgbClr val="639C9D"/>
                </a:solidFill>
                <a:latin typeface="Barlow Bold" panose="00000800000000000000"/>
                <a:ea typeface="Barlow Bold" panose="00000800000000000000"/>
                <a:cs typeface="Barlow Bold" panose="00000800000000000000"/>
                <a:sym typeface="Barlow Bold" panose="00000800000000000000"/>
              </a:rPr>
              <a:t>02</a:t>
            </a:r>
            <a:endParaRPr b="1" sz="2790" lang="en-US" spc="117">
              <a:solidFill>
                <a:srgbClr val="639C9D"/>
              </a:solidFill>
              <a:latin typeface="Barlow Bold" panose="00000800000000000000"/>
              <a:ea typeface="Barlow Bold" panose="00000800000000000000"/>
              <a:cs typeface="Barlow Bold" panose="00000800000000000000"/>
              <a:sym typeface="Barlow Bold" panose="00000800000000000000"/>
            </a:endParaRPr>
          </a:p>
        </p:txBody>
      </p:sp>
      <p:grpSp>
        <p:nvGrpSpPr>
          <p:cNvPr id="121" name="Group 26"/>
          <p:cNvGrpSpPr/>
          <p:nvPr/>
        </p:nvGrpSpPr>
        <p:grpSpPr>
          <a:xfrm rot="0">
            <a:off x="9519032" y="3442146"/>
            <a:ext cx="3169060" cy="1523586"/>
            <a:chOff x="0" y="0"/>
            <a:chExt cx="660400" cy="317500"/>
          </a:xfrm>
        </p:grpSpPr>
        <p:sp>
          <p:nvSpPr>
            <p:cNvPr id="1048808" name="Freeform 27"/>
            <p:cNvSpPr/>
            <p:nvPr/>
          </p:nvSpPr>
          <p:spPr>
            <a:xfrm>
              <a:off x="0" y="0"/>
              <a:ext cx="660400" cy="317500"/>
            </a:xfrm>
            <a:custGeom>
              <a:avLst/>
              <a:ah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408789"/>
            </a:solidFill>
          </p:spPr>
        </p:sp>
        <p:sp>
          <p:nvSpPr>
            <p:cNvPr id="1048809" name="TextBox 28"/>
            <p:cNvSpPr txBox="1"/>
            <p:nvPr/>
          </p:nvSpPr>
          <p:spPr>
            <a:xfrm>
              <a:off x="0" y="79375"/>
              <a:ext cx="660400" cy="238125"/>
            </a:xfrm>
            <a:prstGeom prst="rect"/>
          </p:spPr>
          <p:txBody>
            <a:bodyPr anchor="ctr" bIns="50800" lIns="50800" rIns="50800" rtlCol="0" tIns="50800"/>
            <a:p>
              <a:pPr algn="ctr">
                <a:lnSpc>
                  <a:spcPts val="3080"/>
                </a:lnSpc>
              </a:pPr>
            </a:p>
          </p:txBody>
        </p:sp>
      </p:grpSp>
      <p:grpSp>
        <p:nvGrpSpPr>
          <p:cNvPr id="122" name="Group 29"/>
          <p:cNvGrpSpPr/>
          <p:nvPr/>
        </p:nvGrpSpPr>
        <p:grpSpPr>
          <a:xfrm rot="0">
            <a:off x="9519032" y="6127901"/>
            <a:ext cx="3169060" cy="2506760"/>
            <a:chOff x="0" y="0"/>
            <a:chExt cx="660400" cy="522383"/>
          </a:xfrm>
        </p:grpSpPr>
        <p:sp>
          <p:nvSpPr>
            <p:cNvPr id="1048810" name="Freeform 30"/>
            <p:cNvSpPr/>
            <p:nvPr/>
          </p:nvSpPr>
          <p:spPr>
            <a:xfrm>
              <a:off x="0" y="0"/>
              <a:ext cx="660400" cy="522383"/>
            </a:xfrm>
            <a:custGeom>
              <a:avLst/>
              <a:ahLst/>
              <a:rect l="l" t="t" r="r" b="b"/>
              <a:pathLst>
                <a:path w="660400" h="522383">
                  <a:moveTo>
                    <a:pt x="220252" y="503314"/>
                  </a:moveTo>
                  <a:cubicBezTo>
                    <a:pt x="254109" y="514828"/>
                    <a:pt x="292600" y="522383"/>
                    <a:pt x="330378" y="522383"/>
                  </a:cubicBezTo>
                  <a:cubicBezTo>
                    <a:pt x="368157" y="522383"/>
                    <a:pt x="404509" y="515906"/>
                    <a:pt x="438009" y="504393"/>
                  </a:cubicBezTo>
                  <a:cubicBezTo>
                    <a:pt x="438723" y="504033"/>
                    <a:pt x="439435" y="504033"/>
                    <a:pt x="440148" y="503674"/>
                  </a:cubicBezTo>
                  <a:cubicBezTo>
                    <a:pt x="565955" y="457618"/>
                    <a:pt x="658618" y="336004"/>
                    <a:pt x="660400" y="200332"/>
                  </a:cubicBezTo>
                  <a:lnTo>
                    <a:pt x="660400" y="0"/>
                  </a:lnTo>
                  <a:lnTo>
                    <a:pt x="0" y="0"/>
                  </a:lnTo>
                  <a:lnTo>
                    <a:pt x="0" y="200184"/>
                  </a:lnTo>
                  <a:cubicBezTo>
                    <a:pt x="1782" y="336723"/>
                    <a:pt x="93019" y="458338"/>
                    <a:pt x="220252" y="503314"/>
                  </a:cubicBezTo>
                  <a:close/>
                </a:path>
              </a:pathLst>
            </a:custGeom>
            <a:solidFill>
              <a:srgbClr val="408789"/>
            </a:solidFill>
          </p:spPr>
        </p:sp>
        <p:sp>
          <p:nvSpPr>
            <p:cNvPr id="1048811" name="TextBox 31"/>
            <p:cNvSpPr txBox="1"/>
            <p:nvPr/>
          </p:nvSpPr>
          <p:spPr>
            <a:xfrm>
              <a:off x="0" y="-47625"/>
              <a:ext cx="660400" cy="443008"/>
            </a:xfrm>
            <a:prstGeom prst="rect"/>
          </p:spPr>
          <p:txBody>
            <a:bodyPr anchor="ctr" bIns="50800" lIns="50800" rIns="50800" rtlCol="0" tIns="50800"/>
            <a:p>
              <a:pPr algn="ctr">
                <a:lnSpc>
                  <a:spcPts val="3080"/>
                </a:lnSpc>
              </a:pPr>
            </a:p>
          </p:txBody>
        </p:sp>
      </p:grpSp>
      <p:sp>
        <p:nvSpPr>
          <p:cNvPr id="1048812" name="TextBox 32"/>
          <p:cNvSpPr txBox="1"/>
          <p:nvPr/>
        </p:nvSpPr>
        <p:spPr>
          <a:xfrm>
            <a:off x="9799329" y="5362789"/>
            <a:ext cx="2608467" cy="670546"/>
          </a:xfrm>
          <a:prstGeom prst="rect"/>
        </p:spPr>
        <p:txBody>
          <a:bodyPr anchor="t" bIns="0" lIns="0" rIns="0" rtlCol="0" tIns="0">
            <a:spAutoFit/>
          </a:bodyPr>
          <a:p>
            <a:pPr algn="ctr" indent="0" lvl="1" marL="0">
              <a:lnSpc>
                <a:spcPts val="2685"/>
              </a:lnSpc>
              <a:spcBef>
                <a:spcPct val="0"/>
              </a:spcBef>
            </a:pPr>
            <a:r>
              <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rPr>
              <a:t>Direct Engagement Matters</a:t>
            </a:r>
            <a:endPar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813" name="TextBox 33"/>
          <p:cNvSpPr txBox="1"/>
          <p:nvPr/>
        </p:nvSpPr>
        <p:spPr>
          <a:xfrm>
            <a:off x="9799329" y="6433642"/>
            <a:ext cx="2608467" cy="1425574"/>
          </a:xfrm>
          <a:prstGeom prst="rect"/>
        </p:spPr>
        <p:txBody>
          <a:bodyPr anchor="t" bIns="0" lIns="0" rIns="0" rtlCol="0" tIns="0">
            <a:spAutoFit/>
          </a:bodyPr>
          <a:p>
            <a:pPr algn="ctr" indent="0" lvl="0" marL="0">
              <a:lnSpc>
                <a:spcPts val="2245"/>
              </a:lnSpc>
              <a:spcBef>
                <a:spcPct val="0"/>
              </a:spcBef>
            </a:pPr>
            <a:r>
              <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Participation in trade shows and direct interactions with customers can effectively build relationships and foster trust.</a:t>
            </a:r>
            <a:endPar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grpSp>
        <p:nvGrpSpPr>
          <p:cNvPr id="123" name="Group 34"/>
          <p:cNvGrpSpPr>
            <a:grpSpLocks noChangeAspect="1"/>
          </p:cNvGrpSpPr>
          <p:nvPr/>
        </p:nvGrpSpPr>
        <p:grpSpPr>
          <a:xfrm rot="0">
            <a:off x="9519032" y="3442146"/>
            <a:ext cx="922742" cy="922742"/>
            <a:chOff x="0" y="0"/>
            <a:chExt cx="495300" cy="495300"/>
          </a:xfrm>
        </p:grpSpPr>
        <p:sp>
          <p:nvSpPr>
            <p:cNvPr id="1048814" name="Freeform 35"/>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408789"/>
            </a:solidFill>
          </p:spPr>
        </p:sp>
        <p:sp>
          <p:nvSpPr>
            <p:cNvPr id="1048815" name="Freeform 36"/>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8816" name="TextBox 37"/>
          <p:cNvSpPr txBox="1"/>
          <p:nvPr/>
        </p:nvSpPr>
        <p:spPr>
          <a:xfrm>
            <a:off x="9634959" y="3627226"/>
            <a:ext cx="690889" cy="483902"/>
          </a:xfrm>
          <a:prstGeom prst="rect"/>
        </p:spPr>
        <p:txBody>
          <a:bodyPr anchor="t" bIns="0" lIns="0" rIns="0" rtlCol="0" tIns="0">
            <a:spAutoFit/>
          </a:bodyPr>
          <a:p>
            <a:pPr algn="ctr">
              <a:lnSpc>
                <a:spcPts val="3905"/>
              </a:lnSpc>
            </a:pPr>
            <a:r>
              <a:rPr b="1" sz="2790" lang="en-US" spc="117">
                <a:solidFill>
                  <a:srgbClr val="408789"/>
                </a:solidFill>
                <a:latin typeface="Barlow Bold" panose="00000800000000000000"/>
                <a:ea typeface="Barlow Bold" panose="00000800000000000000"/>
                <a:cs typeface="Barlow Bold" panose="00000800000000000000"/>
                <a:sym typeface="Barlow Bold" panose="00000800000000000000"/>
              </a:rPr>
              <a:t>03</a:t>
            </a:r>
            <a:endParaRPr b="1" sz="2790" lang="en-US" spc="117">
              <a:solidFill>
                <a:srgbClr val="408789"/>
              </a:solidFill>
              <a:latin typeface="Barlow Bold" panose="00000800000000000000"/>
              <a:ea typeface="Barlow Bold" panose="00000800000000000000"/>
              <a:cs typeface="Barlow Bold" panose="00000800000000000000"/>
              <a:sym typeface="Barlow Bold" panose="00000800000000000000"/>
            </a:endParaRPr>
          </a:p>
        </p:txBody>
      </p:sp>
      <p:grpSp>
        <p:nvGrpSpPr>
          <p:cNvPr id="124" name="Group 38"/>
          <p:cNvGrpSpPr/>
          <p:nvPr/>
        </p:nvGrpSpPr>
        <p:grpSpPr>
          <a:xfrm rot="0">
            <a:off x="13435863" y="3442146"/>
            <a:ext cx="3169060" cy="1523586"/>
            <a:chOff x="0" y="0"/>
            <a:chExt cx="660400" cy="317500"/>
          </a:xfrm>
        </p:grpSpPr>
        <p:sp>
          <p:nvSpPr>
            <p:cNvPr id="1048817" name="Freeform 39"/>
            <p:cNvSpPr/>
            <p:nvPr/>
          </p:nvSpPr>
          <p:spPr>
            <a:xfrm>
              <a:off x="0" y="0"/>
              <a:ext cx="660400" cy="317500"/>
            </a:xfrm>
            <a:custGeom>
              <a:avLst/>
              <a:ah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327576"/>
            </a:solidFill>
          </p:spPr>
        </p:sp>
        <p:sp>
          <p:nvSpPr>
            <p:cNvPr id="1048818" name="TextBox 40"/>
            <p:cNvSpPr txBox="1"/>
            <p:nvPr/>
          </p:nvSpPr>
          <p:spPr>
            <a:xfrm>
              <a:off x="0" y="79375"/>
              <a:ext cx="660400" cy="238125"/>
            </a:xfrm>
            <a:prstGeom prst="rect"/>
          </p:spPr>
          <p:txBody>
            <a:bodyPr anchor="ctr" bIns="50800" lIns="50800" rIns="50800" rtlCol="0" tIns="50800"/>
            <a:p>
              <a:pPr algn="ctr">
                <a:lnSpc>
                  <a:spcPts val="3080"/>
                </a:lnSpc>
              </a:pPr>
            </a:p>
          </p:txBody>
        </p:sp>
      </p:grpSp>
      <p:grpSp>
        <p:nvGrpSpPr>
          <p:cNvPr id="125" name="Group 41"/>
          <p:cNvGrpSpPr/>
          <p:nvPr/>
        </p:nvGrpSpPr>
        <p:grpSpPr>
          <a:xfrm rot="0">
            <a:off x="13435863" y="6127901"/>
            <a:ext cx="3169060" cy="2506760"/>
            <a:chOff x="0" y="0"/>
            <a:chExt cx="660400" cy="522383"/>
          </a:xfrm>
        </p:grpSpPr>
        <p:sp>
          <p:nvSpPr>
            <p:cNvPr id="1048819" name="Freeform 42"/>
            <p:cNvSpPr/>
            <p:nvPr/>
          </p:nvSpPr>
          <p:spPr>
            <a:xfrm>
              <a:off x="0" y="0"/>
              <a:ext cx="660400" cy="522383"/>
            </a:xfrm>
            <a:custGeom>
              <a:avLst/>
              <a:ahLst/>
              <a:rect l="l" t="t" r="r" b="b"/>
              <a:pathLst>
                <a:path w="660400" h="522383">
                  <a:moveTo>
                    <a:pt x="220252" y="503314"/>
                  </a:moveTo>
                  <a:cubicBezTo>
                    <a:pt x="254109" y="514828"/>
                    <a:pt x="292600" y="522383"/>
                    <a:pt x="330378" y="522383"/>
                  </a:cubicBezTo>
                  <a:cubicBezTo>
                    <a:pt x="368157" y="522383"/>
                    <a:pt x="404509" y="515906"/>
                    <a:pt x="438009" y="504393"/>
                  </a:cubicBezTo>
                  <a:cubicBezTo>
                    <a:pt x="438723" y="504033"/>
                    <a:pt x="439435" y="504033"/>
                    <a:pt x="440148" y="503674"/>
                  </a:cubicBezTo>
                  <a:cubicBezTo>
                    <a:pt x="565955" y="457618"/>
                    <a:pt x="658618" y="336004"/>
                    <a:pt x="660400" y="200332"/>
                  </a:cubicBezTo>
                  <a:lnTo>
                    <a:pt x="660400" y="0"/>
                  </a:lnTo>
                  <a:lnTo>
                    <a:pt x="0" y="0"/>
                  </a:lnTo>
                  <a:lnTo>
                    <a:pt x="0" y="200184"/>
                  </a:lnTo>
                  <a:cubicBezTo>
                    <a:pt x="1782" y="336723"/>
                    <a:pt x="93019" y="458338"/>
                    <a:pt x="220252" y="503314"/>
                  </a:cubicBezTo>
                  <a:close/>
                </a:path>
              </a:pathLst>
            </a:custGeom>
            <a:solidFill>
              <a:srgbClr val="327576"/>
            </a:solidFill>
          </p:spPr>
        </p:sp>
        <p:sp>
          <p:nvSpPr>
            <p:cNvPr id="1048820" name="TextBox 43"/>
            <p:cNvSpPr txBox="1"/>
            <p:nvPr/>
          </p:nvSpPr>
          <p:spPr>
            <a:xfrm>
              <a:off x="0" y="-47625"/>
              <a:ext cx="660400" cy="443008"/>
            </a:xfrm>
            <a:prstGeom prst="rect"/>
          </p:spPr>
          <p:txBody>
            <a:bodyPr anchor="ctr" bIns="50800" lIns="50800" rIns="50800" rtlCol="0" tIns="50800"/>
            <a:p>
              <a:pPr algn="ctr">
                <a:lnSpc>
                  <a:spcPts val="3080"/>
                </a:lnSpc>
              </a:pPr>
            </a:p>
          </p:txBody>
        </p:sp>
      </p:grpSp>
      <p:sp>
        <p:nvSpPr>
          <p:cNvPr id="1048821" name="TextBox 44"/>
          <p:cNvSpPr txBox="1"/>
          <p:nvPr/>
        </p:nvSpPr>
        <p:spPr>
          <a:xfrm>
            <a:off x="13716160" y="5192494"/>
            <a:ext cx="2608467" cy="670546"/>
          </a:xfrm>
          <a:prstGeom prst="rect"/>
        </p:spPr>
        <p:txBody>
          <a:bodyPr anchor="t" bIns="0" lIns="0" rIns="0" rtlCol="0" tIns="0">
            <a:spAutoFit/>
          </a:bodyPr>
          <a:p>
            <a:pPr algn="ctr" indent="0" lvl="1" marL="0">
              <a:lnSpc>
                <a:spcPts val="2685"/>
              </a:lnSpc>
              <a:spcBef>
                <a:spcPct val="0"/>
              </a:spcBef>
            </a:pPr>
            <a:r>
              <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rPr>
              <a:t>Digital Marketing Importance</a:t>
            </a:r>
            <a:endPar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822" name="TextBox 45"/>
          <p:cNvSpPr txBox="1"/>
          <p:nvPr/>
        </p:nvSpPr>
        <p:spPr>
          <a:xfrm>
            <a:off x="13716160" y="6433642"/>
            <a:ext cx="2608467" cy="1995804"/>
          </a:xfrm>
          <a:prstGeom prst="rect"/>
        </p:spPr>
        <p:txBody>
          <a:bodyPr anchor="t" bIns="0" lIns="0" rIns="0" rtlCol="0" tIns="0">
            <a:spAutoFit/>
          </a:bodyPr>
          <a:p>
            <a:pPr algn="ctr" indent="0" lvl="0" marL="0">
              <a:lnSpc>
                <a:spcPts val="2245"/>
              </a:lnSpc>
              <a:spcBef>
                <a:spcPct val="0"/>
              </a:spcBef>
            </a:pPr>
            <a:r>
              <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A robust digital presence is crucial for reaching target audiences efficiently; leveraging social media platforms can enhance visibility among decision-makers.</a:t>
            </a:r>
            <a:endPar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grpSp>
        <p:nvGrpSpPr>
          <p:cNvPr id="126" name="Group 46"/>
          <p:cNvGrpSpPr>
            <a:grpSpLocks noChangeAspect="1"/>
          </p:cNvGrpSpPr>
          <p:nvPr/>
        </p:nvGrpSpPr>
        <p:grpSpPr>
          <a:xfrm rot="0">
            <a:off x="13435863" y="3442146"/>
            <a:ext cx="922742" cy="922742"/>
            <a:chOff x="0" y="0"/>
            <a:chExt cx="495300" cy="495300"/>
          </a:xfrm>
        </p:grpSpPr>
        <p:sp>
          <p:nvSpPr>
            <p:cNvPr id="1048823" name="Freeform 47"/>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327576"/>
            </a:solidFill>
          </p:spPr>
        </p:sp>
        <p:sp>
          <p:nvSpPr>
            <p:cNvPr id="1048824" name="Freeform 48"/>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8825" name="TextBox 49"/>
          <p:cNvSpPr txBox="1"/>
          <p:nvPr/>
        </p:nvSpPr>
        <p:spPr>
          <a:xfrm>
            <a:off x="13551790" y="3627226"/>
            <a:ext cx="690889" cy="483902"/>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04</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8826" name="TextBox 50"/>
          <p:cNvSpPr txBox="1"/>
          <p:nvPr/>
        </p:nvSpPr>
        <p:spPr>
          <a:xfrm>
            <a:off x="4011627" y="1199824"/>
            <a:ext cx="10264747" cy="688975"/>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OVERALL LEARNINGS</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8827" name="Freeform 51"/>
          <p:cNvSpPr/>
          <p:nvPr/>
        </p:nvSpPr>
        <p:spPr>
          <a:xfrm>
            <a:off x="15182806" y="1123950"/>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8828" name="Freeform 52"/>
          <p:cNvSpPr/>
          <p:nvPr/>
        </p:nvSpPr>
        <p:spPr>
          <a:xfrm>
            <a:off x="1028700" y="1123950"/>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8829" name="AutoShape 53"/>
          <p:cNvSpPr/>
          <p:nvPr/>
        </p:nvSpPr>
        <p:spPr>
          <a:xfrm>
            <a:off x="1515899" y="9285348"/>
            <a:ext cx="15256203" cy="0"/>
          </a:xfrm>
          <a:prstGeom prst="line"/>
          <a:ln w="9525" cap="flat">
            <a:solidFill>
              <a:srgbClr val="235A5B"/>
            </a:solidFill>
            <a:prstDash val="solid"/>
            <a:headEnd type="none" w="sm" len="sm"/>
            <a:tailEnd type="none" w="sm" len="sm"/>
          </a:ln>
        </p:spPr>
      </p:sp>
      <p:sp>
        <p:nvSpPr>
          <p:cNvPr id="1048830" name="TextBox 54"/>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
        <p:nvSpPr>
          <p:cNvPr id="1048831" name="Freeform 55"/>
          <p:cNvSpPr/>
          <p:nvPr/>
        </p:nvSpPr>
        <p:spPr>
          <a:xfrm>
            <a:off x="6739762" y="3843012"/>
            <a:ext cx="893937" cy="721854"/>
          </a:xfrm>
          <a:custGeom>
            <a:avLst/>
            <a:ahLst/>
            <a:rect l="l" t="t" r="r" b="b"/>
            <a:pathLst>
              <a:path w="893937" h="721854">
                <a:moveTo>
                  <a:pt x="0" y="0"/>
                </a:moveTo>
                <a:lnTo>
                  <a:pt x="893938" y="0"/>
                </a:lnTo>
                <a:lnTo>
                  <a:pt x="893938" y="721854"/>
                </a:lnTo>
                <a:lnTo>
                  <a:pt x="0" y="721854"/>
                </a:lnTo>
                <a:lnTo>
                  <a:pt x="0" y="0"/>
                </a:lnTo>
                <a:close/>
              </a:path>
            </a:pathLst>
          </a:custGeom>
          <a:blipFill>
            <a:blip xmlns:r="http://schemas.openxmlformats.org/officeDocument/2006/relationships" r:embed="rId2"/>
            <a:stretch>
              <a:fillRect/>
            </a:stretch>
          </a:blipFill>
        </p:spPr>
      </p:sp>
      <p:sp>
        <p:nvSpPr>
          <p:cNvPr id="1048832" name="Freeform 56"/>
          <p:cNvSpPr/>
          <p:nvPr/>
        </p:nvSpPr>
        <p:spPr>
          <a:xfrm>
            <a:off x="10682582" y="3766557"/>
            <a:ext cx="841961" cy="874764"/>
          </a:xfrm>
          <a:custGeom>
            <a:avLst/>
            <a:ahLst/>
            <a:rect l="l" t="t" r="r" b="b"/>
            <a:pathLst>
              <a:path w="841961" h="874764">
                <a:moveTo>
                  <a:pt x="0" y="0"/>
                </a:moveTo>
                <a:lnTo>
                  <a:pt x="841961" y="0"/>
                </a:lnTo>
                <a:lnTo>
                  <a:pt x="841961" y="874764"/>
                </a:lnTo>
                <a:lnTo>
                  <a:pt x="0" y="874764"/>
                </a:lnTo>
                <a:lnTo>
                  <a:pt x="0" y="0"/>
                </a:lnTo>
                <a:close/>
              </a:path>
            </a:pathLst>
          </a:custGeom>
          <a:blipFill>
            <a:blip xmlns:r="http://schemas.openxmlformats.org/officeDocument/2006/relationships" r:embed="rId3"/>
            <a:stretch>
              <a:fillRect/>
            </a:stretch>
          </a:blipFill>
        </p:spPr>
      </p:sp>
      <p:sp>
        <p:nvSpPr>
          <p:cNvPr id="1048833" name="Freeform 57"/>
          <p:cNvSpPr/>
          <p:nvPr/>
        </p:nvSpPr>
        <p:spPr>
          <a:xfrm>
            <a:off x="14659466" y="3843012"/>
            <a:ext cx="721854" cy="721854"/>
          </a:xfrm>
          <a:custGeom>
            <a:avLst/>
            <a:ahLst/>
            <a:rect l="l" t="t" r="r" b="b"/>
            <a:pathLst>
              <a:path w="721854" h="721854">
                <a:moveTo>
                  <a:pt x="0" y="0"/>
                </a:moveTo>
                <a:lnTo>
                  <a:pt x="721854" y="0"/>
                </a:lnTo>
                <a:lnTo>
                  <a:pt x="721854" y="721854"/>
                </a:lnTo>
                <a:lnTo>
                  <a:pt x="0" y="721854"/>
                </a:lnTo>
                <a:lnTo>
                  <a:pt x="0" y="0"/>
                </a:lnTo>
                <a:close/>
              </a:path>
            </a:pathLst>
          </a:custGeom>
          <a:blipFill>
            <a:blip xmlns:r="http://schemas.openxmlformats.org/officeDocument/2006/relationships" r:embed="rId4"/>
            <a:stretch>
              <a:fillRect/>
            </a:stretch>
          </a:blipFill>
        </p:spPr>
      </p:sp>
      <p:sp>
        <p:nvSpPr>
          <p:cNvPr id="1048834" name="Freeform 58"/>
          <p:cNvSpPr/>
          <p:nvPr/>
        </p:nvSpPr>
        <p:spPr>
          <a:xfrm>
            <a:off x="2871895" y="3805934"/>
            <a:ext cx="796010" cy="796010"/>
          </a:xfrm>
          <a:custGeom>
            <a:avLst/>
            <a:ahLst/>
            <a:rect l="l" t="t" r="r" b="b"/>
            <a:pathLst>
              <a:path w="796010" h="796010">
                <a:moveTo>
                  <a:pt x="0" y="0"/>
                </a:moveTo>
                <a:lnTo>
                  <a:pt x="796010" y="0"/>
                </a:lnTo>
                <a:lnTo>
                  <a:pt x="796010" y="796010"/>
                </a:lnTo>
                <a:lnTo>
                  <a:pt x="0" y="796010"/>
                </a:lnTo>
                <a:lnTo>
                  <a:pt x="0" y="0"/>
                </a:lnTo>
                <a:close/>
              </a:path>
            </a:pathLst>
          </a:custGeom>
          <a:blipFill>
            <a:blip xmlns:r="http://schemas.openxmlformats.org/officeDocument/2006/relationships" r:embed="rId5"/>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127" name=""/>
        <p:cNvGrpSpPr/>
        <p:nvPr/>
      </p:nvGrpSpPr>
      <p:grpSpPr>
        <a:xfrm>
          <a:off x="0" y="0"/>
          <a:ext cx="0" cy="0"/>
          <a:chOff x="0" y="0"/>
          <a:chExt cx="0" cy="0"/>
        </a:xfrm>
      </p:grpSpPr>
      <p:sp>
        <p:nvSpPr>
          <p:cNvPr id="1048835" name="TextBox 2"/>
          <p:cNvSpPr txBox="1"/>
          <p:nvPr/>
        </p:nvSpPr>
        <p:spPr>
          <a:xfrm>
            <a:off x="1584502" y="2282560"/>
            <a:ext cx="15118997" cy="5370830"/>
          </a:xfrm>
          <a:prstGeom prst="rect"/>
        </p:spPr>
        <p:txBody>
          <a:bodyPr anchor="t" bIns="0" lIns="0" rIns="0" rtlCol="0" tIns="0">
            <a:spAutoFit/>
          </a:bodyPr>
          <a:p>
            <a:pPr algn="ctr">
              <a:lnSpc>
                <a:spcPts val="21145"/>
              </a:lnSpc>
            </a:pPr>
            <a:r>
              <a:rPr sz="26430" lang="en-US" spc="-264">
                <a:solidFill>
                  <a:srgbClr val="327576"/>
                </a:solidFill>
                <a:latin typeface="Impact" panose="020B0806030902050204"/>
                <a:ea typeface="Impact" panose="020B0806030902050204"/>
                <a:cs typeface="Impact" panose="020B0806030902050204"/>
                <a:sym typeface="Impact" panose="020B0806030902050204"/>
              </a:rPr>
              <a:t>ULMATEC</a:t>
            </a:r>
            <a:endParaRPr sz="26430" lang="en-US" spc="-264">
              <a:solidFill>
                <a:srgbClr val="327576"/>
              </a:solidFill>
              <a:latin typeface="Impact" panose="020B0806030902050204"/>
              <a:ea typeface="Impact" panose="020B0806030902050204"/>
              <a:cs typeface="Impact" panose="020B0806030902050204"/>
              <a:sym typeface="Impact" panose="020B0806030902050204"/>
            </a:endParaRPr>
          </a:p>
          <a:p>
            <a:pPr algn="ctr">
              <a:lnSpc>
                <a:spcPts val="21145"/>
              </a:lnSpc>
            </a:pPr>
            <a:r>
              <a:rPr sz="26430" lang="en-US" spc="-264">
                <a:solidFill>
                  <a:srgbClr val="327576"/>
                </a:solidFill>
                <a:latin typeface="Impact" panose="020B0806030902050204"/>
                <a:ea typeface="Impact" panose="020B0806030902050204"/>
                <a:cs typeface="Impact" panose="020B0806030902050204"/>
                <a:sym typeface="Impact" panose="020B0806030902050204"/>
              </a:rPr>
              <a:t>ANALYSIS</a:t>
            </a:r>
            <a:endParaRPr sz="26430" lang="en-US" spc="-264">
              <a:solidFill>
                <a:srgbClr val="327576"/>
              </a:solidFill>
              <a:latin typeface="Impact" panose="020B0806030902050204"/>
              <a:ea typeface="Impact" panose="020B0806030902050204"/>
              <a:cs typeface="Impact" panose="020B0806030902050204"/>
              <a:sym typeface="Impact" panose="020B0806030902050204"/>
            </a:endParaRPr>
          </a:p>
        </p:txBody>
      </p:sp>
      <p:sp>
        <p:nvSpPr>
          <p:cNvPr id="1048836" name="Freeform 3"/>
          <p:cNvSpPr/>
          <p:nvPr/>
        </p:nvSpPr>
        <p:spPr>
          <a:xfrm>
            <a:off x="15856663" y="40052"/>
            <a:ext cx="2391286" cy="2391286"/>
          </a:xfrm>
          <a:custGeom>
            <a:avLst/>
            <a:ahLst/>
            <a:rect l="l" t="t" r="r" b="b"/>
            <a:pathLst>
              <a:path w="2391286" h="2391286">
                <a:moveTo>
                  <a:pt x="0" y="0"/>
                </a:moveTo>
                <a:lnTo>
                  <a:pt x="2391285" y="0"/>
                </a:lnTo>
                <a:lnTo>
                  <a:pt x="2391285" y="2391285"/>
                </a:lnTo>
                <a:lnTo>
                  <a:pt x="0" y="2391285"/>
                </a:lnTo>
                <a:lnTo>
                  <a:pt x="0" y="0"/>
                </a:lnTo>
                <a:close/>
              </a:path>
            </a:pathLst>
          </a:custGeom>
          <a:blipFill>
            <a:blip xmlns:r="http://schemas.openxmlformats.org/officeDocument/2006/relationships" r:embed="rId1"/>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128" name=""/>
        <p:cNvGrpSpPr/>
        <p:nvPr/>
      </p:nvGrpSpPr>
      <p:grpSpPr>
        <a:xfrm>
          <a:off x="0" y="0"/>
          <a:ext cx="0" cy="0"/>
          <a:chOff x="0" y="0"/>
          <a:chExt cx="0" cy="0"/>
        </a:xfrm>
      </p:grpSpPr>
      <p:grpSp>
        <p:nvGrpSpPr>
          <p:cNvPr id="129" name="Group 2"/>
          <p:cNvGrpSpPr/>
          <p:nvPr/>
        </p:nvGrpSpPr>
        <p:grpSpPr>
          <a:xfrm rot="-10800000">
            <a:off x="1327630" y="3635345"/>
            <a:ext cx="2823558" cy="3795750"/>
            <a:chOff x="0" y="0"/>
            <a:chExt cx="588338" cy="790911"/>
          </a:xfrm>
        </p:grpSpPr>
        <p:sp>
          <p:nvSpPr>
            <p:cNvPr id="1048837" name="Freeform 3"/>
            <p:cNvSpPr/>
            <p:nvPr/>
          </p:nvSpPr>
          <p:spPr>
            <a:xfrm>
              <a:off x="0" y="0"/>
              <a:ext cx="588338" cy="786759"/>
            </a:xfrm>
            <a:custGeom>
              <a:avLst/>
              <a:ahLst/>
              <a:rect l="l" t="t" r="r" b="b"/>
              <a:pathLst>
                <a:path w="588338" h="786759">
                  <a:moveTo>
                    <a:pt x="588338" y="32132"/>
                  </a:moveTo>
                  <a:lnTo>
                    <a:pt x="588338" y="644479"/>
                  </a:lnTo>
                  <a:cubicBezTo>
                    <a:pt x="588338" y="663850"/>
                    <a:pt x="576443" y="681232"/>
                    <a:pt x="558387" y="688248"/>
                  </a:cubicBezTo>
                  <a:lnTo>
                    <a:pt x="324119" y="779273"/>
                  </a:lnTo>
                  <a:cubicBezTo>
                    <a:pt x="304854" y="786759"/>
                    <a:pt x="283484" y="786759"/>
                    <a:pt x="264219" y="779273"/>
                  </a:cubicBezTo>
                  <a:lnTo>
                    <a:pt x="29950" y="688248"/>
                  </a:lnTo>
                  <a:cubicBezTo>
                    <a:pt x="11895" y="681232"/>
                    <a:pt x="0" y="663850"/>
                    <a:pt x="0" y="644479"/>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235A5B"/>
            </a:solidFill>
          </p:spPr>
        </p:sp>
        <p:sp>
          <p:nvSpPr>
            <p:cNvPr id="1048838" name="TextBox 4"/>
            <p:cNvSpPr txBox="1"/>
            <p:nvPr/>
          </p:nvSpPr>
          <p:spPr>
            <a:xfrm>
              <a:off x="0" y="-47625"/>
              <a:ext cx="588338" cy="724236"/>
            </a:xfrm>
            <a:prstGeom prst="rect"/>
          </p:spPr>
          <p:txBody>
            <a:bodyPr anchor="ctr" bIns="45667" lIns="45667" rIns="45667" rtlCol="0" tIns="45667"/>
            <a:p>
              <a:pPr algn="ctr">
                <a:lnSpc>
                  <a:spcPts val="2770"/>
                </a:lnSpc>
              </a:pPr>
            </a:p>
          </p:txBody>
        </p:sp>
      </p:grpSp>
      <p:grpSp>
        <p:nvGrpSpPr>
          <p:cNvPr id="130" name="Group 5"/>
          <p:cNvGrpSpPr/>
          <p:nvPr/>
        </p:nvGrpSpPr>
        <p:grpSpPr>
          <a:xfrm rot="0">
            <a:off x="1327630" y="7705115"/>
            <a:ext cx="2823558" cy="335748"/>
            <a:chOff x="0" y="0"/>
            <a:chExt cx="827188" cy="98361"/>
          </a:xfrm>
        </p:grpSpPr>
        <p:sp>
          <p:nvSpPr>
            <p:cNvPr id="1048839" name="Freeform 6"/>
            <p:cNvSpPr/>
            <p:nvPr/>
          </p:nvSpPr>
          <p:spPr>
            <a:xfrm>
              <a:off x="0" y="0"/>
              <a:ext cx="827188" cy="98361"/>
            </a:xfrm>
            <a:custGeom>
              <a:avLst/>
              <a:ahLst/>
              <a:rect l="l" t="t" r="r" b="b"/>
              <a:pathLst>
                <a:path w="827188" h="98361">
                  <a:moveTo>
                    <a:pt x="41129" y="0"/>
                  </a:moveTo>
                  <a:lnTo>
                    <a:pt x="786059" y="0"/>
                  </a:lnTo>
                  <a:cubicBezTo>
                    <a:pt x="808774" y="0"/>
                    <a:pt x="827188" y="18414"/>
                    <a:pt x="827188" y="41129"/>
                  </a:cubicBezTo>
                  <a:lnTo>
                    <a:pt x="827188" y="57232"/>
                  </a:lnTo>
                  <a:cubicBezTo>
                    <a:pt x="827188" y="79947"/>
                    <a:pt x="808774" y="98361"/>
                    <a:pt x="786059" y="98361"/>
                  </a:cubicBezTo>
                  <a:lnTo>
                    <a:pt x="41129" y="98361"/>
                  </a:lnTo>
                  <a:cubicBezTo>
                    <a:pt x="18414" y="98361"/>
                    <a:pt x="0" y="79947"/>
                    <a:pt x="0" y="57232"/>
                  </a:cubicBezTo>
                  <a:lnTo>
                    <a:pt x="0" y="41129"/>
                  </a:lnTo>
                  <a:cubicBezTo>
                    <a:pt x="0" y="18414"/>
                    <a:pt x="18414" y="0"/>
                    <a:pt x="41129" y="0"/>
                  </a:cubicBezTo>
                  <a:close/>
                </a:path>
              </a:pathLst>
            </a:custGeom>
            <a:solidFill>
              <a:srgbClr val="235A5B"/>
            </a:solidFill>
          </p:spPr>
        </p:sp>
        <p:sp>
          <p:nvSpPr>
            <p:cNvPr id="1048840" name="TextBox 7"/>
            <p:cNvSpPr txBox="1"/>
            <p:nvPr/>
          </p:nvSpPr>
          <p:spPr>
            <a:xfrm>
              <a:off x="0" y="-47625"/>
              <a:ext cx="827188" cy="145986"/>
            </a:xfrm>
            <a:prstGeom prst="rect"/>
          </p:spPr>
          <p:txBody>
            <a:bodyPr anchor="ctr" bIns="45667" lIns="45667" rIns="45667" rtlCol="0" tIns="45667"/>
            <a:p>
              <a:pPr algn="ctr">
                <a:lnSpc>
                  <a:spcPts val="2770"/>
                </a:lnSpc>
              </a:pPr>
            </a:p>
          </p:txBody>
        </p:sp>
      </p:grpSp>
      <p:grpSp>
        <p:nvGrpSpPr>
          <p:cNvPr id="131" name="Group 8"/>
          <p:cNvGrpSpPr/>
          <p:nvPr/>
        </p:nvGrpSpPr>
        <p:grpSpPr>
          <a:xfrm rot="0">
            <a:off x="1573420" y="7269960"/>
            <a:ext cx="2331977" cy="596291"/>
            <a:chOff x="0" y="0"/>
            <a:chExt cx="1589350" cy="406400"/>
          </a:xfrm>
        </p:grpSpPr>
        <p:sp>
          <p:nvSpPr>
            <p:cNvPr id="1048841" name="Freeform 9"/>
            <p:cNvSpPr/>
            <p:nvPr/>
          </p:nvSpPr>
          <p:spPr>
            <a:xfrm>
              <a:off x="0" y="0"/>
              <a:ext cx="1589350" cy="406400"/>
            </a:xfrm>
            <a:custGeom>
              <a:avLst/>
              <a:ahLst/>
              <a:rect l="l" t="t" r="r" b="b"/>
              <a:pathLst>
                <a:path w="1589350" h="406400">
                  <a:moveTo>
                    <a:pt x="1386150" y="0"/>
                  </a:moveTo>
                  <a:lnTo>
                    <a:pt x="203200" y="0"/>
                  </a:lnTo>
                  <a:lnTo>
                    <a:pt x="0" y="203200"/>
                  </a:lnTo>
                  <a:lnTo>
                    <a:pt x="203200" y="406400"/>
                  </a:lnTo>
                  <a:lnTo>
                    <a:pt x="1386150" y="406400"/>
                  </a:lnTo>
                  <a:lnTo>
                    <a:pt x="1589350" y="203200"/>
                  </a:lnTo>
                  <a:lnTo>
                    <a:pt x="1386150" y="0"/>
                  </a:lnTo>
                  <a:close/>
                </a:path>
              </a:pathLst>
            </a:custGeom>
            <a:solidFill>
              <a:srgbClr val="FFFFFF"/>
            </a:solidFill>
          </p:spPr>
        </p:sp>
        <p:sp>
          <p:nvSpPr>
            <p:cNvPr id="1048842" name="TextBox 10"/>
            <p:cNvSpPr txBox="1"/>
            <p:nvPr/>
          </p:nvSpPr>
          <p:spPr>
            <a:xfrm>
              <a:off x="152400" y="-47625"/>
              <a:ext cx="1284550" cy="454025"/>
            </a:xfrm>
            <a:prstGeom prst="rect"/>
          </p:spPr>
          <p:txBody>
            <a:bodyPr anchor="ctr" bIns="45667" lIns="45667" rIns="45667" rtlCol="0" tIns="45667"/>
            <a:p>
              <a:pPr algn="ctr">
                <a:lnSpc>
                  <a:spcPts val="2770"/>
                </a:lnSpc>
              </a:pPr>
            </a:p>
          </p:txBody>
        </p:sp>
      </p:grpSp>
      <p:grpSp>
        <p:nvGrpSpPr>
          <p:cNvPr id="132" name="Group 11"/>
          <p:cNvGrpSpPr>
            <a:grpSpLocks noChangeAspect="1"/>
          </p:cNvGrpSpPr>
          <p:nvPr/>
        </p:nvGrpSpPr>
        <p:grpSpPr>
          <a:xfrm rot="0">
            <a:off x="1927958" y="2823895"/>
            <a:ext cx="1622901" cy="1622901"/>
            <a:chOff x="0" y="0"/>
            <a:chExt cx="495300" cy="495300"/>
          </a:xfrm>
        </p:grpSpPr>
        <p:sp>
          <p:nvSpPr>
            <p:cNvPr id="1048843" name="Freeform 12"/>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235A5B"/>
            </a:solidFill>
          </p:spPr>
        </p:sp>
        <p:sp>
          <p:nvSpPr>
            <p:cNvPr id="1048844" name="Freeform 13"/>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133" name="Group 14"/>
          <p:cNvGrpSpPr/>
          <p:nvPr/>
        </p:nvGrpSpPr>
        <p:grpSpPr>
          <a:xfrm rot="-10800000">
            <a:off x="4529925" y="3635345"/>
            <a:ext cx="2823558" cy="3795750"/>
            <a:chOff x="0" y="0"/>
            <a:chExt cx="588338" cy="790911"/>
          </a:xfrm>
        </p:grpSpPr>
        <p:sp>
          <p:nvSpPr>
            <p:cNvPr id="1048845" name="Freeform 15"/>
            <p:cNvSpPr/>
            <p:nvPr/>
          </p:nvSpPr>
          <p:spPr>
            <a:xfrm>
              <a:off x="0" y="0"/>
              <a:ext cx="588338" cy="786759"/>
            </a:xfrm>
            <a:custGeom>
              <a:avLst/>
              <a:ahLst/>
              <a:rect l="l" t="t" r="r" b="b"/>
              <a:pathLst>
                <a:path w="588338" h="786759">
                  <a:moveTo>
                    <a:pt x="588338" y="32132"/>
                  </a:moveTo>
                  <a:lnTo>
                    <a:pt x="588338" y="644479"/>
                  </a:lnTo>
                  <a:cubicBezTo>
                    <a:pt x="588338" y="663850"/>
                    <a:pt x="576443" y="681232"/>
                    <a:pt x="558387" y="688248"/>
                  </a:cubicBezTo>
                  <a:lnTo>
                    <a:pt x="324119" y="779273"/>
                  </a:lnTo>
                  <a:cubicBezTo>
                    <a:pt x="304854" y="786759"/>
                    <a:pt x="283484" y="786759"/>
                    <a:pt x="264219" y="779273"/>
                  </a:cubicBezTo>
                  <a:lnTo>
                    <a:pt x="29950" y="688248"/>
                  </a:lnTo>
                  <a:cubicBezTo>
                    <a:pt x="11895" y="681232"/>
                    <a:pt x="0" y="663850"/>
                    <a:pt x="0" y="644479"/>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327576"/>
            </a:solidFill>
          </p:spPr>
        </p:sp>
        <p:sp>
          <p:nvSpPr>
            <p:cNvPr id="1048846" name="TextBox 16"/>
            <p:cNvSpPr txBox="1"/>
            <p:nvPr/>
          </p:nvSpPr>
          <p:spPr>
            <a:xfrm>
              <a:off x="0" y="-47625"/>
              <a:ext cx="588338" cy="724236"/>
            </a:xfrm>
            <a:prstGeom prst="rect"/>
          </p:spPr>
          <p:txBody>
            <a:bodyPr anchor="ctr" bIns="45667" lIns="45667" rIns="45667" rtlCol="0" tIns="45667"/>
            <a:p>
              <a:pPr algn="ctr">
                <a:lnSpc>
                  <a:spcPts val="2770"/>
                </a:lnSpc>
              </a:pPr>
            </a:p>
          </p:txBody>
        </p:sp>
      </p:grpSp>
      <p:grpSp>
        <p:nvGrpSpPr>
          <p:cNvPr id="134" name="Group 17"/>
          <p:cNvGrpSpPr>
            <a:grpSpLocks noChangeAspect="1"/>
          </p:cNvGrpSpPr>
          <p:nvPr/>
        </p:nvGrpSpPr>
        <p:grpSpPr>
          <a:xfrm rot="0">
            <a:off x="5130254" y="2823895"/>
            <a:ext cx="1622901" cy="1622901"/>
            <a:chOff x="0" y="0"/>
            <a:chExt cx="495300" cy="495300"/>
          </a:xfrm>
        </p:grpSpPr>
        <p:sp>
          <p:nvSpPr>
            <p:cNvPr id="1048847" name="Freeform 18"/>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327576"/>
            </a:solidFill>
          </p:spPr>
        </p:sp>
        <p:sp>
          <p:nvSpPr>
            <p:cNvPr id="1048848" name="Freeform 19"/>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135" name="Group 20"/>
          <p:cNvGrpSpPr/>
          <p:nvPr/>
        </p:nvGrpSpPr>
        <p:grpSpPr>
          <a:xfrm rot="0">
            <a:off x="4529925" y="7705115"/>
            <a:ext cx="2823558" cy="335748"/>
            <a:chOff x="0" y="0"/>
            <a:chExt cx="827188" cy="98361"/>
          </a:xfrm>
        </p:grpSpPr>
        <p:sp>
          <p:nvSpPr>
            <p:cNvPr id="1048849" name="Freeform 21"/>
            <p:cNvSpPr/>
            <p:nvPr/>
          </p:nvSpPr>
          <p:spPr>
            <a:xfrm>
              <a:off x="0" y="0"/>
              <a:ext cx="827188" cy="98361"/>
            </a:xfrm>
            <a:custGeom>
              <a:avLst/>
              <a:ahLst/>
              <a:rect l="l" t="t" r="r" b="b"/>
              <a:pathLst>
                <a:path w="827188" h="98361">
                  <a:moveTo>
                    <a:pt x="41129" y="0"/>
                  </a:moveTo>
                  <a:lnTo>
                    <a:pt x="786059" y="0"/>
                  </a:lnTo>
                  <a:cubicBezTo>
                    <a:pt x="808774" y="0"/>
                    <a:pt x="827188" y="18414"/>
                    <a:pt x="827188" y="41129"/>
                  </a:cubicBezTo>
                  <a:lnTo>
                    <a:pt x="827188" y="57232"/>
                  </a:lnTo>
                  <a:cubicBezTo>
                    <a:pt x="827188" y="79947"/>
                    <a:pt x="808774" y="98361"/>
                    <a:pt x="786059" y="98361"/>
                  </a:cubicBezTo>
                  <a:lnTo>
                    <a:pt x="41129" y="98361"/>
                  </a:lnTo>
                  <a:cubicBezTo>
                    <a:pt x="18414" y="98361"/>
                    <a:pt x="0" y="79947"/>
                    <a:pt x="0" y="57232"/>
                  </a:cubicBezTo>
                  <a:lnTo>
                    <a:pt x="0" y="41129"/>
                  </a:lnTo>
                  <a:cubicBezTo>
                    <a:pt x="0" y="18414"/>
                    <a:pt x="18414" y="0"/>
                    <a:pt x="41129" y="0"/>
                  </a:cubicBezTo>
                  <a:close/>
                </a:path>
              </a:pathLst>
            </a:custGeom>
            <a:solidFill>
              <a:srgbClr val="327576"/>
            </a:solidFill>
          </p:spPr>
        </p:sp>
        <p:sp>
          <p:nvSpPr>
            <p:cNvPr id="1048850" name="TextBox 22"/>
            <p:cNvSpPr txBox="1"/>
            <p:nvPr/>
          </p:nvSpPr>
          <p:spPr>
            <a:xfrm>
              <a:off x="0" y="-47625"/>
              <a:ext cx="827188" cy="145986"/>
            </a:xfrm>
            <a:prstGeom prst="rect"/>
          </p:spPr>
          <p:txBody>
            <a:bodyPr anchor="ctr" bIns="45667" lIns="45667" rIns="45667" rtlCol="0" tIns="45667"/>
            <a:p>
              <a:pPr algn="ctr">
                <a:lnSpc>
                  <a:spcPts val="2770"/>
                </a:lnSpc>
              </a:pPr>
            </a:p>
          </p:txBody>
        </p:sp>
      </p:grpSp>
      <p:grpSp>
        <p:nvGrpSpPr>
          <p:cNvPr id="136" name="Group 23"/>
          <p:cNvGrpSpPr/>
          <p:nvPr/>
        </p:nvGrpSpPr>
        <p:grpSpPr>
          <a:xfrm rot="0">
            <a:off x="4775716" y="7269960"/>
            <a:ext cx="2331977" cy="596291"/>
            <a:chOff x="0" y="0"/>
            <a:chExt cx="1589350" cy="406400"/>
          </a:xfrm>
        </p:grpSpPr>
        <p:sp>
          <p:nvSpPr>
            <p:cNvPr id="1048851" name="Freeform 24"/>
            <p:cNvSpPr/>
            <p:nvPr/>
          </p:nvSpPr>
          <p:spPr>
            <a:xfrm>
              <a:off x="0" y="0"/>
              <a:ext cx="1589350" cy="406400"/>
            </a:xfrm>
            <a:custGeom>
              <a:avLst/>
              <a:ahLst/>
              <a:rect l="l" t="t" r="r" b="b"/>
              <a:pathLst>
                <a:path w="1589350" h="406400">
                  <a:moveTo>
                    <a:pt x="1386150" y="0"/>
                  </a:moveTo>
                  <a:lnTo>
                    <a:pt x="203200" y="0"/>
                  </a:lnTo>
                  <a:lnTo>
                    <a:pt x="0" y="203200"/>
                  </a:lnTo>
                  <a:lnTo>
                    <a:pt x="203200" y="406400"/>
                  </a:lnTo>
                  <a:lnTo>
                    <a:pt x="1386150" y="406400"/>
                  </a:lnTo>
                  <a:lnTo>
                    <a:pt x="1589350" y="203200"/>
                  </a:lnTo>
                  <a:lnTo>
                    <a:pt x="1386150" y="0"/>
                  </a:lnTo>
                  <a:close/>
                </a:path>
              </a:pathLst>
            </a:custGeom>
            <a:solidFill>
              <a:srgbClr val="FFFFFF"/>
            </a:solidFill>
          </p:spPr>
        </p:sp>
        <p:sp>
          <p:nvSpPr>
            <p:cNvPr id="1048852" name="TextBox 25"/>
            <p:cNvSpPr txBox="1"/>
            <p:nvPr/>
          </p:nvSpPr>
          <p:spPr>
            <a:xfrm>
              <a:off x="152400" y="-47625"/>
              <a:ext cx="1284550" cy="454025"/>
            </a:xfrm>
            <a:prstGeom prst="rect"/>
          </p:spPr>
          <p:txBody>
            <a:bodyPr anchor="ctr" bIns="45667" lIns="45667" rIns="45667" rtlCol="0" tIns="45667"/>
            <a:p>
              <a:pPr algn="ctr">
                <a:lnSpc>
                  <a:spcPts val="2770"/>
                </a:lnSpc>
              </a:pPr>
            </a:p>
          </p:txBody>
        </p:sp>
      </p:grpSp>
      <p:grpSp>
        <p:nvGrpSpPr>
          <p:cNvPr id="137" name="Group 26"/>
          <p:cNvGrpSpPr/>
          <p:nvPr/>
        </p:nvGrpSpPr>
        <p:grpSpPr>
          <a:xfrm rot="-10800000">
            <a:off x="7732221" y="3635345"/>
            <a:ext cx="2823558" cy="3795750"/>
            <a:chOff x="0" y="0"/>
            <a:chExt cx="588338" cy="790911"/>
          </a:xfrm>
        </p:grpSpPr>
        <p:sp>
          <p:nvSpPr>
            <p:cNvPr id="1048853" name="Freeform 27"/>
            <p:cNvSpPr/>
            <p:nvPr/>
          </p:nvSpPr>
          <p:spPr>
            <a:xfrm>
              <a:off x="0" y="0"/>
              <a:ext cx="588338" cy="786759"/>
            </a:xfrm>
            <a:custGeom>
              <a:avLst/>
              <a:ahLst/>
              <a:rect l="l" t="t" r="r" b="b"/>
              <a:pathLst>
                <a:path w="588338" h="786759">
                  <a:moveTo>
                    <a:pt x="588338" y="32132"/>
                  </a:moveTo>
                  <a:lnTo>
                    <a:pt x="588338" y="644479"/>
                  </a:lnTo>
                  <a:cubicBezTo>
                    <a:pt x="588338" y="663850"/>
                    <a:pt x="576443" y="681232"/>
                    <a:pt x="558387" y="688248"/>
                  </a:cubicBezTo>
                  <a:lnTo>
                    <a:pt x="324119" y="779273"/>
                  </a:lnTo>
                  <a:cubicBezTo>
                    <a:pt x="304854" y="786759"/>
                    <a:pt x="283484" y="786759"/>
                    <a:pt x="264219" y="779273"/>
                  </a:cubicBezTo>
                  <a:lnTo>
                    <a:pt x="29950" y="688248"/>
                  </a:lnTo>
                  <a:cubicBezTo>
                    <a:pt x="11895" y="681232"/>
                    <a:pt x="0" y="663850"/>
                    <a:pt x="0" y="644479"/>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408789"/>
            </a:solidFill>
          </p:spPr>
        </p:sp>
        <p:sp>
          <p:nvSpPr>
            <p:cNvPr id="1048854" name="TextBox 28"/>
            <p:cNvSpPr txBox="1"/>
            <p:nvPr/>
          </p:nvSpPr>
          <p:spPr>
            <a:xfrm>
              <a:off x="0" y="-47625"/>
              <a:ext cx="588338" cy="724236"/>
            </a:xfrm>
            <a:prstGeom prst="rect"/>
          </p:spPr>
          <p:txBody>
            <a:bodyPr anchor="ctr" bIns="45667" lIns="45667" rIns="45667" rtlCol="0" tIns="45667"/>
            <a:p>
              <a:pPr algn="ctr">
                <a:lnSpc>
                  <a:spcPts val="2770"/>
                </a:lnSpc>
              </a:pPr>
            </a:p>
          </p:txBody>
        </p:sp>
      </p:grpSp>
      <p:grpSp>
        <p:nvGrpSpPr>
          <p:cNvPr id="138" name="Group 29"/>
          <p:cNvGrpSpPr/>
          <p:nvPr/>
        </p:nvGrpSpPr>
        <p:grpSpPr>
          <a:xfrm rot="0">
            <a:off x="7732221" y="7705115"/>
            <a:ext cx="2823558" cy="335748"/>
            <a:chOff x="0" y="0"/>
            <a:chExt cx="827188" cy="98361"/>
          </a:xfrm>
        </p:grpSpPr>
        <p:sp>
          <p:nvSpPr>
            <p:cNvPr id="1048855" name="Freeform 30"/>
            <p:cNvSpPr/>
            <p:nvPr/>
          </p:nvSpPr>
          <p:spPr>
            <a:xfrm>
              <a:off x="0" y="0"/>
              <a:ext cx="827188" cy="98361"/>
            </a:xfrm>
            <a:custGeom>
              <a:avLst/>
              <a:ahLst/>
              <a:rect l="l" t="t" r="r" b="b"/>
              <a:pathLst>
                <a:path w="827188" h="98361">
                  <a:moveTo>
                    <a:pt x="41129" y="0"/>
                  </a:moveTo>
                  <a:lnTo>
                    <a:pt x="786059" y="0"/>
                  </a:lnTo>
                  <a:cubicBezTo>
                    <a:pt x="808774" y="0"/>
                    <a:pt x="827188" y="18414"/>
                    <a:pt x="827188" y="41129"/>
                  </a:cubicBezTo>
                  <a:lnTo>
                    <a:pt x="827188" y="57232"/>
                  </a:lnTo>
                  <a:cubicBezTo>
                    <a:pt x="827188" y="79947"/>
                    <a:pt x="808774" y="98361"/>
                    <a:pt x="786059" y="98361"/>
                  </a:cubicBezTo>
                  <a:lnTo>
                    <a:pt x="41129" y="98361"/>
                  </a:lnTo>
                  <a:cubicBezTo>
                    <a:pt x="18414" y="98361"/>
                    <a:pt x="0" y="79947"/>
                    <a:pt x="0" y="57232"/>
                  </a:cubicBezTo>
                  <a:lnTo>
                    <a:pt x="0" y="41129"/>
                  </a:lnTo>
                  <a:cubicBezTo>
                    <a:pt x="0" y="18414"/>
                    <a:pt x="18414" y="0"/>
                    <a:pt x="41129" y="0"/>
                  </a:cubicBezTo>
                  <a:close/>
                </a:path>
              </a:pathLst>
            </a:custGeom>
            <a:solidFill>
              <a:srgbClr val="408789"/>
            </a:solidFill>
          </p:spPr>
        </p:sp>
        <p:sp>
          <p:nvSpPr>
            <p:cNvPr id="1048856" name="TextBox 31"/>
            <p:cNvSpPr txBox="1"/>
            <p:nvPr/>
          </p:nvSpPr>
          <p:spPr>
            <a:xfrm>
              <a:off x="0" y="-47625"/>
              <a:ext cx="827188" cy="145986"/>
            </a:xfrm>
            <a:prstGeom prst="rect"/>
          </p:spPr>
          <p:txBody>
            <a:bodyPr anchor="ctr" bIns="45667" lIns="45667" rIns="45667" rtlCol="0" tIns="45667"/>
            <a:p>
              <a:pPr algn="ctr">
                <a:lnSpc>
                  <a:spcPts val="2770"/>
                </a:lnSpc>
              </a:pPr>
            </a:p>
          </p:txBody>
        </p:sp>
      </p:grpSp>
      <p:grpSp>
        <p:nvGrpSpPr>
          <p:cNvPr id="139" name="Group 32"/>
          <p:cNvGrpSpPr/>
          <p:nvPr/>
        </p:nvGrpSpPr>
        <p:grpSpPr>
          <a:xfrm rot="0">
            <a:off x="7978012" y="7269960"/>
            <a:ext cx="2331977" cy="596291"/>
            <a:chOff x="0" y="0"/>
            <a:chExt cx="1589350" cy="406400"/>
          </a:xfrm>
        </p:grpSpPr>
        <p:sp>
          <p:nvSpPr>
            <p:cNvPr id="1048857" name="Freeform 33"/>
            <p:cNvSpPr/>
            <p:nvPr/>
          </p:nvSpPr>
          <p:spPr>
            <a:xfrm>
              <a:off x="0" y="0"/>
              <a:ext cx="1589350" cy="406400"/>
            </a:xfrm>
            <a:custGeom>
              <a:avLst/>
              <a:ahLst/>
              <a:rect l="l" t="t" r="r" b="b"/>
              <a:pathLst>
                <a:path w="1589350" h="406400">
                  <a:moveTo>
                    <a:pt x="1386150" y="0"/>
                  </a:moveTo>
                  <a:lnTo>
                    <a:pt x="203200" y="0"/>
                  </a:lnTo>
                  <a:lnTo>
                    <a:pt x="0" y="203200"/>
                  </a:lnTo>
                  <a:lnTo>
                    <a:pt x="203200" y="406400"/>
                  </a:lnTo>
                  <a:lnTo>
                    <a:pt x="1386150" y="406400"/>
                  </a:lnTo>
                  <a:lnTo>
                    <a:pt x="1589350" y="203200"/>
                  </a:lnTo>
                  <a:lnTo>
                    <a:pt x="1386150" y="0"/>
                  </a:lnTo>
                  <a:close/>
                </a:path>
              </a:pathLst>
            </a:custGeom>
            <a:solidFill>
              <a:srgbClr val="FFFFFF"/>
            </a:solidFill>
          </p:spPr>
        </p:sp>
        <p:sp>
          <p:nvSpPr>
            <p:cNvPr id="1048858" name="TextBox 34"/>
            <p:cNvSpPr txBox="1"/>
            <p:nvPr/>
          </p:nvSpPr>
          <p:spPr>
            <a:xfrm>
              <a:off x="152400" y="-47625"/>
              <a:ext cx="1284550" cy="454025"/>
            </a:xfrm>
            <a:prstGeom prst="rect"/>
          </p:spPr>
          <p:txBody>
            <a:bodyPr anchor="ctr" bIns="45667" lIns="45667" rIns="45667" rtlCol="0" tIns="45667"/>
            <a:p>
              <a:pPr algn="ctr">
                <a:lnSpc>
                  <a:spcPts val="2770"/>
                </a:lnSpc>
              </a:pPr>
            </a:p>
          </p:txBody>
        </p:sp>
      </p:grpSp>
      <p:grpSp>
        <p:nvGrpSpPr>
          <p:cNvPr id="140" name="Group 35"/>
          <p:cNvGrpSpPr/>
          <p:nvPr/>
        </p:nvGrpSpPr>
        <p:grpSpPr>
          <a:xfrm rot="-10800000">
            <a:off x="10934517" y="3635345"/>
            <a:ext cx="2823558" cy="3795750"/>
            <a:chOff x="0" y="0"/>
            <a:chExt cx="588338" cy="790911"/>
          </a:xfrm>
        </p:grpSpPr>
        <p:sp>
          <p:nvSpPr>
            <p:cNvPr id="1048859" name="Freeform 36"/>
            <p:cNvSpPr/>
            <p:nvPr/>
          </p:nvSpPr>
          <p:spPr>
            <a:xfrm>
              <a:off x="0" y="0"/>
              <a:ext cx="588338" cy="786759"/>
            </a:xfrm>
            <a:custGeom>
              <a:avLst/>
              <a:ahLst/>
              <a:rect l="l" t="t" r="r" b="b"/>
              <a:pathLst>
                <a:path w="588338" h="786759">
                  <a:moveTo>
                    <a:pt x="588338" y="32132"/>
                  </a:moveTo>
                  <a:lnTo>
                    <a:pt x="588338" y="644479"/>
                  </a:lnTo>
                  <a:cubicBezTo>
                    <a:pt x="588338" y="663850"/>
                    <a:pt x="576443" y="681232"/>
                    <a:pt x="558387" y="688248"/>
                  </a:cubicBezTo>
                  <a:lnTo>
                    <a:pt x="324119" y="779273"/>
                  </a:lnTo>
                  <a:cubicBezTo>
                    <a:pt x="304854" y="786759"/>
                    <a:pt x="283484" y="786759"/>
                    <a:pt x="264219" y="779273"/>
                  </a:cubicBezTo>
                  <a:lnTo>
                    <a:pt x="29950" y="688248"/>
                  </a:lnTo>
                  <a:cubicBezTo>
                    <a:pt x="11895" y="681232"/>
                    <a:pt x="0" y="663850"/>
                    <a:pt x="0" y="644479"/>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639C9D"/>
            </a:solidFill>
          </p:spPr>
        </p:sp>
        <p:sp>
          <p:nvSpPr>
            <p:cNvPr id="1048860" name="TextBox 37"/>
            <p:cNvSpPr txBox="1"/>
            <p:nvPr/>
          </p:nvSpPr>
          <p:spPr>
            <a:xfrm>
              <a:off x="0" y="-47625"/>
              <a:ext cx="588338" cy="724236"/>
            </a:xfrm>
            <a:prstGeom prst="rect"/>
          </p:spPr>
          <p:txBody>
            <a:bodyPr anchor="ctr" bIns="45667" lIns="45667" rIns="45667" rtlCol="0" tIns="45667"/>
            <a:p>
              <a:pPr algn="ctr">
                <a:lnSpc>
                  <a:spcPts val="2770"/>
                </a:lnSpc>
              </a:pPr>
            </a:p>
          </p:txBody>
        </p:sp>
      </p:grpSp>
      <p:grpSp>
        <p:nvGrpSpPr>
          <p:cNvPr id="141" name="Group 38"/>
          <p:cNvGrpSpPr/>
          <p:nvPr/>
        </p:nvGrpSpPr>
        <p:grpSpPr>
          <a:xfrm rot="0">
            <a:off x="10934517" y="7705115"/>
            <a:ext cx="2823558" cy="335748"/>
            <a:chOff x="0" y="0"/>
            <a:chExt cx="827188" cy="98361"/>
          </a:xfrm>
        </p:grpSpPr>
        <p:sp>
          <p:nvSpPr>
            <p:cNvPr id="1048861" name="Freeform 39"/>
            <p:cNvSpPr/>
            <p:nvPr/>
          </p:nvSpPr>
          <p:spPr>
            <a:xfrm>
              <a:off x="0" y="0"/>
              <a:ext cx="827188" cy="98361"/>
            </a:xfrm>
            <a:custGeom>
              <a:avLst/>
              <a:ahLst/>
              <a:rect l="l" t="t" r="r" b="b"/>
              <a:pathLst>
                <a:path w="827188" h="98361">
                  <a:moveTo>
                    <a:pt x="41129" y="0"/>
                  </a:moveTo>
                  <a:lnTo>
                    <a:pt x="786059" y="0"/>
                  </a:lnTo>
                  <a:cubicBezTo>
                    <a:pt x="808774" y="0"/>
                    <a:pt x="827188" y="18414"/>
                    <a:pt x="827188" y="41129"/>
                  </a:cubicBezTo>
                  <a:lnTo>
                    <a:pt x="827188" y="57232"/>
                  </a:lnTo>
                  <a:cubicBezTo>
                    <a:pt x="827188" y="79947"/>
                    <a:pt x="808774" y="98361"/>
                    <a:pt x="786059" y="98361"/>
                  </a:cubicBezTo>
                  <a:lnTo>
                    <a:pt x="41129" y="98361"/>
                  </a:lnTo>
                  <a:cubicBezTo>
                    <a:pt x="18414" y="98361"/>
                    <a:pt x="0" y="79947"/>
                    <a:pt x="0" y="57232"/>
                  </a:cubicBezTo>
                  <a:lnTo>
                    <a:pt x="0" y="41129"/>
                  </a:lnTo>
                  <a:cubicBezTo>
                    <a:pt x="0" y="18414"/>
                    <a:pt x="18414" y="0"/>
                    <a:pt x="41129" y="0"/>
                  </a:cubicBezTo>
                  <a:close/>
                </a:path>
              </a:pathLst>
            </a:custGeom>
            <a:solidFill>
              <a:srgbClr val="639C9D"/>
            </a:solidFill>
          </p:spPr>
        </p:sp>
        <p:sp>
          <p:nvSpPr>
            <p:cNvPr id="1048862" name="TextBox 40"/>
            <p:cNvSpPr txBox="1"/>
            <p:nvPr/>
          </p:nvSpPr>
          <p:spPr>
            <a:xfrm>
              <a:off x="0" y="-47625"/>
              <a:ext cx="827188" cy="145986"/>
            </a:xfrm>
            <a:prstGeom prst="rect"/>
          </p:spPr>
          <p:txBody>
            <a:bodyPr anchor="ctr" bIns="45667" lIns="45667" rIns="45667" rtlCol="0" tIns="45667"/>
            <a:p>
              <a:pPr algn="ctr">
                <a:lnSpc>
                  <a:spcPts val="2770"/>
                </a:lnSpc>
              </a:pPr>
            </a:p>
          </p:txBody>
        </p:sp>
      </p:grpSp>
      <p:grpSp>
        <p:nvGrpSpPr>
          <p:cNvPr id="142" name="Group 41"/>
          <p:cNvGrpSpPr/>
          <p:nvPr/>
        </p:nvGrpSpPr>
        <p:grpSpPr>
          <a:xfrm rot="0">
            <a:off x="11180307" y="7269960"/>
            <a:ext cx="2331977" cy="596291"/>
            <a:chOff x="0" y="0"/>
            <a:chExt cx="1589350" cy="406400"/>
          </a:xfrm>
        </p:grpSpPr>
        <p:sp>
          <p:nvSpPr>
            <p:cNvPr id="1048863" name="Freeform 42"/>
            <p:cNvSpPr/>
            <p:nvPr/>
          </p:nvSpPr>
          <p:spPr>
            <a:xfrm>
              <a:off x="0" y="0"/>
              <a:ext cx="1589350" cy="406400"/>
            </a:xfrm>
            <a:custGeom>
              <a:avLst/>
              <a:ahLst/>
              <a:rect l="l" t="t" r="r" b="b"/>
              <a:pathLst>
                <a:path w="1589350" h="406400">
                  <a:moveTo>
                    <a:pt x="1386150" y="0"/>
                  </a:moveTo>
                  <a:lnTo>
                    <a:pt x="203200" y="0"/>
                  </a:lnTo>
                  <a:lnTo>
                    <a:pt x="0" y="203200"/>
                  </a:lnTo>
                  <a:lnTo>
                    <a:pt x="203200" y="406400"/>
                  </a:lnTo>
                  <a:lnTo>
                    <a:pt x="1386150" y="406400"/>
                  </a:lnTo>
                  <a:lnTo>
                    <a:pt x="1589350" y="203200"/>
                  </a:lnTo>
                  <a:lnTo>
                    <a:pt x="1386150" y="0"/>
                  </a:lnTo>
                  <a:close/>
                </a:path>
              </a:pathLst>
            </a:custGeom>
            <a:solidFill>
              <a:srgbClr val="FFFFFF"/>
            </a:solidFill>
          </p:spPr>
        </p:sp>
        <p:sp>
          <p:nvSpPr>
            <p:cNvPr id="1048864" name="TextBox 43"/>
            <p:cNvSpPr txBox="1"/>
            <p:nvPr/>
          </p:nvSpPr>
          <p:spPr>
            <a:xfrm>
              <a:off x="152400" y="-47625"/>
              <a:ext cx="1284550" cy="454025"/>
            </a:xfrm>
            <a:prstGeom prst="rect"/>
          </p:spPr>
          <p:txBody>
            <a:bodyPr anchor="ctr" bIns="45667" lIns="45667" rIns="45667" rtlCol="0" tIns="45667"/>
            <a:p>
              <a:pPr algn="ctr">
                <a:lnSpc>
                  <a:spcPts val="2770"/>
                </a:lnSpc>
              </a:pPr>
            </a:p>
          </p:txBody>
        </p:sp>
      </p:grpSp>
      <p:grpSp>
        <p:nvGrpSpPr>
          <p:cNvPr id="143" name="Group 44"/>
          <p:cNvGrpSpPr/>
          <p:nvPr/>
        </p:nvGrpSpPr>
        <p:grpSpPr>
          <a:xfrm rot="-10800000">
            <a:off x="14136812" y="3635345"/>
            <a:ext cx="2823558" cy="3795750"/>
            <a:chOff x="0" y="0"/>
            <a:chExt cx="588338" cy="790911"/>
          </a:xfrm>
        </p:grpSpPr>
        <p:sp>
          <p:nvSpPr>
            <p:cNvPr id="1048865" name="Freeform 45"/>
            <p:cNvSpPr/>
            <p:nvPr/>
          </p:nvSpPr>
          <p:spPr>
            <a:xfrm>
              <a:off x="0" y="0"/>
              <a:ext cx="588338" cy="786759"/>
            </a:xfrm>
            <a:custGeom>
              <a:avLst/>
              <a:ahLst/>
              <a:rect l="l" t="t" r="r" b="b"/>
              <a:pathLst>
                <a:path w="588338" h="786759">
                  <a:moveTo>
                    <a:pt x="588338" y="32132"/>
                  </a:moveTo>
                  <a:lnTo>
                    <a:pt x="588338" y="644479"/>
                  </a:lnTo>
                  <a:cubicBezTo>
                    <a:pt x="588338" y="663850"/>
                    <a:pt x="576443" y="681232"/>
                    <a:pt x="558387" y="688248"/>
                  </a:cubicBezTo>
                  <a:lnTo>
                    <a:pt x="324119" y="779273"/>
                  </a:lnTo>
                  <a:cubicBezTo>
                    <a:pt x="304854" y="786759"/>
                    <a:pt x="283484" y="786759"/>
                    <a:pt x="264219" y="779273"/>
                  </a:cubicBezTo>
                  <a:lnTo>
                    <a:pt x="29950" y="688248"/>
                  </a:lnTo>
                  <a:cubicBezTo>
                    <a:pt x="11895" y="681232"/>
                    <a:pt x="0" y="663850"/>
                    <a:pt x="0" y="644479"/>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92BEBF"/>
            </a:solidFill>
          </p:spPr>
        </p:sp>
        <p:sp>
          <p:nvSpPr>
            <p:cNvPr id="1048866" name="TextBox 46"/>
            <p:cNvSpPr txBox="1"/>
            <p:nvPr/>
          </p:nvSpPr>
          <p:spPr>
            <a:xfrm>
              <a:off x="0" y="-47625"/>
              <a:ext cx="588338" cy="724236"/>
            </a:xfrm>
            <a:prstGeom prst="rect"/>
          </p:spPr>
          <p:txBody>
            <a:bodyPr anchor="ctr" bIns="45667" lIns="45667" rIns="45667" rtlCol="0" tIns="45667"/>
            <a:p>
              <a:pPr algn="ctr">
                <a:lnSpc>
                  <a:spcPts val="2770"/>
                </a:lnSpc>
              </a:pPr>
            </a:p>
          </p:txBody>
        </p:sp>
      </p:grpSp>
      <p:grpSp>
        <p:nvGrpSpPr>
          <p:cNvPr id="144" name="Group 47"/>
          <p:cNvGrpSpPr/>
          <p:nvPr/>
        </p:nvGrpSpPr>
        <p:grpSpPr>
          <a:xfrm rot="0">
            <a:off x="14136812" y="7705115"/>
            <a:ext cx="2823558" cy="335748"/>
            <a:chOff x="0" y="0"/>
            <a:chExt cx="827188" cy="98361"/>
          </a:xfrm>
        </p:grpSpPr>
        <p:sp>
          <p:nvSpPr>
            <p:cNvPr id="1048867" name="Freeform 48"/>
            <p:cNvSpPr/>
            <p:nvPr/>
          </p:nvSpPr>
          <p:spPr>
            <a:xfrm>
              <a:off x="0" y="0"/>
              <a:ext cx="827188" cy="98361"/>
            </a:xfrm>
            <a:custGeom>
              <a:avLst/>
              <a:ahLst/>
              <a:rect l="l" t="t" r="r" b="b"/>
              <a:pathLst>
                <a:path w="827188" h="98361">
                  <a:moveTo>
                    <a:pt x="41129" y="0"/>
                  </a:moveTo>
                  <a:lnTo>
                    <a:pt x="786059" y="0"/>
                  </a:lnTo>
                  <a:cubicBezTo>
                    <a:pt x="808774" y="0"/>
                    <a:pt x="827188" y="18414"/>
                    <a:pt x="827188" y="41129"/>
                  </a:cubicBezTo>
                  <a:lnTo>
                    <a:pt x="827188" y="57232"/>
                  </a:lnTo>
                  <a:cubicBezTo>
                    <a:pt x="827188" y="79947"/>
                    <a:pt x="808774" y="98361"/>
                    <a:pt x="786059" y="98361"/>
                  </a:cubicBezTo>
                  <a:lnTo>
                    <a:pt x="41129" y="98361"/>
                  </a:lnTo>
                  <a:cubicBezTo>
                    <a:pt x="18414" y="98361"/>
                    <a:pt x="0" y="79947"/>
                    <a:pt x="0" y="57232"/>
                  </a:cubicBezTo>
                  <a:lnTo>
                    <a:pt x="0" y="41129"/>
                  </a:lnTo>
                  <a:cubicBezTo>
                    <a:pt x="0" y="18414"/>
                    <a:pt x="18414" y="0"/>
                    <a:pt x="41129" y="0"/>
                  </a:cubicBezTo>
                  <a:close/>
                </a:path>
              </a:pathLst>
            </a:custGeom>
            <a:solidFill>
              <a:srgbClr val="92BEBF"/>
            </a:solidFill>
          </p:spPr>
        </p:sp>
        <p:sp>
          <p:nvSpPr>
            <p:cNvPr id="1048868" name="TextBox 49"/>
            <p:cNvSpPr txBox="1"/>
            <p:nvPr/>
          </p:nvSpPr>
          <p:spPr>
            <a:xfrm>
              <a:off x="0" y="-47625"/>
              <a:ext cx="827188" cy="145986"/>
            </a:xfrm>
            <a:prstGeom prst="rect"/>
          </p:spPr>
          <p:txBody>
            <a:bodyPr anchor="ctr" bIns="45667" lIns="45667" rIns="45667" rtlCol="0" tIns="45667"/>
            <a:p>
              <a:pPr algn="ctr">
                <a:lnSpc>
                  <a:spcPts val="2770"/>
                </a:lnSpc>
              </a:pPr>
            </a:p>
          </p:txBody>
        </p:sp>
      </p:grpSp>
      <p:grpSp>
        <p:nvGrpSpPr>
          <p:cNvPr id="145" name="Group 50"/>
          <p:cNvGrpSpPr/>
          <p:nvPr/>
        </p:nvGrpSpPr>
        <p:grpSpPr>
          <a:xfrm rot="0">
            <a:off x="14382603" y="7269960"/>
            <a:ext cx="2331977" cy="596291"/>
            <a:chOff x="0" y="0"/>
            <a:chExt cx="1589350" cy="406400"/>
          </a:xfrm>
        </p:grpSpPr>
        <p:sp>
          <p:nvSpPr>
            <p:cNvPr id="1048869" name="Freeform 51"/>
            <p:cNvSpPr/>
            <p:nvPr/>
          </p:nvSpPr>
          <p:spPr>
            <a:xfrm>
              <a:off x="0" y="0"/>
              <a:ext cx="1589350" cy="406400"/>
            </a:xfrm>
            <a:custGeom>
              <a:avLst/>
              <a:ahLst/>
              <a:rect l="l" t="t" r="r" b="b"/>
              <a:pathLst>
                <a:path w="1589350" h="406400">
                  <a:moveTo>
                    <a:pt x="1386150" y="0"/>
                  </a:moveTo>
                  <a:lnTo>
                    <a:pt x="203200" y="0"/>
                  </a:lnTo>
                  <a:lnTo>
                    <a:pt x="0" y="203200"/>
                  </a:lnTo>
                  <a:lnTo>
                    <a:pt x="203200" y="406400"/>
                  </a:lnTo>
                  <a:lnTo>
                    <a:pt x="1386150" y="406400"/>
                  </a:lnTo>
                  <a:lnTo>
                    <a:pt x="1589350" y="203200"/>
                  </a:lnTo>
                  <a:lnTo>
                    <a:pt x="1386150" y="0"/>
                  </a:lnTo>
                  <a:close/>
                </a:path>
              </a:pathLst>
            </a:custGeom>
            <a:solidFill>
              <a:srgbClr val="FFFFFF"/>
            </a:solidFill>
          </p:spPr>
        </p:sp>
        <p:sp>
          <p:nvSpPr>
            <p:cNvPr id="1048870" name="TextBox 52"/>
            <p:cNvSpPr txBox="1"/>
            <p:nvPr/>
          </p:nvSpPr>
          <p:spPr>
            <a:xfrm>
              <a:off x="152400" y="-47625"/>
              <a:ext cx="1284550" cy="454025"/>
            </a:xfrm>
            <a:prstGeom prst="rect"/>
          </p:spPr>
          <p:txBody>
            <a:bodyPr anchor="ctr" bIns="45667" lIns="45667" rIns="45667" rtlCol="0" tIns="45667"/>
            <a:p>
              <a:pPr algn="ctr">
                <a:lnSpc>
                  <a:spcPts val="2770"/>
                </a:lnSpc>
              </a:pPr>
            </a:p>
          </p:txBody>
        </p:sp>
      </p:grpSp>
      <p:sp>
        <p:nvSpPr>
          <p:cNvPr id="1048871" name="TextBox 53"/>
          <p:cNvSpPr txBox="1"/>
          <p:nvPr/>
        </p:nvSpPr>
        <p:spPr>
          <a:xfrm>
            <a:off x="2198094" y="7285354"/>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01</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8872" name="TextBox 54"/>
          <p:cNvSpPr txBox="1"/>
          <p:nvPr/>
        </p:nvSpPr>
        <p:spPr>
          <a:xfrm>
            <a:off x="1577024" y="4546544"/>
            <a:ext cx="2333777" cy="699563"/>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Search Engine Optimization</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873" name="TextBox 55"/>
          <p:cNvSpPr txBox="1"/>
          <p:nvPr/>
        </p:nvSpPr>
        <p:spPr>
          <a:xfrm>
            <a:off x="1572520" y="5304674"/>
            <a:ext cx="2333777" cy="2736849"/>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The website serves as a central hub for information about ULMATEC’s products, services, and company values. It has been recently relaunched to improve user experience and SEO.</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874" name="TextBox 56"/>
          <p:cNvSpPr txBox="1"/>
          <p:nvPr/>
        </p:nvSpPr>
        <p:spPr>
          <a:xfrm>
            <a:off x="5400390" y="7285354"/>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02</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8875" name="TextBox 57"/>
          <p:cNvSpPr txBox="1"/>
          <p:nvPr/>
        </p:nvSpPr>
        <p:spPr>
          <a:xfrm>
            <a:off x="4774816" y="4626421"/>
            <a:ext cx="2333777" cy="348476"/>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Trade Shows</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876" name="TextBox 58"/>
          <p:cNvSpPr txBox="1"/>
          <p:nvPr/>
        </p:nvSpPr>
        <p:spPr>
          <a:xfrm>
            <a:off x="4774816" y="5207603"/>
            <a:ext cx="2333777" cy="2463165"/>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Participation in key industry events such as EuroBlech allows ULMATEC to showcase its products directly to potential clients and engage in face-to-face networking.</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8877" name="TextBox 59"/>
          <p:cNvSpPr txBox="1"/>
          <p:nvPr/>
        </p:nvSpPr>
        <p:spPr>
          <a:xfrm>
            <a:off x="8602685" y="7285354"/>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03</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8878" name="TextBox 60"/>
          <p:cNvSpPr txBox="1"/>
          <p:nvPr/>
        </p:nvSpPr>
        <p:spPr>
          <a:xfrm>
            <a:off x="11804981" y="7285354"/>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04</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8879" name="TextBox 61"/>
          <p:cNvSpPr txBox="1"/>
          <p:nvPr/>
        </p:nvSpPr>
        <p:spPr>
          <a:xfrm>
            <a:off x="15007276" y="7285354"/>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05</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8880" name="TextBox 62"/>
          <p:cNvSpPr txBox="1"/>
          <p:nvPr/>
        </p:nvSpPr>
        <p:spPr>
          <a:xfrm>
            <a:off x="7981615" y="4509214"/>
            <a:ext cx="2333777" cy="699563"/>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Social Media Marketing</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881" name="TextBox 63"/>
          <p:cNvSpPr txBox="1"/>
          <p:nvPr/>
        </p:nvSpPr>
        <p:spPr>
          <a:xfrm>
            <a:off x="7734483" y="5275452"/>
            <a:ext cx="2819033" cy="2189480"/>
          </a:xfrm>
          <a:prstGeom prst="rect"/>
        </p:spPr>
        <p:txBody>
          <a:bodyPr anchor="t" bIns="0" lIns="0" rIns="0" rtlCol="0" tIns="0">
            <a:spAutoFit/>
          </a:bodyPr>
          <a:p>
            <a:pPr algn="ctr" indent="0" lvl="0" marL="0">
              <a:lnSpc>
                <a:spcPts val="2155"/>
              </a:lnSpc>
              <a:spcBef>
                <a:spcPct val="0"/>
              </a:spcBef>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ULMATEC uses LinkedIn, Facebook, Instagram, and Twitter to engage with its audience, targeting industry professionals, promoting company culture, showcasing product applications, and sharing industry news. </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882" name="TextBox 64"/>
          <p:cNvSpPr txBox="1"/>
          <p:nvPr/>
        </p:nvSpPr>
        <p:spPr>
          <a:xfrm>
            <a:off x="11179407" y="4626421"/>
            <a:ext cx="2333777" cy="348476"/>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Content Marketing</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883" name="TextBox 65"/>
          <p:cNvSpPr txBox="1"/>
          <p:nvPr/>
        </p:nvSpPr>
        <p:spPr>
          <a:xfrm>
            <a:off x="11184429" y="5207603"/>
            <a:ext cx="2333777" cy="2189480"/>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ULMATEC produces blog posts, white papers, and case studies that address industry challenges related to air emissions, highlighting their expertise and solutions.</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8884" name="TextBox 66"/>
          <p:cNvSpPr txBox="1"/>
          <p:nvPr/>
        </p:nvSpPr>
        <p:spPr>
          <a:xfrm>
            <a:off x="14381703" y="4626421"/>
            <a:ext cx="2333777" cy="348476"/>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Email Marketing</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885" name="TextBox 67"/>
          <p:cNvSpPr txBox="1"/>
          <p:nvPr/>
        </p:nvSpPr>
        <p:spPr>
          <a:xfrm>
            <a:off x="14438325" y="5340953"/>
            <a:ext cx="2333777" cy="1915795"/>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Targeted email campaigns are used to inform existing clients and prospects about new products, industry trends, and company news.</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8886" name="TextBox 68"/>
          <p:cNvSpPr txBox="1"/>
          <p:nvPr/>
        </p:nvSpPr>
        <p:spPr>
          <a:xfrm>
            <a:off x="3550859" y="1081150"/>
            <a:ext cx="10998636" cy="1422399"/>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MARKETING &amp; COMMUNICATION STRATEGY PLATFORMS</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8887" name="Freeform 69"/>
          <p:cNvSpPr/>
          <p:nvPr/>
        </p:nvSpPr>
        <p:spPr>
          <a:xfrm>
            <a:off x="15182806" y="1013531"/>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8888" name="Freeform 70"/>
          <p:cNvSpPr/>
          <p:nvPr/>
        </p:nvSpPr>
        <p:spPr>
          <a:xfrm>
            <a:off x="1028700" y="1013531"/>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8889" name="AutoShape 71"/>
          <p:cNvSpPr/>
          <p:nvPr/>
        </p:nvSpPr>
        <p:spPr>
          <a:xfrm>
            <a:off x="1515899" y="9190098"/>
            <a:ext cx="15256203" cy="0"/>
          </a:xfrm>
          <a:prstGeom prst="line"/>
          <a:ln w="9525" cap="flat">
            <a:solidFill>
              <a:srgbClr val="235A5B"/>
            </a:solidFill>
            <a:prstDash val="solid"/>
            <a:headEnd type="none" w="sm" len="sm"/>
            <a:tailEnd type="none" w="sm" len="sm"/>
          </a:ln>
        </p:spPr>
      </p:sp>
      <p:sp>
        <p:nvSpPr>
          <p:cNvPr id="1048890" name="TextBox 72"/>
          <p:cNvSpPr txBox="1"/>
          <p:nvPr/>
        </p:nvSpPr>
        <p:spPr>
          <a:xfrm>
            <a:off x="12326890" y="931591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grpSp>
        <p:nvGrpSpPr>
          <p:cNvPr id="146" name="Group 73"/>
          <p:cNvGrpSpPr>
            <a:grpSpLocks noChangeAspect="1"/>
          </p:cNvGrpSpPr>
          <p:nvPr/>
        </p:nvGrpSpPr>
        <p:grpSpPr>
          <a:xfrm rot="0">
            <a:off x="8332549" y="2823895"/>
            <a:ext cx="1622901" cy="1622901"/>
            <a:chOff x="0" y="0"/>
            <a:chExt cx="495300" cy="495300"/>
          </a:xfrm>
        </p:grpSpPr>
        <p:sp>
          <p:nvSpPr>
            <p:cNvPr id="1048891" name="Freeform 74"/>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408789"/>
            </a:solidFill>
          </p:spPr>
        </p:sp>
        <p:sp>
          <p:nvSpPr>
            <p:cNvPr id="1048892" name="Freeform 75"/>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147" name="Group 76"/>
          <p:cNvGrpSpPr>
            <a:grpSpLocks noChangeAspect="1"/>
          </p:cNvGrpSpPr>
          <p:nvPr/>
        </p:nvGrpSpPr>
        <p:grpSpPr>
          <a:xfrm rot="0">
            <a:off x="11534845" y="2823895"/>
            <a:ext cx="1622901" cy="1622901"/>
            <a:chOff x="0" y="0"/>
            <a:chExt cx="495300" cy="495300"/>
          </a:xfrm>
        </p:grpSpPr>
        <p:sp>
          <p:nvSpPr>
            <p:cNvPr id="1048893" name="Freeform 77"/>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639C9D"/>
            </a:solidFill>
          </p:spPr>
        </p:sp>
        <p:sp>
          <p:nvSpPr>
            <p:cNvPr id="1048894" name="Freeform 78"/>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148" name="Group 79"/>
          <p:cNvGrpSpPr>
            <a:grpSpLocks noChangeAspect="1"/>
          </p:cNvGrpSpPr>
          <p:nvPr/>
        </p:nvGrpSpPr>
        <p:grpSpPr>
          <a:xfrm rot="0">
            <a:off x="14737141" y="2823895"/>
            <a:ext cx="1622901" cy="1622901"/>
            <a:chOff x="0" y="0"/>
            <a:chExt cx="495300" cy="495300"/>
          </a:xfrm>
        </p:grpSpPr>
        <p:sp>
          <p:nvSpPr>
            <p:cNvPr id="1048895" name="Freeform 80"/>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92BEBF"/>
            </a:solidFill>
          </p:spPr>
        </p:sp>
        <p:sp>
          <p:nvSpPr>
            <p:cNvPr id="1048896" name="Freeform 81"/>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8897" name="Freeform 82"/>
          <p:cNvSpPr/>
          <p:nvPr/>
        </p:nvSpPr>
        <p:spPr>
          <a:xfrm>
            <a:off x="15263025" y="3380140"/>
            <a:ext cx="566057" cy="457091"/>
          </a:xfrm>
          <a:custGeom>
            <a:avLst/>
            <a:ahLst/>
            <a:rect l="l" t="t" r="r" b="b"/>
            <a:pathLst>
              <a:path w="566057" h="457091">
                <a:moveTo>
                  <a:pt x="0" y="0"/>
                </a:moveTo>
                <a:lnTo>
                  <a:pt x="566056" y="0"/>
                </a:lnTo>
                <a:lnTo>
                  <a:pt x="566056" y="457091"/>
                </a:lnTo>
                <a:lnTo>
                  <a:pt x="0" y="457091"/>
                </a:lnTo>
                <a:lnTo>
                  <a:pt x="0" y="0"/>
                </a:lnTo>
                <a:close/>
              </a:path>
            </a:pathLst>
          </a:custGeom>
          <a:blipFill>
            <a:blip xmlns:r="http://schemas.openxmlformats.org/officeDocument/2006/relationships" r:embed="rId2"/>
            <a:stretch>
              <a:fillRect/>
            </a:stretch>
          </a:blipFill>
        </p:spPr>
      </p:sp>
      <p:sp>
        <p:nvSpPr>
          <p:cNvPr id="1048898" name="Freeform 83"/>
          <p:cNvSpPr/>
          <p:nvPr/>
        </p:nvSpPr>
        <p:spPr>
          <a:xfrm>
            <a:off x="5645851" y="3293605"/>
            <a:ext cx="562370" cy="584280"/>
          </a:xfrm>
          <a:custGeom>
            <a:avLst/>
            <a:ahLst/>
            <a:rect l="l" t="t" r="r" b="b"/>
            <a:pathLst>
              <a:path w="562370" h="584280">
                <a:moveTo>
                  <a:pt x="0" y="0"/>
                </a:moveTo>
                <a:lnTo>
                  <a:pt x="562370" y="0"/>
                </a:lnTo>
                <a:lnTo>
                  <a:pt x="562370" y="584280"/>
                </a:lnTo>
                <a:lnTo>
                  <a:pt x="0" y="584280"/>
                </a:lnTo>
                <a:lnTo>
                  <a:pt x="0" y="0"/>
                </a:lnTo>
                <a:close/>
              </a:path>
            </a:pathLst>
          </a:custGeom>
          <a:blipFill>
            <a:blip xmlns:r="http://schemas.openxmlformats.org/officeDocument/2006/relationships" r:embed="rId3"/>
            <a:stretch>
              <a:fillRect/>
            </a:stretch>
          </a:blipFill>
        </p:spPr>
      </p:sp>
      <p:sp>
        <p:nvSpPr>
          <p:cNvPr id="1048899" name="Freeform 84"/>
          <p:cNvSpPr/>
          <p:nvPr/>
        </p:nvSpPr>
        <p:spPr>
          <a:xfrm>
            <a:off x="12076026" y="3357821"/>
            <a:ext cx="501729" cy="501729"/>
          </a:xfrm>
          <a:custGeom>
            <a:avLst/>
            <a:ahLst/>
            <a:rect l="l" t="t" r="r" b="b"/>
            <a:pathLst>
              <a:path w="501729" h="501729">
                <a:moveTo>
                  <a:pt x="0" y="0"/>
                </a:moveTo>
                <a:lnTo>
                  <a:pt x="501729" y="0"/>
                </a:lnTo>
                <a:lnTo>
                  <a:pt x="501729" y="501729"/>
                </a:lnTo>
                <a:lnTo>
                  <a:pt x="0" y="501729"/>
                </a:lnTo>
                <a:lnTo>
                  <a:pt x="0" y="0"/>
                </a:lnTo>
                <a:close/>
              </a:path>
            </a:pathLst>
          </a:custGeom>
          <a:blipFill>
            <a:blip xmlns:r="http://schemas.openxmlformats.org/officeDocument/2006/relationships" r:embed="rId4"/>
            <a:stretch>
              <a:fillRect/>
            </a:stretch>
          </a:blipFill>
        </p:spPr>
      </p:sp>
      <p:sp>
        <p:nvSpPr>
          <p:cNvPr id="1048900" name="Freeform 85"/>
          <p:cNvSpPr/>
          <p:nvPr/>
        </p:nvSpPr>
        <p:spPr>
          <a:xfrm>
            <a:off x="2461404" y="3380140"/>
            <a:ext cx="565017" cy="565017"/>
          </a:xfrm>
          <a:custGeom>
            <a:avLst/>
            <a:ahLst/>
            <a:rect l="l" t="t" r="r" b="b"/>
            <a:pathLst>
              <a:path w="565017" h="565017">
                <a:moveTo>
                  <a:pt x="0" y="0"/>
                </a:moveTo>
                <a:lnTo>
                  <a:pt x="565016" y="0"/>
                </a:lnTo>
                <a:lnTo>
                  <a:pt x="565016" y="565017"/>
                </a:lnTo>
                <a:lnTo>
                  <a:pt x="0" y="565017"/>
                </a:lnTo>
                <a:lnTo>
                  <a:pt x="0" y="0"/>
                </a:lnTo>
                <a:close/>
              </a:path>
            </a:pathLst>
          </a:custGeom>
          <a:blipFill>
            <a:blip xmlns:r="http://schemas.openxmlformats.org/officeDocument/2006/relationships" r:embed="rId5"/>
            <a:stretch>
              <a:fillRect/>
            </a:stretch>
          </a:blipFill>
        </p:spPr>
      </p:sp>
      <p:sp>
        <p:nvSpPr>
          <p:cNvPr id="1048901" name="Freeform 86"/>
          <p:cNvSpPr/>
          <p:nvPr/>
        </p:nvSpPr>
        <p:spPr>
          <a:xfrm>
            <a:off x="8858433" y="3392805"/>
            <a:ext cx="485080" cy="485080"/>
          </a:xfrm>
          <a:custGeom>
            <a:avLst/>
            <a:ahLst/>
            <a:rect l="l" t="t" r="r" b="b"/>
            <a:pathLst>
              <a:path w="485080" h="485080">
                <a:moveTo>
                  <a:pt x="0" y="0"/>
                </a:moveTo>
                <a:lnTo>
                  <a:pt x="485080" y="0"/>
                </a:lnTo>
                <a:lnTo>
                  <a:pt x="485080" y="485080"/>
                </a:lnTo>
                <a:lnTo>
                  <a:pt x="0" y="485080"/>
                </a:lnTo>
                <a:lnTo>
                  <a:pt x="0" y="0"/>
                </a:lnTo>
                <a:close/>
              </a:path>
            </a:pathLst>
          </a:custGeom>
          <a:blipFill>
            <a:blip xmlns:r="http://schemas.openxmlformats.org/officeDocument/2006/relationships" r:embed="rId6"/>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149" name=""/>
        <p:cNvGrpSpPr/>
        <p:nvPr/>
      </p:nvGrpSpPr>
      <p:grpSpPr>
        <a:xfrm>
          <a:off x="0" y="0"/>
          <a:ext cx="0" cy="0"/>
          <a:chOff x="0" y="0"/>
          <a:chExt cx="0" cy="0"/>
        </a:xfrm>
      </p:grpSpPr>
      <p:sp>
        <p:nvSpPr>
          <p:cNvPr id="1048902" name="TextBox 2"/>
          <p:cNvSpPr txBox="1"/>
          <p:nvPr/>
        </p:nvSpPr>
        <p:spPr>
          <a:xfrm>
            <a:off x="4199089" y="1133743"/>
            <a:ext cx="9889822" cy="688975"/>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TOP 5 B2B MARKETING STRATEGIES</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grpSp>
        <p:nvGrpSpPr>
          <p:cNvPr id="150" name="Group 3"/>
          <p:cNvGrpSpPr/>
          <p:nvPr/>
        </p:nvGrpSpPr>
        <p:grpSpPr>
          <a:xfrm rot="0">
            <a:off x="4546000" y="5067387"/>
            <a:ext cx="2908315" cy="3258813"/>
            <a:chOff x="0" y="0"/>
            <a:chExt cx="855709" cy="958835"/>
          </a:xfrm>
        </p:grpSpPr>
        <p:sp>
          <p:nvSpPr>
            <p:cNvPr id="1048903" name="Freeform 4"/>
            <p:cNvSpPr/>
            <p:nvPr/>
          </p:nvSpPr>
          <p:spPr>
            <a:xfrm>
              <a:off x="0" y="0"/>
              <a:ext cx="855709" cy="958835"/>
            </a:xfrm>
            <a:custGeom>
              <a:avLst/>
              <a:ahLst/>
              <a:rect l="l" t="t" r="r" b="b"/>
              <a:pathLst>
                <a:path w="855709" h="958835">
                  <a:moveTo>
                    <a:pt x="53240" y="0"/>
                  </a:moveTo>
                  <a:lnTo>
                    <a:pt x="802469" y="0"/>
                  </a:lnTo>
                  <a:cubicBezTo>
                    <a:pt x="831872" y="0"/>
                    <a:pt x="855709" y="23836"/>
                    <a:pt x="855709" y="53240"/>
                  </a:cubicBezTo>
                  <a:lnTo>
                    <a:pt x="855709" y="905595"/>
                  </a:lnTo>
                  <a:cubicBezTo>
                    <a:pt x="855709" y="934999"/>
                    <a:pt x="831872" y="958835"/>
                    <a:pt x="802469" y="958835"/>
                  </a:cubicBezTo>
                  <a:lnTo>
                    <a:pt x="53240" y="958835"/>
                  </a:lnTo>
                  <a:cubicBezTo>
                    <a:pt x="23836" y="958835"/>
                    <a:pt x="0" y="934999"/>
                    <a:pt x="0" y="905595"/>
                  </a:cubicBezTo>
                  <a:lnTo>
                    <a:pt x="0" y="53240"/>
                  </a:lnTo>
                  <a:cubicBezTo>
                    <a:pt x="0" y="23836"/>
                    <a:pt x="23836" y="0"/>
                    <a:pt x="53240" y="0"/>
                  </a:cubicBezTo>
                  <a:close/>
                </a:path>
              </a:pathLst>
            </a:custGeom>
            <a:solidFill>
              <a:srgbClr val="639C9D"/>
            </a:solidFill>
          </p:spPr>
        </p:sp>
        <p:sp>
          <p:nvSpPr>
            <p:cNvPr id="1048904" name="TextBox 5"/>
            <p:cNvSpPr txBox="1"/>
            <p:nvPr/>
          </p:nvSpPr>
          <p:spPr>
            <a:xfrm>
              <a:off x="0" y="-47625"/>
              <a:ext cx="855709" cy="1006460"/>
            </a:xfrm>
            <a:prstGeom prst="rect"/>
          </p:spPr>
          <p:txBody>
            <a:bodyPr anchor="ctr" bIns="50800" lIns="50800" rIns="50800" rtlCol="0" tIns="50800"/>
            <a:p>
              <a:pPr algn="ctr">
                <a:lnSpc>
                  <a:spcPts val="3080"/>
                </a:lnSpc>
              </a:pPr>
            </a:p>
          </p:txBody>
        </p:sp>
      </p:grpSp>
      <p:grpSp>
        <p:nvGrpSpPr>
          <p:cNvPr id="151" name="Group 6"/>
          <p:cNvGrpSpPr/>
          <p:nvPr/>
        </p:nvGrpSpPr>
        <p:grpSpPr>
          <a:xfrm rot="-2700000">
            <a:off x="4513637" y="4468198"/>
            <a:ext cx="1198378" cy="1198378"/>
            <a:chOff x="0" y="0"/>
            <a:chExt cx="812800" cy="812800"/>
          </a:xfrm>
        </p:grpSpPr>
        <p:sp>
          <p:nvSpPr>
            <p:cNvPr id="1048905" name="Freeform 7"/>
            <p:cNvSpPr/>
            <p:nvPr/>
          </p:nvSpPr>
          <p:spPr>
            <a:xfrm>
              <a:off x="0" y="0"/>
              <a:ext cx="812800" cy="812800"/>
            </a:xfrm>
            <a:custGeom>
              <a:avLst/>
              <a:ahLst/>
              <a:rect l="l" t="t" r="r" b="b"/>
              <a:pathLst>
                <a:path w="812800" h="812800">
                  <a:moveTo>
                    <a:pt x="129207" y="0"/>
                  </a:moveTo>
                  <a:lnTo>
                    <a:pt x="683593" y="0"/>
                  </a:lnTo>
                  <a:cubicBezTo>
                    <a:pt x="717861" y="0"/>
                    <a:pt x="750725" y="13613"/>
                    <a:pt x="774956" y="37844"/>
                  </a:cubicBezTo>
                  <a:cubicBezTo>
                    <a:pt x="799187" y="62075"/>
                    <a:pt x="812800" y="94939"/>
                    <a:pt x="812800" y="129207"/>
                  </a:cubicBezTo>
                  <a:lnTo>
                    <a:pt x="812800" y="683593"/>
                  </a:lnTo>
                  <a:cubicBezTo>
                    <a:pt x="812800" y="717861"/>
                    <a:pt x="799187" y="750725"/>
                    <a:pt x="774956" y="774956"/>
                  </a:cubicBezTo>
                  <a:cubicBezTo>
                    <a:pt x="750725" y="799187"/>
                    <a:pt x="717861" y="812800"/>
                    <a:pt x="683593" y="812800"/>
                  </a:cubicBezTo>
                  <a:lnTo>
                    <a:pt x="129207" y="812800"/>
                  </a:lnTo>
                  <a:cubicBezTo>
                    <a:pt x="94939" y="812800"/>
                    <a:pt x="62075" y="799187"/>
                    <a:pt x="37844" y="774956"/>
                  </a:cubicBezTo>
                  <a:cubicBezTo>
                    <a:pt x="13613" y="750725"/>
                    <a:pt x="0" y="717861"/>
                    <a:pt x="0" y="683593"/>
                  </a:cubicBezTo>
                  <a:lnTo>
                    <a:pt x="0" y="129207"/>
                  </a:lnTo>
                  <a:cubicBezTo>
                    <a:pt x="0" y="94939"/>
                    <a:pt x="13613" y="62075"/>
                    <a:pt x="37844" y="37844"/>
                  </a:cubicBezTo>
                  <a:cubicBezTo>
                    <a:pt x="62075" y="13613"/>
                    <a:pt x="94939" y="0"/>
                    <a:pt x="129207" y="0"/>
                  </a:cubicBezTo>
                  <a:close/>
                </a:path>
              </a:pathLst>
            </a:custGeom>
            <a:solidFill>
              <a:srgbClr val="639C9D"/>
            </a:solidFill>
          </p:spPr>
        </p:sp>
        <p:sp>
          <p:nvSpPr>
            <p:cNvPr id="1048906" name="TextBox 8"/>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52" name="Group 9"/>
          <p:cNvGrpSpPr/>
          <p:nvPr/>
        </p:nvGrpSpPr>
        <p:grpSpPr>
          <a:xfrm rot="-2700000">
            <a:off x="4630460" y="4585021"/>
            <a:ext cx="964732" cy="964732"/>
            <a:chOff x="0" y="0"/>
            <a:chExt cx="812800" cy="812800"/>
          </a:xfrm>
        </p:grpSpPr>
        <p:sp>
          <p:nvSpPr>
            <p:cNvPr id="1048907" name="Freeform 10"/>
            <p:cNvSpPr/>
            <p:nvPr/>
          </p:nvSpPr>
          <p:spPr>
            <a:xfrm>
              <a:off x="0" y="0"/>
              <a:ext cx="812800" cy="812800"/>
            </a:xfrm>
            <a:custGeom>
              <a:avLst/>
              <a:ahLst/>
              <a:rect l="l" t="t" r="r" b="b"/>
              <a:pathLst>
                <a:path w="812800" h="812800">
                  <a:moveTo>
                    <a:pt x="160499" y="0"/>
                  </a:moveTo>
                  <a:lnTo>
                    <a:pt x="652301" y="0"/>
                  </a:lnTo>
                  <a:cubicBezTo>
                    <a:pt x="740942" y="0"/>
                    <a:pt x="812800" y="71858"/>
                    <a:pt x="812800" y="160499"/>
                  </a:cubicBezTo>
                  <a:lnTo>
                    <a:pt x="812800" y="652301"/>
                  </a:lnTo>
                  <a:cubicBezTo>
                    <a:pt x="812800" y="740942"/>
                    <a:pt x="740942" y="812800"/>
                    <a:pt x="652301" y="812800"/>
                  </a:cubicBezTo>
                  <a:lnTo>
                    <a:pt x="160499" y="812800"/>
                  </a:lnTo>
                  <a:cubicBezTo>
                    <a:pt x="71858" y="812800"/>
                    <a:pt x="0" y="740942"/>
                    <a:pt x="0" y="652301"/>
                  </a:cubicBezTo>
                  <a:lnTo>
                    <a:pt x="0" y="160499"/>
                  </a:lnTo>
                  <a:cubicBezTo>
                    <a:pt x="0" y="71858"/>
                    <a:pt x="71858" y="0"/>
                    <a:pt x="160499" y="0"/>
                  </a:cubicBezTo>
                  <a:close/>
                </a:path>
              </a:pathLst>
            </a:custGeom>
            <a:solidFill>
              <a:srgbClr val="FFFFFF"/>
            </a:solidFill>
          </p:spPr>
        </p:sp>
        <p:sp>
          <p:nvSpPr>
            <p:cNvPr id="1048908" name="TextBox 11"/>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53" name="Group 12"/>
          <p:cNvGrpSpPr/>
          <p:nvPr/>
        </p:nvGrpSpPr>
        <p:grpSpPr>
          <a:xfrm rot="0">
            <a:off x="1357130" y="5067387"/>
            <a:ext cx="2908315" cy="3258813"/>
            <a:chOff x="0" y="0"/>
            <a:chExt cx="855709" cy="958835"/>
          </a:xfrm>
        </p:grpSpPr>
        <p:sp>
          <p:nvSpPr>
            <p:cNvPr id="1048909" name="Freeform 13"/>
            <p:cNvSpPr/>
            <p:nvPr/>
          </p:nvSpPr>
          <p:spPr>
            <a:xfrm>
              <a:off x="0" y="0"/>
              <a:ext cx="855709" cy="958835"/>
            </a:xfrm>
            <a:custGeom>
              <a:avLst/>
              <a:ahLst/>
              <a:rect l="l" t="t" r="r" b="b"/>
              <a:pathLst>
                <a:path w="855709" h="958835">
                  <a:moveTo>
                    <a:pt x="53240" y="0"/>
                  </a:moveTo>
                  <a:lnTo>
                    <a:pt x="802469" y="0"/>
                  </a:lnTo>
                  <a:cubicBezTo>
                    <a:pt x="831872" y="0"/>
                    <a:pt x="855709" y="23836"/>
                    <a:pt x="855709" y="53240"/>
                  </a:cubicBezTo>
                  <a:lnTo>
                    <a:pt x="855709" y="905595"/>
                  </a:lnTo>
                  <a:cubicBezTo>
                    <a:pt x="855709" y="934999"/>
                    <a:pt x="831872" y="958835"/>
                    <a:pt x="802469" y="958835"/>
                  </a:cubicBezTo>
                  <a:lnTo>
                    <a:pt x="53240" y="958835"/>
                  </a:lnTo>
                  <a:cubicBezTo>
                    <a:pt x="23836" y="958835"/>
                    <a:pt x="0" y="934999"/>
                    <a:pt x="0" y="905595"/>
                  </a:cubicBezTo>
                  <a:lnTo>
                    <a:pt x="0" y="53240"/>
                  </a:lnTo>
                  <a:cubicBezTo>
                    <a:pt x="0" y="23836"/>
                    <a:pt x="23836" y="0"/>
                    <a:pt x="53240" y="0"/>
                  </a:cubicBezTo>
                  <a:close/>
                </a:path>
              </a:pathLst>
            </a:custGeom>
            <a:solidFill>
              <a:srgbClr val="327576"/>
            </a:solidFill>
          </p:spPr>
        </p:sp>
        <p:sp>
          <p:nvSpPr>
            <p:cNvPr id="1048910" name="TextBox 14"/>
            <p:cNvSpPr txBox="1"/>
            <p:nvPr/>
          </p:nvSpPr>
          <p:spPr>
            <a:xfrm>
              <a:off x="0" y="-47625"/>
              <a:ext cx="855709" cy="1006460"/>
            </a:xfrm>
            <a:prstGeom prst="rect"/>
          </p:spPr>
          <p:txBody>
            <a:bodyPr anchor="ctr" bIns="50800" lIns="50800" rIns="50800" rtlCol="0" tIns="50800"/>
            <a:p>
              <a:pPr algn="ctr">
                <a:lnSpc>
                  <a:spcPts val="3080"/>
                </a:lnSpc>
              </a:pPr>
            </a:p>
          </p:txBody>
        </p:sp>
      </p:grpSp>
      <p:grpSp>
        <p:nvGrpSpPr>
          <p:cNvPr id="154" name="Group 15"/>
          <p:cNvGrpSpPr/>
          <p:nvPr/>
        </p:nvGrpSpPr>
        <p:grpSpPr>
          <a:xfrm rot="-2700000">
            <a:off x="1324767" y="4468198"/>
            <a:ext cx="1198378" cy="1198378"/>
            <a:chOff x="0" y="0"/>
            <a:chExt cx="812800" cy="812800"/>
          </a:xfrm>
        </p:grpSpPr>
        <p:sp>
          <p:nvSpPr>
            <p:cNvPr id="1048911" name="Freeform 16"/>
            <p:cNvSpPr/>
            <p:nvPr/>
          </p:nvSpPr>
          <p:spPr>
            <a:xfrm>
              <a:off x="0" y="0"/>
              <a:ext cx="812800" cy="812800"/>
            </a:xfrm>
            <a:custGeom>
              <a:avLst/>
              <a:ahLst/>
              <a:rect l="l" t="t" r="r" b="b"/>
              <a:pathLst>
                <a:path w="812800" h="812800">
                  <a:moveTo>
                    <a:pt x="129207" y="0"/>
                  </a:moveTo>
                  <a:lnTo>
                    <a:pt x="683593" y="0"/>
                  </a:lnTo>
                  <a:cubicBezTo>
                    <a:pt x="717861" y="0"/>
                    <a:pt x="750725" y="13613"/>
                    <a:pt x="774956" y="37844"/>
                  </a:cubicBezTo>
                  <a:cubicBezTo>
                    <a:pt x="799187" y="62075"/>
                    <a:pt x="812800" y="94939"/>
                    <a:pt x="812800" y="129207"/>
                  </a:cubicBezTo>
                  <a:lnTo>
                    <a:pt x="812800" y="683593"/>
                  </a:lnTo>
                  <a:cubicBezTo>
                    <a:pt x="812800" y="717861"/>
                    <a:pt x="799187" y="750725"/>
                    <a:pt x="774956" y="774956"/>
                  </a:cubicBezTo>
                  <a:cubicBezTo>
                    <a:pt x="750725" y="799187"/>
                    <a:pt x="717861" y="812800"/>
                    <a:pt x="683593" y="812800"/>
                  </a:cubicBezTo>
                  <a:lnTo>
                    <a:pt x="129207" y="812800"/>
                  </a:lnTo>
                  <a:cubicBezTo>
                    <a:pt x="94939" y="812800"/>
                    <a:pt x="62075" y="799187"/>
                    <a:pt x="37844" y="774956"/>
                  </a:cubicBezTo>
                  <a:cubicBezTo>
                    <a:pt x="13613" y="750725"/>
                    <a:pt x="0" y="717861"/>
                    <a:pt x="0" y="683593"/>
                  </a:cubicBezTo>
                  <a:lnTo>
                    <a:pt x="0" y="129207"/>
                  </a:lnTo>
                  <a:cubicBezTo>
                    <a:pt x="0" y="94939"/>
                    <a:pt x="13613" y="62075"/>
                    <a:pt x="37844" y="37844"/>
                  </a:cubicBezTo>
                  <a:cubicBezTo>
                    <a:pt x="62075" y="13613"/>
                    <a:pt x="94939" y="0"/>
                    <a:pt x="129207" y="0"/>
                  </a:cubicBezTo>
                  <a:close/>
                </a:path>
              </a:pathLst>
            </a:custGeom>
            <a:solidFill>
              <a:srgbClr val="327576"/>
            </a:solidFill>
          </p:spPr>
        </p:sp>
        <p:sp>
          <p:nvSpPr>
            <p:cNvPr id="1048912" name="TextBox 17"/>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55" name="Group 18"/>
          <p:cNvGrpSpPr/>
          <p:nvPr/>
        </p:nvGrpSpPr>
        <p:grpSpPr>
          <a:xfrm rot="0">
            <a:off x="7734870" y="5067387"/>
            <a:ext cx="2908315" cy="3258813"/>
            <a:chOff x="0" y="0"/>
            <a:chExt cx="855709" cy="958835"/>
          </a:xfrm>
        </p:grpSpPr>
        <p:sp>
          <p:nvSpPr>
            <p:cNvPr id="1048913" name="Freeform 19"/>
            <p:cNvSpPr/>
            <p:nvPr/>
          </p:nvSpPr>
          <p:spPr>
            <a:xfrm>
              <a:off x="0" y="0"/>
              <a:ext cx="855709" cy="958835"/>
            </a:xfrm>
            <a:custGeom>
              <a:avLst/>
              <a:ahLst/>
              <a:rect l="l" t="t" r="r" b="b"/>
              <a:pathLst>
                <a:path w="855709" h="958835">
                  <a:moveTo>
                    <a:pt x="53240" y="0"/>
                  </a:moveTo>
                  <a:lnTo>
                    <a:pt x="802469" y="0"/>
                  </a:lnTo>
                  <a:cubicBezTo>
                    <a:pt x="831872" y="0"/>
                    <a:pt x="855709" y="23836"/>
                    <a:pt x="855709" y="53240"/>
                  </a:cubicBezTo>
                  <a:lnTo>
                    <a:pt x="855709" y="905595"/>
                  </a:lnTo>
                  <a:cubicBezTo>
                    <a:pt x="855709" y="934999"/>
                    <a:pt x="831872" y="958835"/>
                    <a:pt x="802469" y="958835"/>
                  </a:cubicBezTo>
                  <a:lnTo>
                    <a:pt x="53240" y="958835"/>
                  </a:lnTo>
                  <a:cubicBezTo>
                    <a:pt x="23836" y="958835"/>
                    <a:pt x="0" y="934999"/>
                    <a:pt x="0" y="905595"/>
                  </a:cubicBezTo>
                  <a:lnTo>
                    <a:pt x="0" y="53240"/>
                  </a:lnTo>
                  <a:cubicBezTo>
                    <a:pt x="0" y="23836"/>
                    <a:pt x="23836" y="0"/>
                    <a:pt x="53240" y="0"/>
                  </a:cubicBezTo>
                  <a:close/>
                </a:path>
              </a:pathLst>
            </a:custGeom>
            <a:solidFill>
              <a:srgbClr val="235A5B"/>
            </a:solidFill>
          </p:spPr>
        </p:sp>
        <p:sp>
          <p:nvSpPr>
            <p:cNvPr id="1048914" name="TextBox 20"/>
            <p:cNvSpPr txBox="1"/>
            <p:nvPr/>
          </p:nvSpPr>
          <p:spPr>
            <a:xfrm>
              <a:off x="0" y="-47625"/>
              <a:ext cx="855709" cy="1006460"/>
            </a:xfrm>
            <a:prstGeom prst="rect"/>
          </p:spPr>
          <p:txBody>
            <a:bodyPr anchor="ctr" bIns="50800" lIns="50800" rIns="50800" rtlCol="0" tIns="50800"/>
            <a:p>
              <a:pPr algn="ctr">
                <a:lnSpc>
                  <a:spcPts val="3080"/>
                </a:lnSpc>
              </a:pPr>
            </a:p>
          </p:txBody>
        </p:sp>
      </p:grpSp>
      <p:grpSp>
        <p:nvGrpSpPr>
          <p:cNvPr id="156" name="Group 21"/>
          <p:cNvGrpSpPr/>
          <p:nvPr/>
        </p:nvGrpSpPr>
        <p:grpSpPr>
          <a:xfrm rot="-2700000">
            <a:off x="7702507" y="4468198"/>
            <a:ext cx="1198378" cy="1198378"/>
            <a:chOff x="0" y="0"/>
            <a:chExt cx="812800" cy="812800"/>
          </a:xfrm>
        </p:grpSpPr>
        <p:sp>
          <p:nvSpPr>
            <p:cNvPr id="1048915" name="Freeform 22"/>
            <p:cNvSpPr/>
            <p:nvPr/>
          </p:nvSpPr>
          <p:spPr>
            <a:xfrm>
              <a:off x="0" y="0"/>
              <a:ext cx="812800" cy="812800"/>
            </a:xfrm>
            <a:custGeom>
              <a:avLst/>
              <a:ahLst/>
              <a:rect l="l" t="t" r="r" b="b"/>
              <a:pathLst>
                <a:path w="812800" h="812800">
                  <a:moveTo>
                    <a:pt x="129207" y="0"/>
                  </a:moveTo>
                  <a:lnTo>
                    <a:pt x="683593" y="0"/>
                  </a:lnTo>
                  <a:cubicBezTo>
                    <a:pt x="717861" y="0"/>
                    <a:pt x="750725" y="13613"/>
                    <a:pt x="774956" y="37844"/>
                  </a:cubicBezTo>
                  <a:cubicBezTo>
                    <a:pt x="799187" y="62075"/>
                    <a:pt x="812800" y="94939"/>
                    <a:pt x="812800" y="129207"/>
                  </a:cubicBezTo>
                  <a:lnTo>
                    <a:pt x="812800" y="683593"/>
                  </a:lnTo>
                  <a:cubicBezTo>
                    <a:pt x="812800" y="717861"/>
                    <a:pt x="799187" y="750725"/>
                    <a:pt x="774956" y="774956"/>
                  </a:cubicBezTo>
                  <a:cubicBezTo>
                    <a:pt x="750725" y="799187"/>
                    <a:pt x="717861" y="812800"/>
                    <a:pt x="683593" y="812800"/>
                  </a:cubicBezTo>
                  <a:lnTo>
                    <a:pt x="129207" y="812800"/>
                  </a:lnTo>
                  <a:cubicBezTo>
                    <a:pt x="94939" y="812800"/>
                    <a:pt x="62075" y="799187"/>
                    <a:pt x="37844" y="774956"/>
                  </a:cubicBezTo>
                  <a:cubicBezTo>
                    <a:pt x="13613" y="750725"/>
                    <a:pt x="0" y="717861"/>
                    <a:pt x="0" y="683593"/>
                  </a:cubicBezTo>
                  <a:lnTo>
                    <a:pt x="0" y="129207"/>
                  </a:lnTo>
                  <a:cubicBezTo>
                    <a:pt x="0" y="94939"/>
                    <a:pt x="13613" y="62075"/>
                    <a:pt x="37844" y="37844"/>
                  </a:cubicBezTo>
                  <a:cubicBezTo>
                    <a:pt x="62075" y="13613"/>
                    <a:pt x="94939" y="0"/>
                    <a:pt x="129207" y="0"/>
                  </a:cubicBezTo>
                  <a:close/>
                </a:path>
              </a:pathLst>
            </a:custGeom>
            <a:solidFill>
              <a:srgbClr val="235A5B"/>
            </a:solidFill>
          </p:spPr>
        </p:sp>
        <p:sp>
          <p:nvSpPr>
            <p:cNvPr id="1048916" name="TextBox 23"/>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57" name="Group 24"/>
          <p:cNvGrpSpPr/>
          <p:nvPr/>
        </p:nvGrpSpPr>
        <p:grpSpPr>
          <a:xfrm rot="-2700000">
            <a:off x="7819330" y="4585021"/>
            <a:ext cx="964732" cy="964732"/>
            <a:chOff x="0" y="0"/>
            <a:chExt cx="812800" cy="812800"/>
          </a:xfrm>
        </p:grpSpPr>
        <p:sp>
          <p:nvSpPr>
            <p:cNvPr id="1048917" name="Freeform 25"/>
            <p:cNvSpPr/>
            <p:nvPr/>
          </p:nvSpPr>
          <p:spPr>
            <a:xfrm>
              <a:off x="0" y="0"/>
              <a:ext cx="812800" cy="812800"/>
            </a:xfrm>
            <a:custGeom>
              <a:avLst/>
              <a:ahLst/>
              <a:rect l="l" t="t" r="r" b="b"/>
              <a:pathLst>
                <a:path w="812800" h="812800">
                  <a:moveTo>
                    <a:pt x="160499" y="0"/>
                  </a:moveTo>
                  <a:lnTo>
                    <a:pt x="652301" y="0"/>
                  </a:lnTo>
                  <a:cubicBezTo>
                    <a:pt x="740942" y="0"/>
                    <a:pt x="812800" y="71858"/>
                    <a:pt x="812800" y="160499"/>
                  </a:cubicBezTo>
                  <a:lnTo>
                    <a:pt x="812800" y="652301"/>
                  </a:lnTo>
                  <a:cubicBezTo>
                    <a:pt x="812800" y="740942"/>
                    <a:pt x="740942" y="812800"/>
                    <a:pt x="652301" y="812800"/>
                  </a:cubicBezTo>
                  <a:lnTo>
                    <a:pt x="160499" y="812800"/>
                  </a:lnTo>
                  <a:cubicBezTo>
                    <a:pt x="71858" y="812800"/>
                    <a:pt x="0" y="740942"/>
                    <a:pt x="0" y="652301"/>
                  </a:cubicBezTo>
                  <a:lnTo>
                    <a:pt x="0" y="160499"/>
                  </a:lnTo>
                  <a:cubicBezTo>
                    <a:pt x="0" y="71858"/>
                    <a:pt x="71858" y="0"/>
                    <a:pt x="160499" y="0"/>
                  </a:cubicBezTo>
                  <a:close/>
                </a:path>
              </a:pathLst>
            </a:custGeom>
            <a:solidFill>
              <a:srgbClr val="FFFFFF"/>
            </a:solidFill>
          </p:spPr>
        </p:sp>
        <p:sp>
          <p:nvSpPr>
            <p:cNvPr id="1048918" name="TextBox 26"/>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58" name="Group 27"/>
          <p:cNvGrpSpPr/>
          <p:nvPr/>
        </p:nvGrpSpPr>
        <p:grpSpPr>
          <a:xfrm rot="0">
            <a:off x="10923741" y="5067387"/>
            <a:ext cx="2908315" cy="3258813"/>
            <a:chOff x="0" y="0"/>
            <a:chExt cx="855709" cy="958835"/>
          </a:xfrm>
        </p:grpSpPr>
        <p:sp>
          <p:nvSpPr>
            <p:cNvPr id="1048919" name="Freeform 28"/>
            <p:cNvSpPr/>
            <p:nvPr/>
          </p:nvSpPr>
          <p:spPr>
            <a:xfrm>
              <a:off x="0" y="0"/>
              <a:ext cx="855709" cy="958835"/>
            </a:xfrm>
            <a:custGeom>
              <a:avLst/>
              <a:ahLst/>
              <a:rect l="l" t="t" r="r" b="b"/>
              <a:pathLst>
                <a:path w="855709" h="958835">
                  <a:moveTo>
                    <a:pt x="53240" y="0"/>
                  </a:moveTo>
                  <a:lnTo>
                    <a:pt x="802469" y="0"/>
                  </a:lnTo>
                  <a:cubicBezTo>
                    <a:pt x="831872" y="0"/>
                    <a:pt x="855709" y="23836"/>
                    <a:pt x="855709" y="53240"/>
                  </a:cubicBezTo>
                  <a:lnTo>
                    <a:pt x="855709" y="905595"/>
                  </a:lnTo>
                  <a:cubicBezTo>
                    <a:pt x="855709" y="934999"/>
                    <a:pt x="831872" y="958835"/>
                    <a:pt x="802469" y="958835"/>
                  </a:cubicBezTo>
                  <a:lnTo>
                    <a:pt x="53240" y="958835"/>
                  </a:lnTo>
                  <a:cubicBezTo>
                    <a:pt x="23836" y="958835"/>
                    <a:pt x="0" y="934999"/>
                    <a:pt x="0" y="905595"/>
                  </a:cubicBezTo>
                  <a:lnTo>
                    <a:pt x="0" y="53240"/>
                  </a:lnTo>
                  <a:cubicBezTo>
                    <a:pt x="0" y="23836"/>
                    <a:pt x="23836" y="0"/>
                    <a:pt x="53240" y="0"/>
                  </a:cubicBezTo>
                  <a:close/>
                </a:path>
              </a:pathLst>
            </a:custGeom>
            <a:solidFill>
              <a:srgbClr val="92BEBF"/>
            </a:solidFill>
          </p:spPr>
        </p:sp>
        <p:sp>
          <p:nvSpPr>
            <p:cNvPr id="1048920" name="TextBox 29"/>
            <p:cNvSpPr txBox="1"/>
            <p:nvPr/>
          </p:nvSpPr>
          <p:spPr>
            <a:xfrm>
              <a:off x="0" y="-47625"/>
              <a:ext cx="855709" cy="1006460"/>
            </a:xfrm>
            <a:prstGeom prst="rect"/>
          </p:spPr>
          <p:txBody>
            <a:bodyPr anchor="ctr" bIns="50800" lIns="50800" rIns="50800" rtlCol="0" tIns="50800"/>
            <a:p>
              <a:pPr algn="ctr">
                <a:lnSpc>
                  <a:spcPts val="3080"/>
                </a:lnSpc>
              </a:pPr>
            </a:p>
          </p:txBody>
        </p:sp>
      </p:grpSp>
      <p:grpSp>
        <p:nvGrpSpPr>
          <p:cNvPr id="159" name="Group 30"/>
          <p:cNvGrpSpPr/>
          <p:nvPr/>
        </p:nvGrpSpPr>
        <p:grpSpPr>
          <a:xfrm rot="-2700000">
            <a:off x="10891377" y="4468198"/>
            <a:ext cx="1198378" cy="1198378"/>
            <a:chOff x="0" y="0"/>
            <a:chExt cx="812800" cy="812800"/>
          </a:xfrm>
        </p:grpSpPr>
        <p:sp>
          <p:nvSpPr>
            <p:cNvPr id="1048921" name="Freeform 31"/>
            <p:cNvSpPr/>
            <p:nvPr/>
          </p:nvSpPr>
          <p:spPr>
            <a:xfrm>
              <a:off x="0" y="0"/>
              <a:ext cx="812800" cy="812800"/>
            </a:xfrm>
            <a:custGeom>
              <a:avLst/>
              <a:ahLst/>
              <a:rect l="l" t="t" r="r" b="b"/>
              <a:pathLst>
                <a:path w="812800" h="812800">
                  <a:moveTo>
                    <a:pt x="129207" y="0"/>
                  </a:moveTo>
                  <a:lnTo>
                    <a:pt x="683593" y="0"/>
                  </a:lnTo>
                  <a:cubicBezTo>
                    <a:pt x="717861" y="0"/>
                    <a:pt x="750725" y="13613"/>
                    <a:pt x="774956" y="37844"/>
                  </a:cubicBezTo>
                  <a:cubicBezTo>
                    <a:pt x="799187" y="62075"/>
                    <a:pt x="812800" y="94939"/>
                    <a:pt x="812800" y="129207"/>
                  </a:cubicBezTo>
                  <a:lnTo>
                    <a:pt x="812800" y="683593"/>
                  </a:lnTo>
                  <a:cubicBezTo>
                    <a:pt x="812800" y="717861"/>
                    <a:pt x="799187" y="750725"/>
                    <a:pt x="774956" y="774956"/>
                  </a:cubicBezTo>
                  <a:cubicBezTo>
                    <a:pt x="750725" y="799187"/>
                    <a:pt x="717861" y="812800"/>
                    <a:pt x="683593" y="812800"/>
                  </a:cubicBezTo>
                  <a:lnTo>
                    <a:pt x="129207" y="812800"/>
                  </a:lnTo>
                  <a:cubicBezTo>
                    <a:pt x="94939" y="812800"/>
                    <a:pt x="62075" y="799187"/>
                    <a:pt x="37844" y="774956"/>
                  </a:cubicBezTo>
                  <a:cubicBezTo>
                    <a:pt x="13613" y="750725"/>
                    <a:pt x="0" y="717861"/>
                    <a:pt x="0" y="683593"/>
                  </a:cubicBezTo>
                  <a:lnTo>
                    <a:pt x="0" y="129207"/>
                  </a:lnTo>
                  <a:cubicBezTo>
                    <a:pt x="0" y="94939"/>
                    <a:pt x="13613" y="62075"/>
                    <a:pt x="37844" y="37844"/>
                  </a:cubicBezTo>
                  <a:cubicBezTo>
                    <a:pt x="62075" y="13613"/>
                    <a:pt x="94939" y="0"/>
                    <a:pt x="129207" y="0"/>
                  </a:cubicBezTo>
                  <a:close/>
                </a:path>
              </a:pathLst>
            </a:custGeom>
            <a:solidFill>
              <a:srgbClr val="92BEBF"/>
            </a:solidFill>
          </p:spPr>
        </p:sp>
        <p:sp>
          <p:nvSpPr>
            <p:cNvPr id="1048922" name="TextBox 32"/>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60" name="Group 33"/>
          <p:cNvGrpSpPr/>
          <p:nvPr/>
        </p:nvGrpSpPr>
        <p:grpSpPr>
          <a:xfrm rot="-2700000">
            <a:off x="11008200" y="4585021"/>
            <a:ext cx="964732" cy="964732"/>
            <a:chOff x="0" y="0"/>
            <a:chExt cx="812800" cy="812800"/>
          </a:xfrm>
        </p:grpSpPr>
        <p:sp>
          <p:nvSpPr>
            <p:cNvPr id="1048923" name="Freeform 34"/>
            <p:cNvSpPr/>
            <p:nvPr/>
          </p:nvSpPr>
          <p:spPr>
            <a:xfrm>
              <a:off x="0" y="0"/>
              <a:ext cx="812800" cy="812800"/>
            </a:xfrm>
            <a:custGeom>
              <a:avLst/>
              <a:ahLst/>
              <a:rect l="l" t="t" r="r" b="b"/>
              <a:pathLst>
                <a:path w="812800" h="812800">
                  <a:moveTo>
                    <a:pt x="160499" y="0"/>
                  </a:moveTo>
                  <a:lnTo>
                    <a:pt x="652301" y="0"/>
                  </a:lnTo>
                  <a:cubicBezTo>
                    <a:pt x="740942" y="0"/>
                    <a:pt x="812800" y="71858"/>
                    <a:pt x="812800" y="160499"/>
                  </a:cubicBezTo>
                  <a:lnTo>
                    <a:pt x="812800" y="652301"/>
                  </a:lnTo>
                  <a:cubicBezTo>
                    <a:pt x="812800" y="740942"/>
                    <a:pt x="740942" y="812800"/>
                    <a:pt x="652301" y="812800"/>
                  </a:cubicBezTo>
                  <a:lnTo>
                    <a:pt x="160499" y="812800"/>
                  </a:lnTo>
                  <a:cubicBezTo>
                    <a:pt x="71858" y="812800"/>
                    <a:pt x="0" y="740942"/>
                    <a:pt x="0" y="652301"/>
                  </a:cubicBezTo>
                  <a:lnTo>
                    <a:pt x="0" y="160499"/>
                  </a:lnTo>
                  <a:cubicBezTo>
                    <a:pt x="0" y="71858"/>
                    <a:pt x="71858" y="0"/>
                    <a:pt x="160499" y="0"/>
                  </a:cubicBezTo>
                  <a:close/>
                </a:path>
              </a:pathLst>
            </a:custGeom>
            <a:solidFill>
              <a:srgbClr val="FFFFFF"/>
            </a:solidFill>
          </p:spPr>
        </p:sp>
        <p:sp>
          <p:nvSpPr>
            <p:cNvPr id="1048924" name="TextBox 35"/>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61" name="Group 36"/>
          <p:cNvGrpSpPr/>
          <p:nvPr/>
        </p:nvGrpSpPr>
        <p:grpSpPr>
          <a:xfrm rot="0">
            <a:off x="14112611" y="5067387"/>
            <a:ext cx="2908315" cy="3258813"/>
            <a:chOff x="0" y="0"/>
            <a:chExt cx="855709" cy="958835"/>
          </a:xfrm>
        </p:grpSpPr>
        <p:sp>
          <p:nvSpPr>
            <p:cNvPr id="1048925" name="Freeform 37"/>
            <p:cNvSpPr/>
            <p:nvPr/>
          </p:nvSpPr>
          <p:spPr>
            <a:xfrm>
              <a:off x="0" y="0"/>
              <a:ext cx="855709" cy="958835"/>
            </a:xfrm>
            <a:custGeom>
              <a:avLst/>
              <a:ahLst/>
              <a:rect l="l" t="t" r="r" b="b"/>
              <a:pathLst>
                <a:path w="855709" h="958835">
                  <a:moveTo>
                    <a:pt x="53240" y="0"/>
                  </a:moveTo>
                  <a:lnTo>
                    <a:pt x="802469" y="0"/>
                  </a:lnTo>
                  <a:cubicBezTo>
                    <a:pt x="831872" y="0"/>
                    <a:pt x="855709" y="23836"/>
                    <a:pt x="855709" y="53240"/>
                  </a:cubicBezTo>
                  <a:lnTo>
                    <a:pt x="855709" y="905595"/>
                  </a:lnTo>
                  <a:cubicBezTo>
                    <a:pt x="855709" y="934999"/>
                    <a:pt x="831872" y="958835"/>
                    <a:pt x="802469" y="958835"/>
                  </a:cubicBezTo>
                  <a:lnTo>
                    <a:pt x="53240" y="958835"/>
                  </a:lnTo>
                  <a:cubicBezTo>
                    <a:pt x="23836" y="958835"/>
                    <a:pt x="0" y="934999"/>
                    <a:pt x="0" y="905595"/>
                  </a:cubicBezTo>
                  <a:lnTo>
                    <a:pt x="0" y="53240"/>
                  </a:lnTo>
                  <a:cubicBezTo>
                    <a:pt x="0" y="23836"/>
                    <a:pt x="23836" y="0"/>
                    <a:pt x="53240" y="0"/>
                  </a:cubicBezTo>
                  <a:close/>
                </a:path>
              </a:pathLst>
            </a:custGeom>
            <a:solidFill>
              <a:srgbClr val="408789"/>
            </a:solidFill>
          </p:spPr>
        </p:sp>
        <p:sp>
          <p:nvSpPr>
            <p:cNvPr id="1048926" name="TextBox 38"/>
            <p:cNvSpPr txBox="1"/>
            <p:nvPr/>
          </p:nvSpPr>
          <p:spPr>
            <a:xfrm>
              <a:off x="0" y="-47625"/>
              <a:ext cx="855709" cy="1006460"/>
            </a:xfrm>
            <a:prstGeom prst="rect"/>
          </p:spPr>
          <p:txBody>
            <a:bodyPr anchor="ctr" bIns="50800" lIns="50800" rIns="50800" rtlCol="0" tIns="50800"/>
            <a:p>
              <a:pPr algn="ctr">
                <a:lnSpc>
                  <a:spcPts val="3080"/>
                </a:lnSpc>
              </a:pPr>
            </a:p>
          </p:txBody>
        </p:sp>
      </p:grpSp>
      <p:grpSp>
        <p:nvGrpSpPr>
          <p:cNvPr id="162" name="Group 39"/>
          <p:cNvGrpSpPr/>
          <p:nvPr/>
        </p:nvGrpSpPr>
        <p:grpSpPr>
          <a:xfrm rot="-2700000">
            <a:off x="14080247" y="4468198"/>
            <a:ext cx="1198378" cy="1198378"/>
            <a:chOff x="0" y="0"/>
            <a:chExt cx="812800" cy="812800"/>
          </a:xfrm>
        </p:grpSpPr>
        <p:sp>
          <p:nvSpPr>
            <p:cNvPr id="1048927" name="Freeform 40"/>
            <p:cNvSpPr/>
            <p:nvPr/>
          </p:nvSpPr>
          <p:spPr>
            <a:xfrm>
              <a:off x="0" y="0"/>
              <a:ext cx="812800" cy="812800"/>
            </a:xfrm>
            <a:custGeom>
              <a:avLst/>
              <a:ahLst/>
              <a:rect l="l" t="t" r="r" b="b"/>
              <a:pathLst>
                <a:path w="812800" h="812800">
                  <a:moveTo>
                    <a:pt x="129207" y="0"/>
                  </a:moveTo>
                  <a:lnTo>
                    <a:pt x="683593" y="0"/>
                  </a:lnTo>
                  <a:cubicBezTo>
                    <a:pt x="717861" y="0"/>
                    <a:pt x="750725" y="13613"/>
                    <a:pt x="774956" y="37844"/>
                  </a:cubicBezTo>
                  <a:cubicBezTo>
                    <a:pt x="799187" y="62075"/>
                    <a:pt x="812800" y="94939"/>
                    <a:pt x="812800" y="129207"/>
                  </a:cubicBezTo>
                  <a:lnTo>
                    <a:pt x="812800" y="683593"/>
                  </a:lnTo>
                  <a:cubicBezTo>
                    <a:pt x="812800" y="717861"/>
                    <a:pt x="799187" y="750725"/>
                    <a:pt x="774956" y="774956"/>
                  </a:cubicBezTo>
                  <a:cubicBezTo>
                    <a:pt x="750725" y="799187"/>
                    <a:pt x="717861" y="812800"/>
                    <a:pt x="683593" y="812800"/>
                  </a:cubicBezTo>
                  <a:lnTo>
                    <a:pt x="129207" y="812800"/>
                  </a:lnTo>
                  <a:cubicBezTo>
                    <a:pt x="94939" y="812800"/>
                    <a:pt x="62075" y="799187"/>
                    <a:pt x="37844" y="774956"/>
                  </a:cubicBezTo>
                  <a:cubicBezTo>
                    <a:pt x="13613" y="750725"/>
                    <a:pt x="0" y="717861"/>
                    <a:pt x="0" y="683593"/>
                  </a:cubicBezTo>
                  <a:lnTo>
                    <a:pt x="0" y="129207"/>
                  </a:lnTo>
                  <a:cubicBezTo>
                    <a:pt x="0" y="94939"/>
                    <a:pt x="13613" y="62075"/>
                    <a:pt x="37844" y="37844"/>
                  </a:cubicBezTo>
                  <a:cubicBezTo>
                    <a:pt x="62075" y="13613"/>
                    <a:pt x="94939" y="0"/>
                    <a:pt x="129207" y="0"/>
                  </a:cubicBezTo>
                  <a:close/>
                </a:path>
              </a:pathLst>
            </a:custGeom>
            <a:solidFill>
              <a:srgbClr val="327576"/>
            </a:solidFill>
          </p:spPr>
        </p:sp>
        <p:sp>
          <p:nvSpPr>
            <p:cNvPr id="1048928" name="TextBox 41"/>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63" name="Group 42"/>
          <p:cNvGrpSpPr/>
          <p:nvPr/>
        </p:nvGrpSpPr>
        <p:grpSpPr>
          <a:xfrm rot="-2700000">
            <a:off x="14197070" y="4585021"/>
            <a:ext cx="964732" cy="964732"/>
            <a:chOff x="0" y="0"/>
            <a:chExt cx="812800" cy="812800"/>
          </a:xfrm>
        </p:grpSpPr>
        <p:sp>
          <p:nvSpPr>
            <p:cNvPr id="1048929" name="Freeform 43"/>
            <p:cNvSpPr/>
            <p:nvPr/>
          </p:nvSpPr>
          <p:spPr>
            <a:xfrm>
              <a:off x="0" y="0"/>
              <a:ext cx="812800" cy="812800"/>
            </a:xfrm>
            <a:custGeom>
              <a:avLst/>
              <a:ahLst/>
              <a:rect l="l" t="t" r="r" b="b"/>
              <a:pathLst>
                <a:path w="812800" h="812800">
                  <a:moveTo>
                    <a:pt x="160499" y="0"/>
                  </a:moveTo>
                  <a:lnTo>
                    <a:pt x="652301" y="0"/>
                  </a:lnTo>
                  <a:cubicBezTo>
                    <a:pt x="740942" y="0"/>
                    <a:pt x="812800" y="71858"/>
                    <a:pt x="812800" y="160499"/>
                  </a:cubicBezTo>
                  <a:lnTo>
                    <a:pt x="812800" y="652301"/>
                  </a:lnTo>
                  <a:cubicBezTo>
                    <a:pt x="812800" y="740942"/>
                    <a:pt x="740942" y="812800"/>
                    <a:pt x="652301" y="812800"/>
                  </a:cubicBezTo>
                  <a:lnTo>
                    <a:pt x="160499" y="812800"/>
                  </a:lnTo>
                  <a:cubicBezTo>
                    <a:pt x="71858" y="812800"/>
                    <a:pt x="0" y="740942"/>
                    <a:pt x="0" y="652301"/>
                  </a:cubicBezTo>
                  <a:lnTo>
                    <a:pt x="0" y="160499"/>
                  </a:lnTo>
                  <a:cubicBezTo>
                    <a:pt x="0" y="71858"/>
                    <a:pt x="71858" y="0"/>
                    <a:pt x="160499" y="0"/>
                  </a:cubicBezTo>
                  <a:close/>
                </a:path>
              </a:pathLst>
            </a:custGeom>
            <a:solidFill>
              <a:srgbClr val="FFFFFF"/>
            </a:solidFill>
          </p:spPr>
        </p:sp>
        <p:sp>
          <p:nvSpPr>
            <p:cNvPr id="1048930" name="TextBox 44"/>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64" name="Group 45"/>
          <p:cNvGrpSpPr/>
          <p:nvPr/>
        </p:nvGrpSpPr>
        <p:grpSpPr>
          <a:xfrm rot="-2700000">
            <a:off x="1441590" y="4585021"/>
            <a:ext cx="964732" cy="964732"/>
            <a:chOff x="0" y="0"/>
            <a:chExt cx="812800" cy="812800"/>
          </a:xfrm>
        </p:grpSpPr>
        <p:sp>
          <p:nvSpPr>
            <p:cNvPr id="1048931" name="Freeform 46"/>
            <p:cNvSpPr/>
            <p:nvPr/>
          </p:nvSpPr>
          <p:spPr>
            <a:xfrm>
              <a:off x="0" y="0"/>
              <a:ext cx="812800" cy="812800"/>
            </a:xfrm>
            <a:custGeom>
              <a:avLst/>
              <a:ahLst/>
              <a:rect l="l" t="t" r="r" b="b"/>
              <a:pathLst>
                <a:path w="812800" h="812800">
                  <a:moveTo>
                    <a:pt x="160499" y="0"/>
                  </a:moveTo>
                  <a:lnTo>
                    <a:pt x="652301" y="0"/>
                  </a:lnTo>
                  <a:cubicBezTo>
                    <a:pt x="740942" y="0"/>
                    <a:pt x="812800" y="71858"/>
                    <a:pt x="812800" y="160499"/>
                  </a:cubicBezTo>
                  <a:lnTo>
                    <a:pt x="812800" y="652301"/>
                  </a:lnTo>
                  <a:cubicBezTo>
                    <a:pt x="812800" y="740942"/>
                    <a:pt x="740942" y="812800"/>
                    <a:pt x="652301" y="812800"/>
                  </a:cubicBezTo>
                  <a:lnTo>
                    <a:pt x="160499" y="812800"/>
                  </a:lnTo>
                  <a:cubicBezTo>
                    <a:pt x="71858" y="812800"/>
                    <a:pt x="0" y="740942"/>
                    <a:pt x="0" y="652301"/>
                  </a:cubicBezTo>
                  <a:lnTo>
                    <a:pt x="0" y="160499"/>
                  </a:lnTo>
                  <a:cubicBezTo>
                    <a:pt x="0" y="71858"/>
                    <a:pt x="71858" y="0"/>
                    <a:pt x="160499" y="0"/>
                  </a:cubicBezTo>
                  <a:close/>
                </a:path>
              </a:pathLst>
            </a:custGeom>
            <a:solidFill>
              <a:srgbClr val="FFFFFF"/>
            </a:solidFill>
          </p:spPr>
        </p:sp>
        <p:sp>
          <p:nvSpPr>
            <p:cNvPr id="1048932" name="TextBox 47"/>
            <p:cNvSpPr txBox="1"/>
            <p:nvPr/>
          </p:nvSpPr>
          <p:spPr>
            <a:xfrm>
              <a:off x="0" y="-47625"/>
              <a:ext cx="812800" cy="860425"/>
            </a:xfrm>
            <a:prstGeom prst="rect"/>
          </p:spPr>
          <p:txBody>
            <a:bodyPr anchor="ctr" bIns="50800" lIns="50800" rIns="50800" rtlCol="0" tIns="50800"/>
            <a:p>
              <a:pPr algn="ctr">
                <a:lnSpc>
                  <a:spcPts val="3080"/>
                </a:lnSpc>
              </a:pPr>
            </a:p>
          </p:txBody>
        </p:sp>
      </p:grpSp>
      <p:sp>
        <p:nvSpPr>
          <p:cNvPr id="1048933" name="AutoShape 48"/>
          <p:cNvSpPr/>
          <p:nvPr/>
        </p:nvSpPr>
        <p:spPr>
          <a:xfrm>
            <a:off x="2850619" y="3920070"/>
            <a:ext cx="12675272" cy="0"/>
          </a:xfrm>
          <a:prstGeom prst="line"/>
          <a:ln w="38100" cap="flat">
            <a:solidFill>
              <a:srgbClr val="B2B2B2"/>
            </a:solidFill>
            <a:prstDash val="lgDash"/>
            <a:headEnd type="none" w="sm" len="sm"/>
            <a:tailEnd type="none" w="sm" len="sm"/>
          </a:ln>
        </p:spPr>
      </p:sp>
      <p:grpSp>
        <p:nvGrpSpPr>
          <p:cNvPr id="165" name="Group 49"/>
          <p:cNvGrpSpPr/>
          <p:nvPr/>
        </p:nvGrpSpPr>
        <p:grpSpPr>
          <a:xfrm rot="-2700000">
            <a:off x="2348926" y="3518975"/>
            <a:ext cx="844821" cy="844821"/>
            <a:chOff x="0" y="0"/>
            <a:chExt cx="812800" cy="812800"/>
          </a:xfrm>
        </p:grpSpPr>
        <p:sp>
          <p:nvSpPr>
            <p:cNvPr id="1048934" name="Freeform 50"/>
            <p:cNvSpPr/>
            <p:nvPr/>
          </p:nvSpPr>
          <p:spPr>
            <a:xfrm>
              <a:off x="0" y="0"/>
              <a:ext cx="812800" cy="812800"/>
            </a:xfrm>
            <a:custGeom>
              <a:avLst/>
              <a:ahLst/>
              <a:rect l="l" t="t" r="r" b="b"/>
              <a:pathLst>
                <a:path w="812800" h="812800">
                  <a:moveTo>
                    <a:pt x="183279" y="0"/>
                  </a:moveTo>
                  <a:lnTo>
                    <a:pt x="629521" y="0"/>
                  </a:lnTo>
                  <a:cubicBezTo>
                    <a:pt x="730743" y="0"/>
                    <a:pt x="812800" y="82057"/>
                    <a:pt x="812800" y="183279"/>
                  </a:cubicBezTo>
                  <a:lnTo>
                    <a:pt x="812800" y="629521"/>
                  </a:lnTo>
                  <a:cubicBezTo>
                    <a:pt x="812800" y="730743"/>
                    <a:pt x="730743" y="812800"/>
                    <a:pt x="629521" y="812800"/>
                  </a:cubicBezTo>
                  <a:lnTo>
                    <a:pt x="183279" y="812800"/>
                  </a:lnTo>
                  <a:cubicBezTo>
                    <a:pt x="82057" y="812800"/>
                    <a:pt x="0" y="730743"/>
                    <a:pt x="0" y="629521"/>
                  </a:cubicBezTo>
                  <a:lnTo>
                    <a:pt x="0" y="183279"/>
                  </a:lnTo>
                  <a:cubicBezTo>
                    <a:pt x="0" y="82057"/>
                    <a:pt x="82057" y="0"/>
                    <a:pt x="183279" y="0"/>
                  </a:cubicBezTo>
                  <a:close/>
                </a:path>
              </a:pathLst>
            </a:custGeom>
            <a:solidFill>
              <a:srgbClr val="327576"/>
            </a:solidFill>
          </p:spPr>
        </p:sp>
        <p:sp>
          <p:nvSpPr>
            <p:cNvPr id="1048935" name="TextBox 51"/>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66" name="Group 52"/>
          <p:cNvGrpSpPr/>
          <p:nvPr/>
        </p:nvGrpSpPr>
        <p:grpSpPr>
          <a:xfrm rot="-2700000">
            <a:off x="5577361" y="3518975"/>
            <a:ext cx="844821" cy="844821"/>
            <a:chOff x="0" y="0"/>
            <a:chExt cx="812800" cy="812800"/>
          </a:xfrm>
        </p:grpSpPr>
        <p:sp>
          <p:nvSpPr>
            <p:cNvPr id="1048936" name="Freeform 53"/>
            <p:cNvSpPr/>
            <p:nvPr/>
          </p:nvSpPr>
          <p:spPr>
            <a:xfrm>
              <a:off x="0" y="0"/>
              <a:ext cx="812800" cy="812800"/>
            </a:xfrm>
            <a:custGeom>
              <a:avLst/>
              <a:ahLst/>
              <a:rect l="l" t="t" r="r" b="b"/>
              <a:pathLst>
                <a:path w="812800" h="812800">
                  <a:moveTo>
                    <a:pt x="183279" y="0"/>
                  </a:moveTo>
                  <a:lnTo>
                    <a:pt x="629521" y="0"/>
                  </a:lnTo>
                  <a:cubicBezTo>
                    <a:pt x="730743" y="0"/>
                    <a:pt x="812800" y="82057"/>
                    <a:pt x="812800" y="183279"/>
                  </a:cubicBezTo>
                  <a:lnTo>
                    <a:pt x="812800" y="629521"/>
                  </a:lnTo>
                  <a:cubicBezTo>
                    <a:pt x="812800" y="730743"/>
                    <a:pt x="730743" y="812800"/>
                    <a:pt x="629521" y="812800"/>
                  </a:cubicBezTo>
                  <a:lnTo>
                    <a:pt x="183279" y="812800"/>
                  </a:lnTo>
                  <a:cubicBezTo>
                    <a:pt x="82057" y="812800"/>
                    <a:pt x="0" y="730743"/>
                    <a:pt x="0" y="629521"/>
                  </a:cubicBezTo>
                  <a:lnTo>
                    <a:pt x="0" y="183279"/>
                  </a:lnTo>
                  <a:cubicBezTo>
                    <a:pt x="0" y="82057"/>
                    <a:pt x="82057" y="0"/>
                    <a:pt x="183279" y="0"/>
                  </a:cubicBezTo>
                  <a:close/>
                </a:path>
              </a:pathLst>
            </a:custGeom>
            <a:solidFill>
              <a:srgbClr val="639C9D"/>
            </a:solidFill>
          </p:spPr>
        </p:sp>
        <p:sp>
          <p:nvSpPr>
            <p:cNvPr id="1048937" name="TextBox 54"/>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67" name="Group 55"/>
          <p:cNvGrpSpPr/>
          <p:nvPr/>
        </p:nvGrpSpPr>
        <p:grpSpPr>
          <a:xfrm rot="-2700000">
            <a:off x="8805795" y="3518975"/>
            <a:ext cx="844821" cy="844821"/>
            <a:chOff x="0" y="0"/>
            <a:chExt cx="812800" cy="812800"/>
          </a:xfrm>
        </p:grpSpPr>
        <p:sp>
          <p:nvSpPr>
            <p:cNvPr id="1048938" name="Freeform 56"/>
            <p:cNvSpPr/>
            <p:nvPr/>
          </p:nvSpPr>
          <p:spPr>
            <a:xfrm>
              <a:off x="0" y="0"/>
              <a:ext cx="812800" cy="812800"/>
            </a:xfrm>
            <a:custGeom>
              <a:avLst/>
              <a:ahLst/>
              <a:rect l="l" t="t" r="r" b="b"/>
              <a:pathLst>
                <a:path w="812800" h="812800">
                  <a:moveTo>
                    <a:pt x="183279" y="0"/>
                  </a:moveTo>
                  <a:lnTo>
                    <a:pt x="629521" y="0"/>
                  </a:lnTo>
                  <a:cubicBezTo>
                    <a:pt x="730743" y="0"/>
                    <a:pt x="812800" y="82057"/>
                    <a:pt x="812800" y="183279"/>
                  </a:cubicBezTo>
                  <a:lnTo>
                    <a:pt x="812800" y="629521"/>
                  </a:lnTo>
                  <a:cubicBezTo>
                    <a:pt x="812800" y="730743"/>
                    <a:pt x="730743" y="812800"/>
                    <a:pt x="629521" y="812800"/>
                  </a:cubicBezTo>
                  <a:lnTo>
                    <a:pt x="183279" y="812800"/>
                  </a:lnTo>
                  <a:cubicBezTo>
                    <a:pt x="82057" y="812800"/>
                    <a:pt x="0" y="730743"/>
                    <a:pt x="0" y="629521"/>
                  </a:cubicBezTo>
                  <a:lnTo>
                    <a:pt x="0" y="183279"/>
                  </a:lnTo>
                  <a:cubicBezTo>
                    <a:pt x="0" y="82057"/>
                    <a:pt x="82057" y="0"/>
                    <a:pt x="183279" y="0"/>
                  </a:cubicBezTo>
                  <a:close/>
                </a:path>
              </a:pathLst>
            </a:custGeom>
            <a:solidFill>
              <a:srgbClr val="235A5B"/>
            </a:solidFill>
          </p:spPr>
        </p:sp>
        <p:sp>
          <p:nvSpPr>
            <p:cNvPr id="1048939" name="TextBox 57"/>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68" name="Group 58"/>
          <p:cNvGrpSpPr/>
          <p:nvPr/>
        </p:nvGrpSpPr>
        <p:grpSpPr>
          <a:xfrm rot="-2700000">
            <a:off x="12034230" y="3518975"/>
            <a:ext cx="844821" cy="844821"/>
            <a:chOff x="0" y="0"/>
            <a:chExt cx="812800" cy="812800"/>
          </a:xfrm>
        </p:grpSpPr>
        <p:sp>
          <p:nvSpPr>
            <p:cNvPr id="1048940" name="Freeform 59"/>
            <p:cNvSpPr/>
            <p:nvPr/>
          </p:nvSpPr>
          <p:spPr>
            <a:xfrm>
              <a:off x="0" y="0"/>
              <a:ext cx="812800" cy="812800"/>
            </a:xfrm>
            <a:custGeom>
              <a:avLst/>
              <a:ahLst/>
              <a:rect l="l" t="t" r="r" b="b"/>
              <a:pathLst>
                <a:path w="812800" h="812800">
                  <a:moveTo>
                    <a:pt x="183279" y="0"/>
                  </a:moveTo>
                  <a:lnTo>
                    <a:pt x="629521" y="0"/>
                  </a:lnTo>
                  <a:cubicBezTo>
                    <a:pt x="730743" y="0"/>
                    <a:pt x="812800" y="82057"/>
                    <a:pt x="812800" y="183279"/>
                  </a:cubicBezTo>
                  <a:lnTo>
                    <a:pt x="812800" y="629521"/>
                  </a:lnTo>
                  <a:cubicBezTo>
                    <a:pt x="812800" y="730743"/>
                    <a:pt x="730743" y="812800"/>
                    <a:pt x="629521" y="812800"/>
                  </a:cubicBezTo>
                  <a:lnTo>
                    <a:pt x="183279" y="812800"/>
                  </a:lnTo>
                  <a:cubicBezTo>
                    <a:pt x="82057" y="812800"/>
                    <a:pt x="0" y="730743"/>
                    <a:pt x="0" y="629521"/>
                  </a:cubicBezTo>
                  <a:lnTo>
                    <a:pt x="0" y="183279"/>
                  </a:lnTo>
                  <a:cubicBezTo>
                    <a:pt x="0" y="82057"/>
                    <a:pt x="82057" y="0"/>
                    <a:pt x="183279" y="0"/>
                  </a:cubicBezTo>
                  <a:close/>
                </a:path>
              </a:pathLst>
            </a:custGeom>
            <a:solidFill>
              <a:srgbClr val="92BEBF"/>
            </a:solidFill>
          </p:spPr>
        </p:sp>
        <p:sp>
          <p:nvSpPr>
            <p:cNvPr id="1048941" name="TextBox 60"/>
            <p:cNvSpPr txBox="1"/>
            <p:nvPr/>
          </p:nvSpPr>
          <p:spPr>
            <a:xfrm>
              <a:off x="0" y="-47625"/>
              <a:ext cx="812800" cy="860425"/>
            </a:xfrm>
            <a:prstGeom prst="rect"/>
          </p:spPr>
          <p:txBody>
            <a:bodyPr anchor="ctr" bIns="50800" lIns="50800" rIns="50800" rtlCol="0" tIns="50800"/>
            <a:p>
              <a:pPr algn="ctr">
                <a:lnSpc>
                  <a:spcPts val="3080"/>
                </a:lnSpc>
              </a:pPr>
            </a:p>
          </p:txBody>
        </p:sp>
      </p:grpSp>
      <p:grpSp>
        <p:nvGrpSpPr>
          <p:cNvPr id="169" name="Group 61"/>
          <p:cNvGrpSpPr/>
          <p:nvPr/>
        </p:nvGrpSpPr>
        <p:grpSpPr>
          <a:xfrm rot="-2700000">
            <a:off x="15262665" y="3518975"/>
            <a:ext cx="844821" cy="844821"/>
            <a:chOff x="0" y="0"/>
            <a:chExt cx="812800" cy="812800"/>
          </a:xfrm>
        </p:grpSpPr>
        <p:sp>
          <p:nvSpPr>
            <p:cNvPr id="1048942" name="Freeform 62"/>
            <p:cNvSpPr/>
            <p:nvPr/>
          </p:nvSpPr>
          <p:spPr>
            <a:xfrm>
              <a:off x="0" y="0"/>
              <a:ext cx="812800" cy="812800"/>
            </a:xfrm>
            <a:custGeom>
              <a:avLst/>
              <a:ahLst/>
              <a:rect l="l" t="t" r="r" b="b"/>
              <a:pathLst>
                <a:path w="812800" h="812800">
                  <a:moveTo>
                    <a:pt x="183279" y="0"/>
                  </a:moveTo>
                  <a:lnTo>
                    <a:pt x="629521" y="0"/>
                  </a:lnTo>
                  <a:cubicBezTo>
                    <a:pt x="730743" y="0"/>
                    <a:pt x="812800" y="82057"/>
                    <a:pt x="812800" y="183279"/>
                  </a:cubicBezTo>
                  <a:lnTo>
                    <a:pt x="812800" y="629521"/>
                  </a:lnTo>
                  <a:cubicBezTo>
                    <a:pt x="812800" y="730743"/>
                    <a:pt x="730743" y="812800"/>
                    <a:pt x="629521" y="812800"/>
                  </a:cubicBezTo>
                  <a:lnTo>
                    <a:pt x="183279" y="812800"/>
                  </a:lnTo>
                  <a:cubicBezTo>
                    <a:pt x="82057" y="812800"/>
                    <a:pt x="0" y="730743"/>
                    <a:pt x="0" y="629521"/>
                  </a:cubicBezTo>
                  <a:lnTo>
                    <a:pt x="0" y="183279"/>
                  </a:lnTo>
                  <a:cubicBezTo>
                    <a:pt x="0" y="82057"/>
                    <a:pt x="82057" y="0"/>
                    <a:pt x="183279" y="0"/>
                  </a:cubicBezTo>
                  <a:close/>
                </a:path>
              </a:pathLst>
            </a:custGeom>
            <a:solidFill>
              <a:srgbClr val="408789"/>
            </a:solidFill>
          </p:spPr>
        </p:sp>
        <p:sp>
          <p:nvSpPr>
            <p:cNvPr id="1048943" name="TextBox 63"/>
            <p:cNvSpPr txBox="1"/>
            <p:nvPr/>
          </p:nvSpPr>
          <p:spPr>
            <a:xfrm>
              <a:off x="0" y="-47625"/>
              <a:ext cx="812800" cy="860425"/>
            </a:xfrm>
            <a:prstGeom prst="rect"/>
          </p:spPr>
          <p:txBody>
            <a:bodyPr anchor="ctr" bIns="50800" lIns="50800" rIns="50800" rtlCol="0" tIns="50800"/>
            <a:p>
              <a:pPr algn="ctr">
                <a:lnSpc>
                  <a:spcPts val="3080"/>
                </a:lnSpc>
              </a:pPr>
            </a:p>
          </p:txBody>
        </p:sp>
      </p:grpSp>
      <p:sp>
        <p:nvSpPr>
          <p:cNvPr id="1048944" name="TextBox 64"/>
          <p:cNvSpPr txBox="1"/>
          <p:nvPr/>
        </p:nvSpPr>
        <p:spPr>
          <a:xfrm>
            <a:off x="1649432" y="5851069"/>
            <a:ext cx="2323711" cy="347178"/>
          </a:xfrm>
          <a:prstGeom prst="rect"/>
        </p:spPr>
        <p:txBody>
          <a:bodyPr anchor="t" bIns="0" lIns="0" rIns="0" rtlCol="0" tIns="0">
            <a:spAutoFit/>
          </a:bodyPr>
          <a:p>
            <a:pPr algn="ctr" indent="0" lvl="1" marL="0">
              <a:lnSpc>
                <a:spcPts val="2755"/>
              </a:lnSpc>
              <a:spcBef>
                <a:spcPct val="0"/>
              </a:spcBef>
            </a:pPr>
            <a:r>
              <a:rPr b="1" sz="1970"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Sustainability</a:t>
            </a:r>
            <a:endParaRPr b="1" sz="1970"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945" name="TextBox 65"/>
          <p:cNvSpPr txBox="1"/>
          <p:nvPr/>
        </p:nvSpPr>
        <p:spPr>
          <a:xfrm>
            <a:off x="1649432" y="6560197"/>
            <a:ext cx="2323711" cy="1365250"/>
          </a:xfrm>
          <a:prstGeom prst="rect"/>
        </p:spPr>
        <p:txBody>
          <a:bodyPr anchor="t" bIns="0" lIns="0" rIns="0" rtlCol="0" tIns="0">
            <a:spAutoFit/>
          </a:bodyPr>
          <a:p>
            <a:pPr algn="ctr" indent="0" lvl="0" marL="0">
              <a:lnSpc>
                <a:spcPts val="2150"/>
              </a:lnSpc>
              <a:spcBef>
                <a:spcPct val="0"/>
              </a:spcBef>
            </a:pPr>
            <a:r>
              <a:rPr sz="143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Emphasizing the importance of reducing harmful air emissions through effective extraction systems.</a:t>
            </a:r>
            <a:endParaRPr sz="143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946" name="TextBox 66"/>
          <p:cNvSpPr txBox="1"/>
          <p:nvPr/>
        </p:nvSpPr>
        <p:spPr>
          <a:xfrm>
            <a:off x="4837916" y="5851069"/>
            <a:ext cx="2323711" cy="347178"/>
          </a:xfrm>
          <a:prstGeom prst="rect"/>
        </p:spPr>
        <p:txBody>
          <a:bodyPr anchor="t" bIns="0" lIns="0" rIns="0" rtlCol="0" tIns="0">
            <a:spAutoFit/>
          </a:bodyPr>
          <a:p>
            <a:pPr algn="ctr" indent="0" lvl="1" marL="0">
              <a:lnSpc>
                <a:spcPts val="2755"/>
              </a:lnSpc>
              <a:spcBef>
                <a:spcPct val="0"/>
              </a:spcBef>
            </a:pPr>
            <a:r>
              <a:rPr b="1" sz="1970"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Expertise</a:t>
            </a:r>
            <a:endParaRPr b="1" sz="1970"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947" name="TextBox 67"/>
          <p:cNvSpPr txBox="1"/>
          <p:nvPr/>
        </p:nvSpPr>
        <p:spPr>
          <a:xfrm>
            <a:off x="4837916" y="6426847"/>
            <a:ext cx="2323711" cy="1365249"/>
          </a:xfrm>
          <a:prstGeom prst="rect"/>
        </p:spPr>
        <p:txBody>
          <a:bodyPr anchor="t" bIns="0" lIns="0" rIns="0" rtlCol="0" tIns="0">
            <a:spAutoFit/>
          </a:bodyPr>
          <a:p>
            <a:pPr algn="ctr" indent="0" lvl="0" marL="0">
              <a:lnSpc>
                <a:spcPts val="2150"/>
              </a:lnSpc>
              <a:spcBef>
                <a:spcPct val="0"/>
              </a:spcBef>
            </a:pPr>
            <a:r>
              <a:rPr sz="143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Positioning ULMATEC as a knowledgeable leader in air quality management solutions tailored for specific industries.</a:t>
            </a:r>
            <a:endParaRPr sz="143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948" name="TextBox 68"/>
          <p:cNvSpPr txBox="1"/>
          <p:nvPr/>
        </p:nvSpPr>
        <p:spPr>
          <a:xfrm>
            <a:off x="8026400" y="5851069"/>
            <a:ext cx="2323711" cy="347178"/>
          </a:xfrm>
          <a:prstGeom prst="rect"/>
        </p:spPr>
        <p:txBody>
          <a:bodyPr anchor="t" bIns="0" lIns="0" rIns="0" rtlCol="0" tIns="0">
            <a:spAutoFit/>
          </a:bodyPr>
          <a:p>
            <a:pPr algn="ctr" indent="0" lvl="1" marL="0">
              <a:lnSpc>
                <a:spcPts val="2755"/>
              </a:lnSpc>
              <a:spcBef>
                <a:spcPct val="0"/>
              </a:spcBef>
            </a:pPr>
            <a:r>
              <a:rPr b="1" sz="1970"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Innovation</a:t>
            </a:r>
            <a:endParaRPr b="1" sz="1970"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949" name="TextBox 69"/>
          <p:cNvSpPr txBox="1"/>
          <p:nvPr/>
        </p:nvSpPr>
        <p:spPr>
          <a:xfrm>
            <a:off x="8026400" y="6426847"/>
            <a:ext cx="2323711" cy="1092199"/>
          </a:xfrm>
          <a:prstGeom prst="rect"/>
        </p:spPr>
        <p:txBody>
          <a:bodyPr anchor="t" bIns="0" lIns="0" rIns="0" rtlCol="0" tIns="0">
            <a:spAutoFit/>
          </a:bodyPr>
          <a:p>
            <a:pPr algn="ctr" indent="0" lvl="0" marL="0">
              <a:lnSpc>
                <a:spcPts val="2150"/>
              </a:lnSpc>
              <a:spcBef>
                <a:spcPct val="0"/>
              </a:spcBef>
            </a:pPr>
            <a:r>
              <a:rPr sz="143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Highlighting cutting-edge technology and custom solutions that meet regulatory standards.</a:t>
            </a:r>
            <a:endParaRPr sz="143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950" name="TextBox 70"/>
          <p:cNvSpPr txBox="1"/>
          <p:nvPr/>
        </p:nvSpPr>
        <p:spPr>
          <a:xfrm>
            <a:off x="11216042" y="5777721"/>
            <a:ext cx="2323711" cy="696751"/>
          </a:xfrm>
          <a:prstGeom prst="rect"/>
        </p:spPr>
        <p:txBody>
          <a:bodyPr anchor="t" bIns="0" lIns="0" rIns="0" rtlCol="0" tIns="0">
            <a:spAutoFit/>
          </a:bodyPr>
          <a:p>
            <a:pPr algn="ctr" indent="0" lvl="1" marL="0">
              <a:lnSpc>
                <a:spcPts val="2755"/>
              </a:lnSpc>
              <a:spcBef>
                <a:spcPct val="0"/>
              </a:spcBef>
            </a:pPr>
            <a:r>
              <a:rPr b="1" sz="1970"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Customer-Centric Approach</a:t>
            </a:r>
            <a:endParaRPr b="1" sz="1970"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951" name="TextBox 71"/>
          <p:cNvSpPr txBox="1"/>
          <p:nvPr/>
        </p:nvSpPr>
        <p:spPr>
          <a:xfrm>
            <a:off x="11214685" y="6617347"/>
            <a:ext cx="2323711" cy="1638300"/>
          </a:xfrm>
          <a:prstGeom prst="rect"/>
        </p:spPr>
        <p:txBody>
          <a:bodyPr anchor="t" bIns="0" lIns="0" rIns="0" rtlCol="0" tIns="0">
            <a:spAutoFit/>
          </a:bodyPr>
          <a:p>
            <a:pPr algn="ctr" indent="0" lvl="0" marL="0">
              <a:lnSpc>
                <a:spcPts val="2150"/>
              </a:lnSpc>
              <a:spcBef>
                <a:spcPct val="0"/>
              </a:spcBef>
            </a:pPr>
            <a:r>
              <a:rPr sz="143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Focusing on understanding client needs and providing tailored solutions that enhance operational efficiency.</a:t>
            </a:r>
            <a:endParaRPr sz="143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952" name="TextBox 72"/>
          <p:cNvSpPr txBox="1"/>
          <p:nvPr/>
        </p:nvSpPr>
        <p:spPr>
          <a:xfrm>
            <a:off x="14804858" y="5351720"/>
            <a:ext cx="2323711" cy="696751"/>
          </a:xfrm>
          <a:prstGeom prst="rect"/>
        </p:spPr>
        <p:txBody>
          <a:bodyPr anchor="t" bIns="0" lIns="0" rIns="0" rtlCol="0" tIns="0">
            <a:spAutoFit/>
          </a:bodyPr>
          <a:p>
            <a:pPr algn="ctr" indent="0" lvl="1" marL="0">
              <a:lnSpc>
                <a:spcPts val="2755"/>
              </a:lnSpc>
              <a:spcBef>
                <a:spcPct val="0"/>
              </a:spcBef>
            </a:pPr>
            <a:r>
              <a:rPr b="1" sz="1970"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Reliability and Compliance</a:t>
            </a:r>
            <a:endParaRPr b="1" sz="1970"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8953" name="TextBox 73"/>
          <p:cNvSpPr txBox="1"/>
          <p:nvPr/>
        </p:nvSpPr>
        <p:spPr>
          <a:xfrm>
            <a:off x="14237023" y="6146541"/>
            <a:ext cx="2659491" cy="2457450"/>
          </a:xfrm>
          <a:prstGeom prst="rect"/>
        </p:spPr>
        <p:txBody>
          <a:bodyPr anchor="t" bIns="0" lIns="0" rIns="0" rtlCol="0" tIns="0">
            <a:spAutoFit/>
          </a:bodyPr>
          <a:p>
            <a:pPr algn="ctr" indent="0" lvl="0" marL="0">
              <a:lnSpc>
                <a:spcPts val="2150"/>
              </a:lnSpc>
              <a:spcBef>
                <a:spcPct val="0"/>
              </a:spcBef>
            </a:pPr>
            <a:r>
              <a:rPr sz="143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ULMATEC products meet rigorous regulatory standards, ensuring reliable performance and environmental compliance, enhancing operational efficiency and providing clients with peace of mind through effective air quality management solutions. </a:t>
            </a:r>
            <a:endParaRPr sz="143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8954" name="TextBox 74"/>
          <p:cNvSpPr txBox="1"/>
          <p:nvPr/>
        </p:nvSpPr>
        <p:spPr>
          <a:xfrm>
            <a:off x="2489698" y="3609969"/>
            <a:ext cx="563276" cy="586634"/>
          </a:xfrm>
          <a:prstGeom prst="rect"/>
        </p:spPr>
        <p:txBody>
          <a:bodyPr anchor="t" bIns="0" lIns="0" rIns="0" rtlCol="0" tIns="0">
            <a:spAutoFit/>
          </a:bodyPr>
          <a:p>
            <a:pPr algn="ctr">
              <a:lnSpc>
                <a:spcPts val="4760"/>
              </a:lnSpc>
            </a:pPr>
            <a:r>
              <a:rPr b="1" sz="3400" lang="en-US" spc="142">
                <a:solidFill>
                  <a:srgbClr val="FFFFFF"/>
                </a:solidFill>
                <a:latin typeface="Barlow Bold" panose="00000800000000000000"/>
                <a:ea typeface="Barlow Bold" panose="00000800000000000000"/>
                <a:cs typeface="Barlow Bold" panose="00000800000000000000"/>
                <a:sym typeface="Barlow Bold" panose="00000800000000000000"/>
              </a:rPr>
              <a:t>01</a:t>
            </a:r>
            <a:endParaRPr b="1" sz="3400" lang="en-US" spc="142">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955" name="TextBox 75"/>
          <p:cNvSpPr txBox="1"/>
          <p:nvPr/>
        </p:nvSpPr>
        <p:spPr>
          <a:xfrm>
            <a:off x="5718133" y="3609969"/>
            <a:ext cx="563276" cy="586634"/>
          </a:xfrm>
          <a:prstGeom prst="rect"/>
        </p:spPr>
        <p:txBody>
          <a:bodyPr anchor="t" bIns="0" lIns="0" rIns="0" rtlCol="0" tIns="0">
            <a:spAutoFit/>
          </a:bodyPr>
          <a:p>
            <a:pPr algn="ctr">
              <a:lnSpc>
                <a:spcPts val="4760"/>
              </a:lnSpc>
            </a:pPr>
            <a:r>
              <a:rPr b="1" sz="3400" lang="en-US" spc="142">
                <a:solidFill>
                  <a:srgbClr val="FFFFFF"/>
                </a:solidFill>
                <a:latin typeface="Barlow Bold" panose="00000800000000000000"/>
                <a:ea typeface="Barlow Bold" panose="00000800000000000000"/>
                <a:cs typeface="Barlow Bold" panose="00000800000000000000"/>
                <a:sym typeface="Barlow Bold" panose="00000800000000000000"/>
              </a:rPr>
              <a:t>02</a:t>
            </a:r>
            <a:endParaRPr b="1" sz="3400" lang="en-US" spc="142">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956" name="TextBox 76"/>
          <p:cNvSpPr txBox="1"/>
          <p:nvPr/>
        </p:nvSpPr>
        <p:spPr>
          <a:xfrm>
            <a:off x="8946568" y="3609969"/>
            <a:ext cx="563276" cy="586634"/>
          </a:xfrm>
          <a:prstGeom prst="rect"/>
        </p:spPr>
        <p:txBody>
          <a:bodyPr anchor="t" bIns="0" lIns="0" rIns="0" rtlCol="0" tIns="0">
            <a:spAutoFit/>
          </a:bodyPr>
          <a:p>
            <a:pPr algn="ctr">
              <a:lnSpc>
                <a:spcPts val="4760"/>
              </a:lnSpc>
            </a:pPr>
            <a:r>
              <a:rPr b="1" sz="3400" lang="en-US" spc="142">
                <a:solidFill>
                  <a:srgbClr val="FFFFFF"/>
                </a:solidFill>
                <a:latin typeface="Barlow Bold" panose="00000800000000000000"/>
                <a:ea typeface="Barlow Bold" panose="00000800000000000000"/>
                <a:cs typeface="Barlow Bold" panose="00000800000000000000"/>
                <a:sym typeface="Barlow Bold" panose="00000800000000000000"/>
              </a:rPr>
              <a:t>03</a:t>
            </a:r>
            <a:endParaRPr b="1" sz="3400" lang="en-US" spc="142">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957" name="TextBox 77"/>
          <p:cNvSpPr txBox="1"/>
          <p:nvPr/>
        </p:nvSpPr>
        <p:spPr>
          <a:xfrm>
            <a:off x="12175002" y="3609969"/>
            <a:ext cx="563276" cy="586634"/>
          </a:xfrm>
          <a:prstGeom prst="rect"/>
        </p:spPr>
        <p:txBody>
          <a:bodyPr anchor="t" bIns="0" lIns="0" rIns="0" rtlCol="0" tIns="0">
            <a:spAutoFit/>
          </a:bodyPr>
          <a:p>
            <a:pPr algn="ctr">
              <a:lnSpc>
                <a:spcPts val="4760"/>
              </a:lnSpc>
            </a:pPr>
            <a:r>
              <a:rPr b="1" sz="3400" lang="en-US" spc="142">
                <a:solidFill>
                  <a:srgbClr val="FFFFFF"/>
                </a:solidFill>
                <a:latin typeface="Barlow Bold" panose="00000800000000000000"/>
                <a:ea typeface="Barlow Bold" panose="00000800000000000000"/>
                <a:cs typeface="Barlow Bold" panose="00000800000000000000"/>
                <a:sym typeface="Barlow Bold" panose="00000800000000000000"/>
              </a:rPr>
              <a:t>04</a:t>
            </a:r>
            <a:endParaRPr b="1" sz="3400" lang="en-US" spc="142">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958" name="TextBox 78"/>
          <p:cNvSpPr txBox="1"/>
          <p:nvPr/>
        </p:nvSpPr>
        <p:spPr>
          <a:xfrm>
            <a:off x="15403437" y="3609969"/>
            <a:ext cx="563276" cy="586634"/>
          </a:xfrm>
          <a:prstGeom prst="rect"/>
        </p:spPr>
        <p:txBody>
          <a:bodyPr anchor="t" bIns="0" lIns="0" rIns="0" rtlCol="0" tIns="0">
            <a:spAutoFit/>
          </a:bodyPr>
          <a:p>
            <a:pPr algn="ctr">
              <a:lnSpc>
                <a:spcPts val="4760"/>
              </a:lnSpc>
            </a:pPr>
            <a:r>
              <a:rPr b="1" sz="3400" lang="en-US" spc="142">
                <a:solidFill>
                  <a:srgbClr val="FFFFFF"/>
                </a:solidFill>
                <a:latin typeface="Barlow Bold" panose="00000800000000000000"/>
                <a:ea typeface="Barlow Bold" panose="00000800000000000000"/>
                <a:cs typeface="Barlow Bold" panose="00000800000000000000"/>
                <a:sym typeface="Barlow Bold" panose="00000800000000000000"/>
              </a:rPr>
              <a:t>05</a:t>
            </a:r>
            <a:endParaRPr b="1" sz="3400" lang="en-US" spc="142">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8959" name="Freeform 79"/>
          <p:cNvSpPr/>
          <p:nvPr/>
        </p:nvSpPr>
        <p:spPr>
          <a:xfrm>
            <a:off x="15182806" y="1066125"/>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8960" name="Freeform 80"/>
          <p:cNvSpPr/>
          <p:nvPr/>
        </p:nvSpPr>
        <p:spPr>
          <a:xfrm>
            <a:off x="1028700" y="1066125"/>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8961" name="AutoShape 81"/>
          <p:cNvSpPr/>
          <p:nvPr/>
        </p:nvSpPr>
        <p:spPr>
          <a:xfrm>
            <a:off x="1515899" y="9190098"/>
            <a:ext cx="15256203" cy="0"/>
          </a:xfrm>
          <a:prstGeom prst="line"/>
          <a:ln w="9525" cap="flat">
            <a:solidFill>
              <a:srgbClr val="235A5B"/>
            </a:solidFill>
            <a:prstDash val="solid"/>
            <a:headEnd type="none" w="sm" len="sm"/>
            <a:tailEnd type="none" w="sm" len="sm"/>
          </a:ln>
        </p:spPr>
      </p:sp>
      <p:sp>
        <p:nvSpPr>
          <p:cNvPr id="1048962" name="TextBox 82"/>
          <p:cNvSpPr txBox="1"/>
          <p:nvPr/>
        </p:nvSpPr>
        <p:spPr>
          <a:xfrm>
            <a:off x="12326890" y="931591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
        <p:nvSpPr>
          <p:cNvPr id="1048963" name="Freeform 83"/>
          <p:cNvSpPr/>
          <p:nvPr/>
        </p:nvSpPr>
        <p:spPr>
          <a:xfrm>
            <a:off x="1713790" y="4857222"/>
            <a:ext cx="420331" cy="420331"/>
          </a:xfrm>
          <a:custGeom>
            <a:avLst/>
            <a:ahLst/>
            <a:rect l="l" t="t" r="r" b="b"/>
            <a:pathLst>
              <a:path w="420331" h="420331">
                <a:moveTo>
                  <a:pt x="0" y="0"/>
                </a:moveTo>
                <a:lnTo>
                  <a:pt x="420331" y="0"/>
                </a:lnTo>
                <a:lnTo>
                  <a:pt x="420331" y="420331"/>
                </a:lnTo>
                <a:lnTo>
                  <a:pt x="0" y="420331"/>
                </a:lnTo>
                <a:lnTo>
                  <a:pt x="0" y="0"/>
                </a:lnTo>
                <a:close/>
              </a:path>
            </a:pathLst>
          </a:custGeom>
          <a:blipFill>
            <a:blip xmlns:r="http://schemas.openxmlformats.org/officeDocument/2006/relationships" r:embed="rId2"/>
            <a:stretch>
              <a:fillRect/>
            </a:stretch>
          </a:blipFill>
        </p:spPr>
      </p:sp>
      <p:sp>
        <p:nvSpPr>
          <p:cNvPr id="1048964" name="Freeform 84"/>
          <p:cNvSpPr/>
          <p:nvPr/>
        </p:nvSpPr>
        <p:spPr>
          <a:xfrm>
            <a:off x="14469271" y="4857222"/>
            <a:ext cx="420331" cy="420331"/>
          </a:xfrm>
          <a:custGeom>
            <a:avLst/>
            <a:ahLst/>
            <a:rect l="l" t="t" r="r" b="b"/>
            <a:pathLst>
              <a:path w="420331" h="420331">
                <a:moveTo>
                  <a:pt x="0" y="0"/>
                </a:moveTo>
                <a:lnTo>
                  <a:pt x="420331" y="0"/>
                </a:lnTo>
                <a:lnTo>
                  <a:pt x="420331" y="420331"/>
                </a:lnTo>
                <a:lnTo>
                  <a:pt x="0" y="420331"/>
                </a:lnTo>
                <a:lnTo>
                  <a:pt x="0" y="0"/>
                </a:lnTo>
                <a:close/>
              </a:path>
            </a:pathLst>
          </a:custGeom>
          <a:blipFill>
            <a:blip xmlns:r="http://schemas.openxmlformats.org/officeDocument/2006/relationships" r:embed="rId3"/>
            <a:stretch>
              <a:fillRect/>
            </a:stretch>
          </a:blipFill>
        </p:spPr>
      </p:sp>
      <p:sp>
        <p:nvSpPr>
          <p:cNvPr id="1048965" name="Freeform 85"/>
          <p:cNvSpPr/>
          <p:nvPr/>
        </p:nvSpPr>
        <p:spPr>
          <a:xfrm>
            <a:off x="4915448" y="4870009"/>
            <a:ext cx="394756" cy="394756"/>
          </a:xfrm>
          <a:custGeom>
            <a:avLst/>
            <a:ahLst/>
            <a:rect l="l" t="t" r="r" b="b"/>
            <a:pathLst>
              <a:path w="394756" h="394756">
                <a:moveTo>
                  <a:pt x="0" y="0"/>
                </a:moveTo>
                <a:lnTo>
                  <a:pt x="394756" y="0"/>
                </a:lnTo>
                <a:lnTo>
                  <a:pt x="394756" y="394756"/>
                </a:lnTo>
                <a:lnTo>
                  <a:pt x="0" y="394756"/>
                </a:lnTo>
                <a:lnTo>
                  <a:pt x="0" y="0"/>
                </a:lnTo>
                <a:close/>
              </a:path>
            </a:pathLst>
          </a:custGeom>
          <a:blipFill>
            <a:blip xmlns:r="http://schemas.openxmlformats.org/officeDocument/2006/relationships" r:embed="rId4"/>
            <a:stretch>
              <a:fillRect/>
            </a:stretch>
          </a:blipFill>
        </p:spPr>
      </p:sp>
      <p:sp>
        <p:nvSpPr>
          <p:cNvPr id="1048966" name="Freeform 86"/>
          <p:cNvSpPr/>
          <p:nvPr/>
        </p:nvSpPr>
        <p:spPr>
          <a:xfrm>
            <a:off x="8091530" y="4857222"/>
            <a:ext cx="420331" cy="420331"/>
          </a:xfrm>
          <a:custGeom>
            <a:avLst/>
            <a:ahLst/>
            <a:rect l="l" t="t" r="r" b="b"/>
            <a:pathLst>
              <a:path w="420331" h="420331">
                <a:moveTo>
                  <a:pt x="0" y="0"/>
                </a:moveTo>
                <a:lnTo>
                  <a:pt x="420332" y="0"/>
                </a:lnTo>
                <a:lnTo>
                  <a:pt x="420332" y="420331"/>
                </a:lnTo>
                <a:lnTo>
                  <a:pt x="0" y="420331"/>
                </a:lnTo>
                <a:lnTo>
                  <a:pt x="0" y="0"/>
                </a:lnTo>
                <a:close/>
              </a:path>
            </a:pathLst>
          </a:custGeom>
          <a:blipFill>
            <a:blip xmlns:r="http://schemas.openxmlformats.org/officeDocument/2006/relationships" r:embed="rId5"/>
            <a:stretch>
              <a:fillRect/>
            </a:stretch>
          </a:blipFill>
        </p:spPr>
      </p:sp>
      <p:sp>
        <p:nvSpPr>
          <p:cNvPr id="1048967" name="Freeform 87"/>
          <p:cNvSpPr/>
          <p:nvPr/>
        </p:nvSpPr>
        <p:spPr>
          <a:xfrm>
            <a:off x="11283980" y="4860801"/>
            <a:ext cx="413173" cy="413173"/>
          </a:xfrm>
          <a:custGeom>
            <a:avLst/>
            <a:ahLst/>
            <a:rect l="l" t="t" r="r" b="b"/>
            <a:pathLst>
              <a:path w="413173" h="413173">
                <a:moveTo>
                  <a:pt x="0" y="0"/>
                </a:moveTo>
                <a:lnTo>
                  <a:pt x="413173" y="0"/>
                </a:lnTo>
                <a:lnTo>
                  <a:pt x="413173" y="413173"/>
                </a:lnTo>
                <a:lnTo>
                  <a:pt x="0" y="413173"/>
                </a:lnTo>
                <a:lnTo>
                  <a:pt x="0" y="0"/>
                </a:lnTo>
                <a:close/>
              </a:path>
            </a:pathLst>
          </a:custGeom>
          <a:blipFill>
            <a:blip xmlns:r="http://schemas.openxmlformats.org/officeDocument/2006/relationships" r:embed="rId6"/>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170" name=""/>
        <p:cNvGrpSpPr/>
        <p:nvPr/>
      </p:nvGrpSpPr>
      <p:grpSpPr>
        <a:xfrm>
          <a:off x="0" y="0"/>
          <a:ext cx="0" cy="0"/>
          <a:chOff x="0" y="0"/>
          <a:chExt cx="0" cy="0"/>
        </a:xfrm>
      </p:grpSpPr>
      <p:grpSp>
        <p:nvGrpSpPr>
          <p:cNvPr id="171" name="Group 2"/>
          <p:cNvGrpSpPr/>
          <p:nvPr/>
        </p:nvGrpSpPr>
        <p:grpSpPr>
          <a:xfrm rot="0">
            <a:off x="9081228" y="1912153"/>
            <a:ext cx="889432" cy="889432"/>
            <a:chOff x="0" y="0"/>
            <a:chExt cx="812800" cy="812800"/>
          </a:xfrm>
        </p:grpSpPr>
        <p:sp>
          <p:nvSpPr>
            <p:cNvPr id="1048968" name="Freeform 3"/>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5A5B"/>
            </a:solidFill>
          </p:spPr>
        </p:sp>
        <p:sp>
          <p:nvSpPr>
            <p:cNvPr id="1048969" name="TextBox 4"/>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172" name="Group 5"/>
          <p:cNvGrpSpPr/>
          <p:nvPr/>
        </p:nvGrpSpPr>
        <p:grpSpPr>
          <a:xfrm rot="0">
            <a:off x="9081228" y="3417890"/>
            <a:ext cx="889432" cy="889432"/>
            <a:chOff x="0" y="0"/>
            <a:chExt cx="812800" cy="812800"/>
          </a:xfrm>
        </p:grpSpPr>
        <p:sp>
          <p:nvSpPr>
            <p:cNvPr id="1048970" name="Freeform 6"/>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27576"/>
            </a:solidFill>
          </p:spPr>
        </p:sp>
        <p:sp>
          <p:nvSpPr>
            <p:cNvPr id="1048971" name="TextBox 7"/>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173" name="Group 8"/>
          <p:cNvGrpSpPr/>
          <p:nvPr/>
        </p:nvGrpSpPr>
        <p:grpSpPr>
          <a:xfrm rot="0">
            <a:off x="9081228" y="4923628"/>
            <a:ext cx="889432" cy="889432"/>
            <a:chOff x="0" y="0"/>
            <a:chExt cx="812800" cy="812800"/>
          </a:xfrm>
        </p:grpSpPr>
        <p:sp>
          <p:nvSpPr>
            <p:cNvPr id="1048972" name="Freeform 9"/>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08789"/>
            </a:solidFill>
          </p:spPr>
        </p:sp>
        <p:sp>
          <p:nvSpPr>
            <p:cNvPr id="1048973" name="TextBox 10"/>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174" name="Group 11"/>
          <p:cNvGrpSpPr/>
          <p:nvPr/>
        </p:nvGrpSpPr>
        <p:grpSpPr>
          <a:xfrm rot="0">
            <a:off x="9081228" y="6397509"/>
            <a:ext cx="889432" cy="889432"/>
            <a:chOff x="0" y="0"/>
            <a:chExt cx="812800" cy="812800"/>
          </a:xfrm>
        </p:grpSpPr>
        <p:sp>
          <p:nvSpPr>
            <p:cNvPr id="1048974" name="Freeform 12"/>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9C9D"/>
            </a:solidFill>
          </p:spPr>
        </p:sp>
        <p:sp>
          <p:nvSpPr>
            <p:cNvPr id="1048975" name="TextBox 13"/>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175" name="Group 14"/>
          <p:cNvGrpSpPr/>
          <p:nvPr/>
        </p:nvGrpSpPr>
        <p:grpSpPr>
          <a:xfrm rot="-5400000">
            <a:off x="1563629" y="5963016"/>
            <a:ext cx="3175222" cy="2319935"/>
            <a:chOff x="0" y="0"/>
            <a:chExt cx="775260" cy="566434"/>
          </a:xfrm>
        </p:grpSpPr>
        <p:sp>
          <p:nvSpPr>
            <p:cNvPr id="1048976" name="Freeform 15"/>
            <p:cNvSpPr/>
            <p:nvPr/>
          </p:nvSpPr>
          <p:spPr>
            <a:xfrm>
              <a:off x="0" y="0"/>
              <a:ext cx="775260" cy="566434"/>
            </a:xfrm>
            <a:custGeom>
              <a:avLst/>
              <a:ahLst/>
              <a:rect l="l" t="t" r="r" b="b"/>
              <a:pathLst>
                <a:path w="775260" h="566434">
                  <a:moveTo>
                    <a:pt x="203200" y="0"/>
                  </a:moveTo>
                  <a:lnTo>
                    <a:pt x="775260" y="0"/>
                  </a:lnTo>
                  <a:lnTo>
                    <a:pt x="572060" y="566434"/>
                  </a:lnTo>
                  <a:lnTo>
                    <a:pt x="0" y="566434"/>
                  </a:lnTo>
                  <a:lnTo>
                    <a:pt x="203200" y="0"/>
                  </a:lnTo>
                  <a:close/>
                </a:path>
              </a:pathLst>
            </a:custGeom>
            <a:solidFill>
              <a:srgbClr val="639C9D"/>
            </a:solidFill>
          </p:spPr>
        </p:sp>
        <p:sp>
          <p:nvSpPr>
            <p:cNvPr id="1048977" name="TextBox 16"/>
            <p:cNvSpPr txBox="1"/>
            <p:nvPr/>
          </p:nvSpPr>
          <p:spPr>
            <a:xfrm>
              <a:off x="101600" y="-47625"/>
              <a:ext cx="572060" cy="614059"/>
            </a:xfrm>
            <a:prstGeom prst="rect"/>
          </p:spPr>
          <p:txBody>
            <a:bodyPr anchor="ctr" bIns="50800" lIns="50800" rIns="50800" rtlCol="0" tIns="50800"/>
            <a:p>
              <a:pPr algn="ctr">
                <a:lnSpc>
                  <a:spcPts val="3080"/>
                </a:lnSpc>
              </a:pPr>
            </a:p>
          </p:txBody>
        </p:sp>
      </p:grpSp>
      <p:grpSp>
        <p:nvGrpSpPr>
          <p:cNvPr id="176" name="Group 17"/>
          <p:cNvGrpSpPr/>
          <p:nvPr/>
        </p:nvGrpSpPr>
        <p:grpSpPr>
          <a:xfrm rot="-5400000">
            <a:off x="2235213" y="3897374"/>
            <a:ext cx="2447237" cy="1788042"/>
            <a:chOff x="0" y="0"/>
            <a:chExt cx="775260" cy="566434"/>
          </a:xfrm>
        </p:grpSpPr>
        <p:sp>
          <p:nvSpPr>
            <p:cNvPr id="1048978" name="Freeform 18"/>
            <p:cNvSpPr/>
            <p:nvPr/>
          </p:nvSpPr>
          <p:spPr>
            <a:xfrm>
              <a:off x="0" y="0"/>
              <a:ext cx="775260" cy="566434"/>
            </a:xfrm>
            <a:custGeom>
              <a:avLst/>
              <a:ahLst/>
              <a:rect l="l" t="t" r="r" b="b"/>
              <a:pathLst>
                <a:path w="775260" h="566434">
                  <a:moveTo>
                    <a:pt x="203200" y="0"/>
                  </a:moveTo>
                  <a:lnTo>
                    <a:pt x="775260" y="0"/>
                  </a:lnTo>
                  <a:lnTo>
                    <a:pt x="572060" y="566434"/>
                  </a:lnTo>
                  <a:lnTo>
                    <a:pt x="0" y="566434"/>
                  </a:lnTo>
                  <a:lnTo>
                    <a:pt x="203200" y="0"/>
                  </a:lnTo>
                  <a:close/>
                </a:path>
              </a:pathLst>
            </a:custGeom>
            <a:solidFill>
              <a:srgbClr val="327576"/>
            </a:solidFill>
          </p:spPr>
        </p:sp>
        <p:sp>
          <p:nvSpPr>
            <p:cNvPr id="1048979" name="TextBox 19"/>
            <p:cNvSpPr txBox="1"/>
            <p:nvPr/>
          </p:nvSpPr>
          <p:spPr>
            <a:xfrm>
              <a:off x="101600" y="-47625"/>
              <a:ext cx="572060" cy="614059"/>
            </a:xfrm>
            <a:prstGeom prst="rect"/>
          </p:spPr>
          <p:txBody>
            <a:bodyPr anchor="ctr" bIns="50800" lIns="50800" rIns="50800" rtlCol="0" tIns="50800"/>
            <a:p>
              <a:pPr algn="ctr">
                <a:lnSpc>
                  <a:spcPts val="3080"/>
                </a:lnSpc>
              </a:pPr>
            </a:p>
          </p:txBody>
        </p:sp>
      </p:grpSp>
      <p:grpSp>
        <p:nvGrpSpPr>
          <p:cNvPr id="177" name="Group 20"/>
          <p:cNvGrpSpPr/>
          <p:nvPr/>
        </p:nvGrpSpPr>
        <p:grpSpPr>
          <a:xfrm rot="5400000">
            <a:off x="4216105" y="5932275"/>
            <a:ext cx="3175222" cy="2381417"/>
            <a:chOff x="0" y="0"/>
            <a:chExt cx="812800" cy="609600"/>
          </a:xfrm>
        </p:grpSpPr>
        <p:sp>
          <p:nvSpPr>
            <p:cNvPr id="1048980" name="Freeform 21"/>
            <p:cNvSpPr/>
            <p:nvPr/>
          </p:nvSpPr>
          <p:spPr>
            <a:xfrm>
              <a:off x="0" y="0"/>
              <a:ext cx="812800" cy="609600"/>
            </a:xfrm>
            <a:custGeom>
              <a:avLst/>
              <a:ahLst/>
              <a:rect l="l" t="t" r="r" b="b"/>
              <a:pathLst>
                <a:path w="812800" h="609600">
                  <a:moveTo>
                    <a:pt x="609600" y="0"/>
                  </a:moveTo>
                  <a:lnTo>
                    <a:pt x="0" y="0"/>
                  </a:lnTo>
                  <a:lnTo>
                    <a:pt x="203200" y="609600"/>
                  </a:lnTo>
                  <a:lnTo>
                    <a:pt x="812800" y="609600"/>
                  </a:lnTo>
                  <a:lnTo>
                    <a:pt x="609600" y="0"/>
                  </a:lnTo>
                  <a:close/>
                </a:path>
              </a:pathLst>
            </a:custGeom>
            <a:solidFill>
              <a:srgbClr val="92BEBF"/>
            </a:solidFill>
          </p:spPr>
        </p:sp>
        <p:sp>
          <p:nvSpPr>
            <p:cNvPr id="1048981" name="TextBox 22"/>
            <p:cNvSpPr txBox="1"/>
            <p:nvPr/>
          </p:nvSpPr>
          <p:spPr>
            <a:xfrm>
              <a:off x="101600" y="-47625"/>
              <a:ext cx="609600" cy="657225"/>
            </a:xfrm>
            <a:prstGeom prst="rect"/>
          </p:spPr>
          <p:txBody>
            <a:bodyPr anchor="ctr" bIns="50800" lIns="50800" rIns="50800" rtlCol="0" tIns="50800"/>
            <a:p>
              <a:pPr algn="ctr">
                <a:lnSpc>
                  <a:spcPts val="3080"/>
                </a:lnSpc>
              </a:pPr>
            </a:p>
          </p:txBody>
        </p:sp>
      </p:grpSp>
      <p:grpSp>
        <p:nvGrpSpPr>
          <p:cNvPr id="178" name="Group 23"/>
          <p:cNvGrpSpPr/>
          <p:nvPr/>
        </p:nvGrpSpPr>
        <p:grpSpPr>
          <a:xfrm rot="5400000">
            <a:off x="4279554" y="3873681"/>
            <a:ext cx="2447237" cy="1835428"/>
            <a:chOff x="0" y="0"/>
            <a:chExt cx="812800" cy="609600"/>
          </a:xfrm>
        </p:grpSpPr>
        <p:sp>
          <p:nvSpPr>
            <p:cNvPr id="1048982" name="Freeform 24"/>
            <p:cNvSpPr/>
            <p:nvPr/>
          </p:nvSpPr>
          <p:spPr>
            <a:xfrm>
              <a:off x="0" y="0"/>
              <a:ext cx="812800" cy="609600"/>
            </a:xfrm>
            <a:custGeom>
              <a:avLst/>
              <a:ahLst/>
              <a:rect l="l" t="t" r="r" b="b"/>
              <a:pathLst>
                <a:path w="812800" h="609600">
                  <a:moveTo>
                    <a:pt x="609600" y="0"/>
                  </a:moveTo>
                  <a:lnTo>
                    <a:pt x="0" y="0"/>
                  </a:lnTo>
                  <a:lnTo>
                    <a:pt x="203200" y="609600"/>
                  </a:lnTo>
                  <a:lnTo>
                    <a:pt x="812800" y="609600"/>
                  </a:lnTo>
                  <a:lnTo>
                    <a:pt x="609600" y="0"/>
                  </a:lnTo>
                  <a:close/>
                </a:path>
              </a:pathLst>
            </a:custGeom>
            <a:solidFill>
              <a:srgbClr val="408789"/>
            </a:solidFill>
          </p:spPr>
        </p:sp>
        <p:sp>
          <p:nvSpPr>
            <p:cNvPr id="1048983" name="TextBox 25"/>
            <p:cNvSpPr txBox="1"/>
            <p:nvPr/>
          </p:nvSpPr>
          <p:spPr>
            <a:xfrm>
              <a:off x="101600" y="-47625"/>
              <a:ext cx="609600" cy="657225"/>
            </a:xfrm>
            <a:prstGeom prst="rect"/>
          </p:spPr>
          <p:txBody>
            <a:bodyPr anchor="ctr" bIns="50800" lIns="50800" rIns="50800" rtlCol="0" tIns="50800"/>
            <a:p>
              <a:pPr algn="ctr">
                <a:lnSpc>
                  <a:spcPts val="3080"/>
                </a:lnSpc>
              </a:pPr>
            </a:p>
          </p:txBody>
        </p:sp>
      </p:grpSp>
      <p:grpSp>
        <p:nvGrpSpPr>
          <p:cNvPr id="179" name="Group 26"/>
          <p:cNvGrpSpPr/>
          <p:nvPr/>
        </p:nvGrpSpPr>
        <p:grpSpPr>
          <a:xfrm rot="-5400000">
            <a:off x="2797849" y="2111539"/>
            <a:ext cx="1906364" cy="1520196"/>
            <a:chOff x="0" y="0"/>
            <a:chExt cx="775260" cy="618217"/>
          </a:xfrm>
        </p:grpSpPr>
        <p:sp>
          <p:nvSpPr>
            <p:cNvPr id="1048984" name="Freeform 27"/>
            <p:cNvSpPr/>
            <p:nvPr/>
          </p:nvSpPr>
          <p:spPr>
            <a:xfrm>
              <a:off x="0" y="0"/>
              <a:ext cx="775260" cy="618217"/>
            </a:xfrm>
            <a:custGeom>
              <a:avLst/>
              <a:ahLst/>
              <a:rect l="l" t="t" r="r" b="b"/>
              <a:pathLst>
                <a:path w="775260" h="618217">
                  <a:moveTo>
                    <a:pt x="203200" y="0"/>
                  </a:moveTo>
                  <a:lnTo>
                    <a:pt x="775260" y="0"/>
                  </a:lnTo>
                  <a:lnTo>
                    <a:pt x="572060" y="618217"/>
                  </a:lnTo>
                  <a:lnTo>
                    <a:pt x="0" y="618217"/>
                  </a:lnTo>
                  <a:lnTo>
                    <a:pt x="203200" y="0"/>
                  </a:lnTo>
                  <a:close/>
                </a:path>
              </a:pathLst>
            </a:custGeom>
            <a:solidFill>
              <a:srgbClr val="235A5B"/>
            </a:solidFill>
          </p:spPr>
        </p:sp>
        <p:sp>
          <p:nvSpPr>
            <p:cNvPr id="1048985" name="TextBox 28"/>
            <p:cNvSpPr txBox="1"/>
            <p:nvPr/>
          </p:nvSpPr>
          <p:spPr>
            <a:xfrm>
              <a:off x="101600" y="-47625"/>
              <a:ext cx="572060" cy="665842"/>
            </a:xfrm>
            <a:prstGeom prst="rect"/>
          </p:spPr>
          <p:txBody>
            <a:bodyPr anchor="ctr" bIns="50800" lIns="50800" rIns="50800" rtlCol="0" tIns="50800"/>
            <a:p>
              <a:pPr algn="ctr">
                <a:lnSpc>
                  <a:spcPts val="2755"/>
                </a:lnSpc>
              </a:pPr>
            </a:p>
          </p:txBody>
        </p:sp>
      </p:grpSp>
      <p:grpSp>
        <p:nvGrpSpPr>
          <p:cNvPr id="180" name="Group 29"/>
          <p:cNvGrpSpPr/>
          <p:nvPr/>
        </p:nvGrpSpPr>
        <p:grpSpPr>
          <a:xfrm rot="5400000">
            <a:off x="4290624" y="2120679"/>
            <a:ext cx="1906364" cy="1501915"/>
            <a:chOff x="0" y="0"/>
            <a:chExt cx="812800" cy="640359"/>
          </a:xfrm>
        </p:grpSpPr>
        <p:sp>
          <p:nvSpPr>
            <p:cNvPr id="1048986" name="Freeform 30"/>
            <p:cNvSpPr/>
            <p:nvPr/>
          </p:nvSpPr>
          <p:spPr>
            <a:xfrm>
              <a:off x="0" y="0"/>
              <a:ext cx="812800" cy="640359"/>
            </a:xfrm>
            <a:custGeom>
              <a:avLst/>
              <a:ahLst/>
              <a:rect l="l" t="t" r="r" b="b"/>
              <a:pathLst>
                <a:path w="812800" h="640359">
                  <a:moveTo>
                    <a:pt x="609600" y="0"/>
                  </a:moveTo>
                  <a:lnTo>
                    <a:pt x="0" y="0"/>
                  </a:lnTo>
                  <a:lnTo>
                    <a:pt x="203200" y="640359"/>
                  </a:lnTo>
                  <a:lnTo>
                    <a:pt x="812800" y="640359"/>
                  </a:lnTo>
                  <a:lnTo>
                    <a:pt x="609600" y="0"/>
                  </a:lnTo>
                  <a:close/>
                </a:path>
              </a:pathLst>
            </a:custGeom>
            <a:solidFill>
              <a:srgbClr val="235A5B"/>
            </a:solidFill>
          </p:spPr>
        </p:sp>
        <p:sp>
          <p:nvSpPr>
            <p:cNvPr id="1048987" name="TextBox 31"/>
            <p:cNvSpPr txBox="1"/>
            <p:nvPr/>
          </p:nvSpPr>
          <p:spPr>
            <a:xfrm>
              <a:off x="101600" y="-47625"/>
              <a:ext cx="609600" cy="687984"/>
            </a:xfrm>
            <a:prstGeom prst="rect"/>
          </p:spPr>
          <p:txBody>
            <a:bodyPr anchor="ctr" bIns="50800" lIns="50800" rIns="50800" rtlCol="0" tIns="50800"/>
            <a:p>
              <a:pPr algn="ctr">
                <a:lnSpc>
                  <a:spcPts val="2755"/>
                </a:lnSpc>
              </a:pPr>
            </a:p>
          </p:txBody>
        </p:sp>
      </p:grpSp>
      <p:grpSp>
        <p:nvGrpSpPr>
          <p:cNvPr id="181" name="Group 32"/>
          <p:cNvGrpSpPr/>
          <p:nvPr/>
        </p:nvGrpSpPr>
        <p:grpSpPr>
          <a:xfrm rot="5400000">
            <a:off x="4281484" y="1440503"/>
            <a:ext cx="1906364" cy="1520196"/>
            <a:chOff x="0" y="0"/>
            <a:chExt cx="775260" cy="618217"/>
          </a:xfrm>
        </p:grpSpPr>
        <p:sp>
          <p:nvSpPr>
            <p:cNvPr id="1048988" name="Freeform 33"/>
            <p:cNvSpPr/>
            <p:nvPr/>
          </p:nvSpPr>
          <p:spPr>
            <a:xfrm>
              <a:off x="0" y="0"/>
              <a:ext cx="775260" cy="618217"/>
            </a:xfrm>
            <a:custGeom>
              <a:avLst/>
              <a:ahLst/>
              <a:rect l="l" t="t" r="r" b="b"/>
              <a:pathLst>
                <a:path w="775260" h="618217">
                  <a:moveTo>
                    <a:pt x="203200" y="0"/>
                  </a:moveTo>
                  <a:lnTo>
                    <a:pt x="775260" y="0"/>
                  </a:lnTo>
                  <a:lnTo>
                    <a:pt x="572060" y="618217"/>
                  </a:lnTo>
                  <a:lnTo>
                    <a:pt x="0" y="618217"/>
                  </a:lnTo>
                  <a:lnTo>
                    <a:pt x="203200" y="0"/>
                  </a:lnTo>
                  <a:close/>
                </a:path>
              </a:pathLst>
            </a:custGeom>
            <a:solidFill>
              <a:srgbClr val="235A5B"/>
            </a:solidFill>
          </p:spPr>
        </p:sp>
        <p:sp>
          <p:nvSpPr>
            <p:cNvPr id="1048989" name="TextBox 34"/>
            <p:cNvSpPr txBox="1"/>
            <p:nvPr/>
          </p:nvSpPr>
          <p:spPr>
            <a:xfrm>
              <a:off x="101600" y="-47625"/>
              <a:ext cx="572060" cy="665842"/>
            </a:xfrm>
            <a:prstGeom prst="rect"/>
          </p:spPr>
          <p:txBody>
            <a:bodyPr anchor="ctr" bIns="50800" lIns="50800" rIns="50800" rtlCol="0" tIns="50800"/>
            <a:p>
              <a:pPr algn="ctr">
                <a:lnSpc>
                  <a:spcPts val="2755"/>
                </a:lnSpc>
              </a:pPr>
            </a:p>
          </p:txBody>
        </p:sp>
      </p:grpSp>
      <p:grpSp>
        <p:nvGrpSpPr>
          <p:cNvPr id="182" name="Group 35"/>
          <p:cNvGrpSpPr/>
          <p:nvPr/>
        </p:nvGrpSpPr>
        <p:grpSpPr>
          <a:xfrm rot="-5400000">
            <a:off x="2788709" y="1449643"/>
            <a:ext cx="1906364" cy="1501915"/>
            <a:chOff x="0" y="0"/>
            <a:chExt cx="812800" cy="640359"/>
          </a:xfrm>
        </p:grpSpPr>
        <p:sp>
          <p:nvSpPr>
            <p:cNvPr id="1048990" name="Freeform 36"/>
            <p:cNvSpPr/>
            <p:nvPr/>
          </p:nvSpPr>
          <p:spPr>
            <a:xfrm>
              <a:off x="0" y="0"/>
              <a:ext cx="812800" cy="640359"/>
            </a:xfrm>
            <a:custGeom>
              <a:avLst/>
              <a:ahLst/>
              <a:rect l="l" t="t" r="r" b="b"/>
              <a:pathLst>
                <a:path w="812800" h="640359">
                  <a:moveTo>
                    <a:pt x="609600" y="0"/>
                  </a:moveTo>
                  <a:lnTo>
                    <a:pt x="0" y="0"/>
                  </a:lnTo>
                  <a:lnTo>
                    <a:pt x="203200" y="640359"/>
                  </a:lnTo>
                  <a:lnTo>
                    <a:pt x="812800" y="640359"/>
                  </a:lnTo>
                  <a:lnTo>
                    <a:pt x="609600" y="0"/>
                  </a:lnTo>
                  <a:close/>
                </a:path>
              </a:pathLst>
            </a:custGeom>
            <a:solidFill>
              <a:srgbClr val="235A5B"/>
            </a:solidFill>
          </p:spPr>
        </p:sp>
        <p:sp>
          <p:nvSpPr>
            <p:cNvPr id="1048991" name="TextBox 37"/>
            <p:cNvSpPr txBox="1"/>
            <p:nvPr/>
          </p:nvSpPr>
          <p:spPr>
            <a:xfrm>
              <a:off x="101600" y="-47625"/>
              <a:ext cx="609600" cy="687984"/>
            </a:xfrm>
            <a:prstGeom prst="rect"/>
          </p:spPr>
          <p:txBody>
            <a:bodyPr anchor="ctr" bIns="50800" lIns="50800" rIns="50800" rtlCol="0" tIns="50800"/>
            <a:p>
              <a:pPr algn="ctr">
                <a:lnSpc>
                  <a:spcPts val="2755"/>
                </a:lnSpc>
              </a:pPr>
            </a:p>
          </p:txBody>
        </p:sp>
      </p:grpSp>
      <p:sp>
        <p:nvSpPr>
          <p:cNvPr id="1048992" name="Freeform 38"/>
          <p:cNvSpPr/>
          <p:nvPr/>
        </p:nvSpPr>
        <p:spPr>
          <a:xfrm>
            <a:off x="697512" y="621594"/>
            <a:ext cx="1254691" cy="776351"/>
          </a:xfrm>
          <a:custGeom>
            <a:avLst/>
            <a:ahLst/>
            <a:rect l="l" t="t" r="r" b="b"/>
            <a:pathLst>
              <a:path w="1254691" h="776351">
                <a:moveTo>
                  <a:pt x="0" y="0"/>
                </a:moveTo>
                <a:lnTo>
                  <a:pt x="1254691" y="0"/>
                </a:lnTo>
                <a:lnTo>
                  <a:pt x="1254691" y="776350"/>
                </a:lnTo>
                <a:lnTo>
                  <a:pt x="0" y="776350"/>
                </a:lnTo>
                <a:lnTo>
                  <a:pt x="0" y="0"/>
                </a:lnTo>
                <a:close/>
              </a:path>
            </a:pathLst>
          </a:custGeom>
          <a:blipFill>
            <a:blip xmlns:r="http://schemas.openxmlformats.org/officeDocument/2006/relationships" r:embed="rId1"/>
            <a:stretch>
              <a:fillRect r="-120162" b="-635531"/>
            </a:stretch>
          </a:blipFill>
        </p:spPr>
      </p:sp>
      <p:sp>
        <p:nvSpPr>
          <p:cNvPr id="1048993" name="AutoShape 39"/>
          <p:cNvSpPr/>
          <p:nvPr/>
        </p:nvSpPr>
        <p:spPr>
          <a:xfrm>
            <a:off x="1515899" y="9285348"/>
            <a:ext cx="15256203" cy="0"/>
          </a:xfrm>
          <a:prstGeom prst="line"/>
          <a:ln w="9525" cap="flat">
            <a:solidFill>
              <a:srgbClr val="235A5B"/>
            </a:solidFill>
            <a:prstDash val="solid"/>
            <a:headEnd type="none" w="sm" len="sm"/>
            <a:tailEnd type="none" w="sm" len="sm"/>
          </a:ln>
        </p:spPr>
      </p:sp>
      <p:sp>
        <p:nvSpPr>
          <p:cNvPr id="1048994" name="Freeform 40"/>
          <p:cNvSpPr/>
          <p:nvPr/>
        </p:nvSpPr>
        <p:spPr>
          <a:xfrm>
            <a:off x="3773810" y="1861925"/>
            <a:ext cx="1438077" cy="1420101"/>
          </a:xfrm>
          <a:custGeom>
            <a:avLst/>
            <a:ahLst/>
            <a:rect l="l" t="t" r="r" b="b"/>
            <a:pathLst>
              <a:path w="1438077" h="1420101">
                <a:moveTo>
                  <a:pt x="0" y="0"/>
                </a:moveTo>
                <a:lnTo>
                  <a:pt x="1438077" y="0"/>
                </a:lnTo>
                <a:lnTo>
                  <a:pt x="1438077" y="1420102"/>
                </a:lnTo>
                <a:lnTo>
                  <a:pt x="0" y="1420102"/>
                </a:lnTo>
                <a:lnTo>
                  <a:pt x="0" y="0"/>
                </a:lnTo>
                <a:close/>
              </a:path>
            </a:pathLst>
          </a:custGeom>
          <a:blipFill>
            <a:blip xmlns:r="http://schemas.openxmlformats.org/officeDocument/2006/relationships" r:embed="rId2"/>
            <a:stretch>
              <a:fillRect/>
            </a:stretch>
          </a:blipFill>
        </p:spPr>
      </p:sp>
      <p:sp>
        <p:nvSpPr>
          <p:cNvPr id="1048995" name="Freeform 41"/>
          <p:cNvSpPr/>
          <p:nvPr/>
        </p:nvSpPr>
        <p:spPr>
          <a:xfrm>
            <a:off x="4795181" y="4246144"/>
            <a:ext cx="1415984" cy="1185886"/>
          </a:xfrm>
          <a:custGeom>
            <a:avLst/>
            <a:ahLst/>
            <a:rect l="l" t="t" r="r" b="b"/>
            <a:pathLst>
              <a:path w="1415984" h="1185886">
                <a:moveTo>
                  <a:pt x="0" y="0"/>
                </a:moveTo>
                <a:lnTo>
                  <a:pt x="1415984" y="0"/>
                </a:lnTo>
                <a:lnTo>
                  <a:pt x="1415984" y="1185886"/>
                </a:lnTo>
                <a:lnTo>
                  <a:pt x="0" y="1185886"/>
                </a:lnTo>
                <a:lnTo>
                  <a:pt x="0" y="0"/>
                </a:lnTo>
                <a:close/>
              </a:path>
            </a:pathLst>
          </a:custGeom>
          <a:blipFill>
            <a:blip xmlns:r="http://schemas.openxmlformats.org/officeDocument/2006/relationships" r:embed="rId3"/>
            <a:stretch>
              <a:fillRect/>
            </a:stretch>
          </a:blipFill>
        </p:spPr>
      </p:sp>
      <p:sp>
        <p:nvSpPr>
          <p:cNvPr id="1048996" name="Freeform 42"/>
          <p:cNvSpPr/>
          <p:nvPr/>
        </p:nvSpPr>
        <p:spPr>
          <a:xfrm>
            <a:off x="2885406" y="4188220"/>
            <a:ext cx="1146851" cy="1149725"/>
          </a:xfrm>
          <a:custGeom>
            <a:avLst/>
            <a:ahLst/>
            <a:rect l="l" t="t" r="r" b="b"/>
            <a:pathLst>
              <a:path w="1146851" h="1149725">
                <a:moveTo>
                  <a:pt x="0" y="0"/>
                </a:moveTo>
                <a:lnTo>
                  <a:pt x="1146851" y="0"/>
                </a:lnTo>
                <a:lnTo>
                  <a:pt x="1146851" y="1149725"/>
                </a:lnTo>
                <a:lnTo>
                  <a:pt x="0" y="1149725"/>
                </a:lnTo>
                <a:lnTo>
                  <a:pt x="0" y="0"/>
                </a:lnTo>
                <a:close/>
              </a:path>
            </a:pathLst>
          </a:custGeom>
          <a:blipFill>
            <a:blip xmlns:r="http://schemas.openxmlformats.org/officeDocument/2006/relationships" r:embed="rId4"/>
            <a:stretch>
              <a:fillRect/>
            </a:stretch>
          </a:blipFill>
        </p:spPr>
      </p:sp>
      <p:sp>
        <p:nvSpPr>
          <p:cNvPr id="1048997" name="Freeform 43"/>
          <p:cNvSpPr/>
          <p:nvPr/>
        </p:nvSpPr>
        <p:spPr>
          <a:xfrm>
            <a:off x="4853860" y="6461646"/>
            <a:ext cx="1899714" cy="1322676"/>
          </a:xfrm>
          <a:custGeom>
            <a:avLst/>
            <a:ahLst/>
            <a:rect l="l" t="t" r="r" b="b"/>
            <a:pathLst>
              <a:path w="1899714" h="1322676">
                <a:moveTo>
                  <a:pt x="0" y="0"/>
                </a:moveTo>
                <a:lnTo>
                  <a:pt x="1899713" y="0"/>
                </a:lnTo>
                <a:lnTo>
                  <a:pt x="1899713" y="1322675"/>
                </a:lnTo>
                <a:lnTo>
                  <a:pt x="0" y="1322675"/>
                </a:lnTo>
                <a:lnTo>
                  <a:pt x="0" y="0"/>
                </a:lnTo>
                <a:close/>
              </a:path>
            </a:pathLst>
          </a:custGeom>
          <a:blipFill>
            <a:blip xmlns:r="http://schemas.openxmlformats.org/officeDocument/2006/relationships" r:embed="rId5"/>
            <a:stretch>
              <a:fillRect/>
            </a:stretch>
          </a:blipFill>
        </p:spPr>
      </p:sp>
      <p:sp>
        <p:nvSpPr>
          <p:cNvPr id="1048998" name="Freeform 44"/>
          <p:cNvSpPr/>
          <p:nvPr/>
        </p:nvSpPr>
        <p:spPr>
          <a:xfrm>
            <a:off x="2457825" y="6376964"/>
            <a:ext cx="1508888" cy="1508888"/>
          </a:xfrm>
          <a:custGeom>
            <a:avLst/>
            <a:ahLst/>
            <a:rect l="l" t="t" r="r" b="b"/>
            <a:pathLst>
              <a:path w="1508888" h="1508888">
                <a:moveTo>
                  <a:pt x="0" y="0"/>
                </a:moveTo>
                <a:lnTo>
                  <a:pt x="1508888" y="0"/>
                </a:lnTo>
                <a:lnTo>
                  <a:pt x="1508888" y="1508888"/>
                </a:lnTo>
                <a:lnTo>
                  <a:pt x="0" y="1508888"/>
                </a:lnTo>
                <a:lnTo>
                  <a:pt x="0" y="0"/>
                </a:lnTo>
                <a:close/>
              </a:path>
            </a:pathLst>
          </a:custGeom>
          <a:blipFill>
            <a:blip xmlns:r="http://schemas.openxmlformats.org/officeDocument/2006/relationships" r:embed="rId6"/>
            <a:stretch>
              <a:fillRect/>
            </a:stretch>
          </a:blipFill>
        </p:spPr>
      </p:sp>
      <p:sp>
        <p:nvSpPr>
          <p:cNvPr id="1048999" name="TextBox 45"/>
          <p:cNvSpPr txBox="1"/>
          <p:nvPr/>
        </p:nvSpPr>
        <p:spPr>
          <a:xfrm>
            <a:off x="9970659" y="786394"/>
            <a:ext cx="4803267" cy="646430"/>
          </a:xfrm>
          <a:prstGeom prst="rect"/>
        </p:spPr>
        <p:txBody>
          <a:bodyPr anchor="t" bIns="0" lIns="0" rIns="0" rtlCol="0" tIns="0">
            <a:spAutoFit/>
          </a:bodyPr>
          <a:p>
            <a:pPr algn="l">
              <a:lnSpc>
                <a:spcPts val="5090"/>
              </a:lnSpc>
            </a:pPr>
            <a:r>
              <a:rPr b="1" sz="3305" lang="en-US" spc="138">
                <a:solidFill>
                  <a:srgbClr val="000000"/>
                </a:solidFill>
                <a:latin typeface="Barlow Bold" panose="00000800000000000000"/>
                <a:ea typeface="Barlow Bold" panose="00000800000000000000"/>
                <a:cs typeface="Barlow Bold" panose="00000800000000000000"/>
                <a:sym typeface="Barlow Bold" panose="00000800000000000000"/>
              </a:rPr>
              <a:t>OVERALL LEARNINGS </a:t>
            </a:r>
            <a:endParaRPr b="1" sz="3305" lang="en-US" spc="138">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000" name="TextBox 46"/>
          <p:cNvSpPr txBox="1"/>
          <p:nvPr/>
        </p:nvSpPr>
        <p:spPr>
          <a:xfrm>
            <a:off x="10219487" y="1888514"/>
            <a:ext cx="4728232" cy="313269"/>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Consistency is Key</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001" name="TextBox 47"/>
          <p:cNvSpPr txBox="1"/>
          <p:nvPr/>
        </p:nvSpPr>
        <p:spPr>
          <a:xfrm>
            <a:off x="10219487" y="2414311"/>
            <a:ext cx="6895858" cy="501649"/>
          </a:xfrm>
          <a:prstGeom prst="rect"/>
        </p:spPr>
        <p:txBody>
          <a:bodyPr anchor="t" bIns="0" lIns="0" rIns="0" rtlCol="0" tIns="0">
            <a:spAutoFit/>
          </a:bodyPr>
          <a:p>
            <a:pPr algn="just" indent="0" lvl="0" marL="0">
              <a:lnSpc>
                <a:spcPts val="1975"/>
              </a:lnSpc>
              <a:spcBef>
                <a:spcPct val="0"/>
              </a:spcBef>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 unified message across various platforms enhances brand recognition and trust among potential clients.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002" name="TextBox 48"/>
          <p:cNvSpPr txBox="1"/>
          <p:nvPr/>
        </p:nvSpPr>
        <p:spPr>
          <a:xfrm>
            <a:off x="10219487" y="3378323"/>
            <a:ext cx="4728232" cy="313269"/>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Engagement through Content</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003" name="TextBox 49"/>
          <p:cNvSpPr txBox="1"/>
          <p:nvPr/>
        </p:nvSpPr>
        <p:spPr>
          <a:xfrm>
            <a:off x="10219487" y="3904120"/>
            <a:ext cx="7597816" cy="501649"/>
          </a:xfrm>
          <a:prstGeom prst="rect"/>
        </p:spPr>
        <p:txBody>
          <a:bodyPr anchor="t" bIns="0" lIns="0" rIns="0" rtlCol="0" tIns="0">
            <a:spAutoFit/>
          </a:bodyPr>
          <a:p>
            <a:pPr algn="just" indent="0" lvl="0" marL="0">
              <a:lnSpc>
                <a:spcPts val="1975"/>
              </a:lnSpc>
              <a:spcBef>
                <a:spcPct val="0"/>
              </a:spcBef>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Providing valuable content that addresses industry pain points can attract attention from decision-makers in target sectors.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004" name="TextBox 50"/>
          <p:cNvSpPr txBox="1"/>
          <p:nvPr/>
        </p:nvSpPr>
        <p:spPr>
          <a:xfrm>
            <a:off x="10219487" y="4868133"/>
            <a:ext cx="4728232" cy="313269"/>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Utilizing Multiple Channels</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005" name="TextBox 51"/>
          <p:cNvSpPr txBox="1"/>
          <p:nvPr/>
        </p:nvSpPr>
        <p:spPr>
          <a:xfrm>
            <a:off x="10219487" y="5393930"/>
            <a:ext cx="7346553" cy="501650"/>
          </a:xfrm>
          <a:prstGeom prst="rect"/>
        </p:spPr>
        <p:txBody>
          <a:bodyPr anchor="t" bIns="0" lIns="0" rIns="0" rtlCol="0" tIns="0">
            <a:spAutoFit/>
          </a:bodyPr>
          <a:p>
            <a:pPr algn="just" indent="0" lvl="0" marL="0">
              <a:lnSpc>
                <a:spcPts val="1975"/>
              </a:lnSpc>
              <a:spcBef>
                <a:spcPct val="0"/>
              </a:spcBef>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 A diverse mix of marketing channels (digital, social media, trade shows) allows for broader outreach and engagement with different segments of the target audience.</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006" name="TextBox 52"/>
          <p:cNvSpPr txBox="1"/>
          <p:nvPr/>
        </p:nvSpPr>
        <p:spPr>
          <a:xfrm>
            <a:off x="10219487" y="6357943"/>
            <a:ext cx="4728232" cy="313269"/>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Focus on Sustainability</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007" name="TextBox 53"/>
          <p:cNvSpPr txBox="1"/>
          <p:nvPr/>
        </p:nvSpPr>
        <p:spPr>
          <a:xfrm>
            <a:off x="10219487" y="6883740"/>
            <a:ext cx="7039813" cy="501650"/>
          </a:xfrm>
          <a:prstGeom prst="rect"/>
        </p:spPr>
        <p:txBody>
          <a:bodyPr anchor="t" bIns="0" lIns="0" rIns="0" rtlCol="0" tIns="0">
            <a:spAutoFit/>
          </a:bodyPr>
          <a:p>
            <a:pPr algn="just" indent="0" lvl="0" marL="0">
              <a:lnSpc>
                <a:spcPts val="1975"/>
              </a:lnSpc>
              <a:spcBef>
                <a:spcPct val="0"/>
              </a:spcBef>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As industries increasingly prioritize environmental responsibility, positioning ULMATEC as a sustainable solution provider aligns well with market trends.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008" name="TextBox 54"/>
          <p:cNvSpPr txBox="1"/>
          <p:nvPr/>
        </p:nvSpPr>
        <p:spPr>
          <a:xfrm>
            <a:off x="9284184" y="1940373"/>
            <a:ext cx="483519" cy="683260"/>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1</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009" name="TextBox 55"/>
          <p:cNvSpPr txBox="1"/>
          <p:nvPr/>
        </p:nvSpPr>
        <p:spPr>
          <a:xfrm>
            <a:off x="9284184" y="3430546"/>
            <a:ext cx="483519" cy="683260"/>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2</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010" name="TextBox 56"/>
          <p:cNvSpPr txBox="1"/>
          <p:nvPr/>
        </p:nvSpPr>
        <p:spPr>
          <a:xfrm>
            <a:off x="9284184" y="4947962"/>
            <a:ext cx="483519" cy="683259"/>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3</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011" name="TextBox 57"/>
          <p:cNvSpPr txBox="1"/>
          <p:nvPr/>
        </p:nvSpPr>
        <p:spPr>
          <a:xfrm>
            <a:off x="9284184" y="6423837"/>
            <a:ext cx="483519" cy="683259"/>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4</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012" name="TextBox 58"/>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pct5">
          <a:fgClr>
            <a:schemeClr val="accent5">
              <a:lumMod val="50000"/>
            </a:schemeClr>
          </a:fgClr>
          <a:bgClr>
            <a:schemeClr val="bg1"/>
          </a:bgClr>
        </a:pattFill>
        <a:effectLst/>
      </p:bgPr>
    </p:bg>
    <p:spTree>
      <p:nvGrpSpPr>
        <p:cNvPr id="183" name=""/>
        <p:cNvGrpSpPr/>
        <p:nvPr/>
      </p:nvGrpSpPr>
      <p:grpSpPr>
        <a:xfrm/>
      </p:grpSpPr>
      <p:sp>
        <p:nvSpPr>
          <p:cNvPr id="1049013" name="TextBox 75"/>
          <p:cNvSpPr txBox="1"/>
          <p:nvPr/>
        </p:nvSpPr>
        <p:spPr>
          <a:xfrm>
            <a:off x="4208232" y="942975"/>
            <a:ext cx="9871535" cy="1435735"/>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TRAGET GROUP ANALYSIS: PLATFORMS AND CHANNELS</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014" name="Text Box 1"/>
          <p:cNvSpPr txBox="1"/>
          <p:nvPr/>
        </p:nvSpPr>
        <p:spPr>
          <a:xfrm>
            <a:off x="1860550" y="2878455"/>
            <a:ext cx="14905355" cy="5655945"/>
          </a:xfrm>
          <a:prstGeom prst="rect"/>
          <a:noFill/>
        </p:spPr>
        <p:txBody>
          <a:bodyPr anchor="t" rtlCol="0" wrap="square">
            <a:noAutofit/>
          </a:bodyPr>
          <a:p>
            <a:pPr indent="-342900" marL="342900">
              <a:lnSpc>
                <a:spcPct val="150000"/>
              </a:lnSpc>
              <a:buFont typeface="Arial" panose="020B0604020202020204" pitchFamily="34" charset="0"/>
              <a:buChar char="•"/>
            </a:pPr>
            <a:r>
              <a:rPr sz="2000">
                <a:sym typeface="+mn-ea"/>
              </a:rPr>
              <a:t>ULMATEC's target group engages with industry publications such as Chemical Engineering News, Metalworking World Magazine, and Automotive News Europe to stay informed about trends and advancements. </a:t>
            </a:r>
            <a:endParaRPr sz="2000">
              <a:sym typeface="+mn-ea"/>
            </a:endParaRPr>
          </a:p>
          <a:p>
            <a:pPr indent="-342900" marL="342900">
              <a:lnSpc>
                <a:spcPct val="150000"/>
              </a:lnSpc>
              <a:buFont typeface="Arial" panose="020B0604020202020204" pitchFamily="34" charset="0"/>
              <a:buChar char="•"/>
            </a:pPr>
            <a:r>
              <a:rPr altLang="en-US" sz="2000" lang="en-US">
                <a:sym typeface="+mn-ea"/>
              </a:rPr>
              <a:t>From the analysis, ULMATEC's target group can choose from 7 relevant conferences annually:</a:t>
            </a:r>
            <a:endParaRPr altLang="en-US" sz="2000" lang="en-US">
              <a:sym typeface="+mn-ea"/>
            </a:endParaRPr>
          </a:p>
          <a:p>
            <a:pPr indent="-342900" marL="342900">
              <a:lnSpc>
                <a:spcPct val="150000"/>
              </a:lnSpc>
              <a:buFont typeface="Wingdings" panose="05000000000000000000" charset="0"/>
              <a:buChar char="ü"/>
            </a:pPr>
            <a:r>
              <a:rPr altLang="en-US" sz="2000" lang="en-US">
                <a:sym typeface="+mn-ea"/>
              </a:rPr>
              <a:t>Hannover Messe, EuroBlech, ACHEMA, InterClean Berlin, China International Industry Fair, Local Environmental Compliance Events (multiple smaller regional events)., Automatica Munich</a:t>
            </a:r>
            <a:endParaRPr altLang="en-US" sz="2000" lang="en-US">
              <a:sym typeface="+mn-ea"/>
            </a:endParaRPr>
          </a:p>
          <a:p>
            <a:pPr indent="-342900" marL="342900">
              <a:lnSpc>
                <a:spcPct val="150000"/>
              </a:lnSpc>
              <a:buFont typeface="Arial" panose="020B0604020202020204" pitchFamily="34" charset="0"/>
              <a:buChar char="•"/>
            </a:pPr>
            <a:r>
              <a:rPr altLang="en-US" sz="2000" lang="en-US">
                <a:sym typeface="+mn-ea"/>
              </a:rPr>
              <a:t>The target group regularly engages with 4 major industry-specific publications:</a:t>
            </a:r>
            <a:endParaRPr altLang="en-US" sz="2000" lang="en-US">
              <a:sym typeface="+mn-ea"/>
            </a:endParaRPr>
          </a:p>
          <a:p>
            <a:pPr indent="-342900" marL="342900">
              <a:lnSpc>
                <a:spcPct val="150000"/>
              </a:lnSpc>
              <a:buFont typeface="Wingdings" panose="05000000000000000000" charset="0"/>
              <a:buChar char="ü"/>
            </a:pPr>
            <a:r>
              <a:rPr altLang="en-US" sz="2000" lang="en-US">
                <a:sym typeface="+mn-ea"/>
              </a:rPr>
              <a:t>Chemical Engineering News – Key for chemical and pharmaceutical industry trends.</a:t>
            </a:r>
            <a:endParaRPr altLang="en-US" sz="2000" lang="en-US">
              <a:sym typeface="+mn-ea"/>
            </a:endParaRPr>
          </a:p>
          <a:p>
            <a:pPr indent="-342900" marL="342900">
              <a:lnSpc>
                <a:spcPct val="150000"/>
              </a:lnSpc>
              <a:buFont typeface="Wingdings" panose="05000000000000000000" charset="0"/>
              <a:buChar char="ü"/>
            </a:pPr>
            <a:r>
              <a:rPr altLang="en-US" sz="2000" lang="en-US">
                <a:sym typeface="+mn-ea"/>
              </a:rPr>
              <a:t>Metalworking World Magazine – Essential for metal processing and compliance updates.</a:t>
            </a:r>
            <a:endParaRPr altLang="en-US" sz="2000" lang="en-US">
              <a:sym typeface="+mn-ea"/>
            </a:endParaRPr>
          </a:p>
          <a:p>
            <a:pPr indent="-342900" marL="342900">
              <a:lnSpc>
                <a:spcPct val="150000"/>
              </a:lnSpc>
              <a:buFont typeface="Wingdings" panose="05000000000000000000" charset="0"/>
              <a:buChar char="ü"/>
            </a:pPr>
            <a:r>
              <a:rPr altLang="en-US" sz="2000" lang="en-US">
                <a:sym typeface="+mn-ea"/>
              </a:rPr>
              <a:t>Automotive News Europe – Covers automotive manufacturing and sustainability.</a:t>
            </a:r>
            <a:endParaRPr altLang="en-US" sz="2000" lang="en-US">
              <a:sym typeface="+mn-ea"/>
            </a:endParaRPr>
          </a:p>
          <a:p>
            <a:pPr indent="-342900" marL="342900">
              <a:lnSpc>
                <a:spcPct val="150000"/>
              </a:lnSpc>
              <a:buFont typeface="Wingdings" panose="05000000000000000000" charset="0"/>
              <a:buChar char="ü"/>
            </a:pPr>
            <a:r>
              <a:rPr altLang="en-US" sz="2000" lang="en-US">
                <a:sym typeface="+mn-ea"/>
              </a:rPr>
              <a:t>Air Filtration News – Dedicated to advancements in air quality management.</a:t>
            </a:r>
            <a:endParaRPr altLang="en-US" sz="2000" lang="en-US">
              <a:sym typeface="+mn-ea"/>
            </a:endParaRPr>
          </a:p>
          <a:p>
            <a:pPr indent="-342900" marL="342900">
              <a:lnSpc>
                <a:spcPct val="150000"/>
              </a:lnSpc>
              <a:buFont typeface="Arial" panose="020B0604020202020204" pitchFamily="34" charset="0"/>
              <a:buChar char="•"/>
            </a:pPr>
            <a:r>
              <a:rPr sz="2000">
                <a:sym typeface="+mn-ea"/>
              </a:rPr>
              <a:t>They also attend key trade shows and conferences for networking and updates, including Hannover Messe (industrial automation and clean technology), </a:t>
            </a:r>
            <a:r>
              <a:rPr sz="2000">
                <a:sym typeface="+mn-ea"/>
              </a:rPr>
              <a:t>EuroBlech (metal processing and emission management), and ACHEMA (chemical and pharmaceutical industries). </a:t>
            </a:r>
            <a:endParaRPr sz="2000">
              <a:sym typeface="+mn-ea"/>
            </a:endParaRPr>
          </a:p>
          <a:p>
            <a:pPr indent="-342900" marL="342900">
              <a:lnSpc>
                <a:spcPct val="150000"/>
              </a:lnSpc>
              <a:buFont typeface="Arial" panose="020B0604020202020204" pitchFamily="34" charset="0"/>
              <a:buChar char="•"/>
            </a:pPr>
            <a:r>
              <a:rPr sz="2000">
                <a:sym typeface="+mn-ea"/>
              </a:rPr>
              <a:t>Affordable opportunities include InterClean Berlin, with an estimated cost of ~€5,000 for booth setup and participation, and smaller local environmental compliance events ranging from €1,000 to €2,500, providing direct access to industry leaders.</a:t>
            </a:r>
            <a:endParaRPr sz="2000" lang="en-US">
              <a:sym typeface="+mn-ea"/>
            </a:endParaRPr>
          </a:p>
          <a:p>
            <a:pPr>
              <a:lnSpc>
                <a:spcPct val="150000"/>
              </a:lnSpc>
            </a:pPr>
            <a:endParaRPr sz="2000">
              <a:sym typeface="+mn-ea"/>
            </a:endParaRPr>
          </a:p>
          <a:p>
            <a:pPr>
              <a:lnSpc>
                <a:spcPct val="150000"/>
              </a:lnSpc>
            </a:pPr>
            <a:endParaRPr sz="2000" lang="en-US">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184" name=""/>
        <p:cNvGrpSpPr/>
        <p:nvPr/>
      </p:nvGrpSpPr>
      <p:grpSpPr>
        <a:xfrm>
          <a:off x="0" y="0"/>
          <a:ext cx="0" cy="0"/>
          <a:chOff x="0" y="0"/>
          <a:chExt cx="0" cy="0"/>
        </a:xfrm>
      </p:grpSpPr>
      <p:sp>
        <p:nvSpPr>
          <p:cNvPr id="1049015" name="Freeform 2"/>
          <p:cNvSpPr/>
          <p:nvPr/>
        </p:nvSpPr>
        <p:spPr>
          <a:xfrm>
            <a:off x="15182806" y="1028700"/>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016" name="Freeform 3"/>
          <p:cNvSpPr/>
          <p:nvPr/>
        </p:nvSpPr>
        <p:spPr>
          <a:xfrm>
            <a:off x="1028700" y="1028700"/>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grpSp>
        <p:nvGrpSpPr>
          <p:cNvPr id="185" name="Group 4"/>
          <p:cNvGrpSpPr/>
          <p:nvPr/>
        </p:nvGrpSpPr>
        <p:grpSpPr>
          <a:xfrm rot="-10800000">
            <a:off x="2632395" y="2803840"/>
            <a:ext cx="2605510" cy="1049727"/>
            <a:chOff x="0" y="0"/>
            <a:chExt cx="787089" cy="317108"/>
          </a:xfrm>
        </p:grpSpPr>
        <p:sp>
          <p:nvSpPr>
            <p:cNvPr id="1049017" name="Freeform 5"/>
            <p:cNvSpPr/>
            <p:nvPr/>
          </p:nvSpPr>
          <p:spPr>
            <a:xfrm>
              <a:off x="0" y="0"/>
              <a:ext cx="787089" cy="317108"/>
            </a:xfrm>
            <a:custGeom>
              <a:avLst/>
              <a:ahLst/>
              <a:rect l="l" t="t" r="r" b="b"/>
              <a:pathLst>
                <a:path w="787089" h="317108">
                  <a:moveTo>
                    <a:pt x="0" y="0"/>
                  </a:moveTo>
                  <a:lnTo>
                    <a:pt x="787089" y="0"/>
                  </a:lnTo>
                  <a:lnTo>
                    <a:pt x="787089" y="317108"/>
                  </a:lnTo>
                  <a:lnTo>
                    <a:pt x="0" y="317108"/>
                  </a:lnTo>
                  <a:close/>
                </a:path>
              </a:pathLst>
            </a:custGeom>
            <a:solidFill>
              <a:srgbClr val="327576"/>
            </a:solidFill>
          </p:spPr>
        </p:sp>
        <p:sp>
          <p:nvSpPr>
            <p:cNvPr id="1049018" name="TextBox 6"/>
            <p:cNvSpPr txBox="1"/>
            <p:nvPr/>
          </p:nvSpPr>
          <p:spPr>
            <a:xfrm>
              <a:off x="0" y="-47625"/>
              <a:ext cx="787089" cy="364733"/>
            </a:xfrm>
            <a:prstGeom prst="rect"/>
          </p:spPr>
          <p:txBody>
            <a:bodyPr anchor="ctr" bIns="50800" lIns="50800" rIns="50800" rtlCol="0" tIns="50800"/>
            <a:p>
              <a:pPr algn="ctr">
                <a:lnSpc>
                  <a:spcPts val="3080"/>
                </a:lnSpc>
              </a:pPr>
            </a:p>
          </p:txBody>
        </p:sp>
      </p:grpSp>
      <p:grpSp>
        <p:nvGrpSpPr>
          <p:cNvPr id="186" name="Group 7"/>
          <p:cNvGrpSpPr/>
          <p:nvPr/>
        </p:nvGrpSpPr>
        <p:grpSpPr>
          <a:xfrm rot="-10800000">
            <a:off x="12790055" y="2803840"/>
            <a:ext cx="2605510" cy="1049727"/>
            <a:chOff x="0" y="0"/>
            <a:chExt cx="787089" cy="317108"/>
          </a:xfrm>
        </p:grpSpPr>
        <p:sp>
          <p:nvSpPr>
            <p:cNvPr id="1049019" name="Freeform 8"/>
            <p:cNvSpPr/>
            <p:nvPr/>
          </p:nvSpPr>
          <p:spPr>
            <a:xfrm>
              <a:off x="0" y="0"/>
              <a:ext cx="787089" cy="317108"/>
            </a:xfrm>
            <a:custGeom>
              <a:avLst/>
              <a:ahLst/>
              <a:rect l="l" t="t" r="r" b="b"/>
              <a:pathLst>
                <a:path w="787089" h="317108">
                  <a:moveTo>
                    <a:pt x="0" y="0"/>
                  </a:moveTo>
                  <a:lnTo>
                    <a:pt x="787089" y="0"/>
                  </a:lnTo>
                  <a:lnTo>
                    <a:pt x="787089" y="317108"/>
                  </a:lnTo>
                  <a:lnTo>
                    <a:pt x="0" y="317108"/>
                  </a:lnTo>
                  <a:close/>
                </a:path>
              </a:pathLst>
            </a:custGeom>
            <a:solidFill>
              <a:srgbClr val="327576"/>
            </a:solidFill>
          </p:spPr>
        </p:sp>
        <p:sp>
          <p:nvSpPr>
            <p:cNvPr id="1049020" name="TextBox 9"/>
            <p:cNvSpPr txBox="1"/>
            <p:nvPr/>
          </p:nvSpPr>
          <p:spPr>
            <a:xfrm>
              <a:off x="0" y="-47625"/>
              <a:ext cx="787089" cy="364733"/>
            </a:xfrm>
            <a:prstGeom prst="rect"/>
          </p:spPr>
          <p:txBody>
            <a:bodyPr anchor="ctr" bIns="50800" lIns="50800" rIns="50800" rtlCol="0" tIns="50800"/>
            <a:p>
              <a:pPr algn="ctr">
                <a:lnSpc>
                  <a:spcPts val="3080"/>
                </a:lnSpc>
              </a:pPr>
            </a:p>
          </p:txBody>
        </p:sp>
      </p:grpSp>
      <p:grpSp>
        <p:nvGrpSpPr>
          <p:cNvPr id="187" name="Group 10"/>
          <p:cNvGrpSpPr/>
          <p:nvPr/>
        </p:nvGrpSpPr>
        <p:grpSpPr>
          <a:xfrm rot="-10800000">
            <a:off x="12790055" y="6090900"/>
            <a:ext cx="2605510" cy="1049727"/>
            <a:chOff x="0" y="0"/>
            <a:chExt cx="787089" cy="317108"/>
          </a:xfrm>
        </p:grpSpPr>
        <p:sp>
          <p:nvSpPr>
            <p:cNvPr id="1049021" name="Freeform 11"/>
            <p:cNvSpPr/>
            <p:nvPr/>
          </p:nvSpPr>
          <p:spPr>
            <a:xfrm>
              <a:off x="0" y="0"/>
              <a:ext cx="787089" cy="317108"/>
            </a:xfrm>
            <a:custGeom>
              <a:avLst/>
              <a:ahLst/>
              <a:rect l="l" t="t" r="r" b="b"/>
              <a:pathLst>
                <a:path w="787089" h="317108">
                  <a:moveTo>
                    <a:pt x="0" y="0"/>
                  </a:moveTo>
                  <a:lnTo>
                    <a:pt x="787089" y="0"/>
                  </a:lnTo>
                  <a:lnTo>
                    <a:pt x="787089" y="317108"/>
                  </a:lnTo>
                  <a:lnTo>
                    <a:pt x="0" y="317108"/>
                  </a:lnTo>
                  <a:close/>
                </a:path>
              </a:pathLst>
            </a:custGeom>
            <a:solidFill>
              <a:srgbClr val="327576"/>
            </a:solidFill>
          </p:spPr>
        </p:sp>
        <p:sp>
          <p:nvSpPr>
            <p:cNvPr id="1049022" name="TextBox 12"/>
            <p:cNvSpPr txBox="1"/>
            <p:nvPr/>
          </p:nvSpPr>
          <p:spPr>
            <a:xfrm>
              <a:off x="0" y="-47625"/>
              <a:ext cx="787089" cy="364733"/>
            </a:xfrm>
            <a:prstGeom prst="rect"/>
          </p:spPr>
          <p:txBody>
            <a:bodyPr anchor="ctr" bIns="50800" lIns="50800" rIns="50800" rtlCol="0" tIns="50800"/>
            <a:p>
              <a:pPr algn="ctr">
                <a:lnSpc>
                  <a:spcPts val="3080"/>
                </a:lnSpc>
              </a:pPr>
            </a:p>
          </p:txBody>
        </p:sp>
      </p:grpSp>
      <p:grpSp>
        <p:nvGrpSpPr>
          <p:cNvPr id="188" name="Group 13"/>
          <p:cNvGrpSpPr/>
          <p:nvPr/>
        </p:nvGrpSpPr>
        <p:grpSpPr>
          <a:xfrm rot="-10800000">
            <a:off x="2632395" y="6117637"/>
            <a:ext cx="2605510" cy="1049727"/>
            <a:chOff x="0" y="0"/>
            <a:chExt cx="787089" cy="317108"/>
          </a:xfrm>
        </p:grpSpPr>
        <p:sp>
          <p:nvSpPr>
            <p:cNvPr id="1049023" name="Freeform 14"/>
            <p:cNvSpPr/>
            <p:nvPr/>
          </p:nvSpPr>
          <p:spPr>
            <a:xfrm>
              <a:off x="0" y="0"/>
              <a:ext cx="787089" cy="317108"/>
            </a:xfrm>
            <a:custGeom>
              <a:avLst/>
              <a:ahLst/>
              <a:rect l="l" t="t" r="r" b="b"/>
              <a:pathLst>
                <a:path w="787089" h="317108">
                  <a:moveTo>
                    <a:pt x="0" y="0"/>
                  </a:moveTo>
                  <a:lnTo>
                    <a:pt x="787089" y="0"/>
                  </a:lnTo>
                  <a:lnTo>
                    <a:pt x="787089" y="317108"/>
                  </a:lnTo>
                  <a:lnTo>
                    <a:pt x="0" y="317108"/>
                  </a:lnTo>
                  <a:close/>
                </a:path>
              </a:pathLst>
            </a:custGeom>
            <a:solidFill>
              <a:srgbClr val="327576"/>
            </a:solidFill>
          </p:spPr>
        </p:sp>
        <p:sp>
          <p:nvSpPr>
            <p:cNvPr id="1049024" name="TextBox 15"/>
            <p:cNvSpPr txBox="1"/>
            <p:nvPr/>
          </p:nvSpPr>
          <p:spPr>
            <a:xfrm>
              <a:off x="0" y="-47625"/>
              <a:ext cx="787089" cy="364733"/>
            </a:xfrm>
            <a:prstGeom prst="rect"/>
          </p:spPr>
          <p:txBody>
            <a:bodyPr anchor="ctr" bIns="50800" lIns="50800" rIns="50800" rtlCol="0" tIns="50800"/>
            <a:p>
              <a:pPr algn="ctr">
                <a:lnSpc>
                  <a:spcPts val="3080"/>
                </a:lnSpc>
              </a:pPr>
            </a:p>
          </p:txBody>
        </p:sp>
      </p:grpSp>
      <p:grpSp>
        <p:nvGrpSpPr>
          <p:cNvPr id="189" name="Group 16"/>
          <p:cNvGrpSpPr/>
          <p:nvPr/>
        </p:nvGrpSpPr>
        <p:grpSpPr>
          <a:xfrm rot="-10800000">
            <a:off x="2107532" y="2803840"/>
            <a:ext cx="1049727" cy="1049727"/>
            <a:chOff x="0" y="0"/>
            <a:chExt cx="812800" cy="812800"/>
          </a:xfrm>
        </p:grpSpPr>
        <p:sp>
          <p:nvSpPr>
            <p:cNvPr id="1049025" name="Freeform 17"/>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327576"/>
            </a:solidFill>
          </p:spPr>
        </p:sp>
        <p:sp>
          <p:nvSpPr>
            <p:cNvPr id="1049026" name="TextBox 18"/>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190" name="Group 19"/>
          <p:cNvGrpSpPr/>
          <p:nvPr/>
        </p:nvGrpSpPr>
        <p:grpSpPr>
          <a:xfrm rot="-10800000">
            <a:off x="12265192" y="2803840"/>
            <a:ext cx="1049727" cy="1049727"/>
            <a:chOff x="0" y="0"/>
            <a:chExt cx="812800" cy="812800"/>
          </a:xfrm>
        </p:grpSpPr>
        <p:sp>
          <p:nvSpPr>
            <p:cNvPr id="1049027" name="Freeform 20"/>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327576"/>
            </a:solidFill>
          </p:spPr>
        </p:sp>
        <p:sp>
          <p:nvSpPr>
            <p:cNvPr id="1049028" name="TextBox 21"/>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191" name="Group 22"/>
          <p:cNvGrpSpPr/>
          <p:nvPr/>
        </p:nvGrpSpPr>
        <p:grpSpPr>
          <a:xfrm rot="-10800000">
            <a:off x="12265192" y="6090900"/>
            <a:ext cx="1049727" cy="1049727"/>
            <a:chOff x="0" y="0"/>
            <a:chExt cx="812800" cy="812800"/>
          </a:xfrm>
        </p:grpSpPr>
        <p:sp>
          <p:nvSpPr>
            <p:cNvPr id="1049029" name="Freeform 23"/>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327576"/>
            </a:solidFill>
          </p:spPr>
        </p:sp>
        <p:sp>
          <p:nvSpPr>
            <p:cNvPr id="1049030" name="TextBox 24"/>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192" name="Group 25"/>
          <p:cNvGrpSpPr/>
          <p:nvPr/>
        </p:nvGrpSpPr>
        <p:grpSpPr>
          <a:xfrm rot="-10800000">
            <a:off x="2107532" y="6117637"/>
            <a:ext cx="1049727" cy="1049727"/>
            <a:chOff x="0" y="0"/>
            <a:chExt cx="812800" cy="812800"/>
          </a:xfrm>
        </p:grpSpPr>
        <p:sp>
          <p:nvSpPr>
            <p:cNvPr id="1049031" name="Freeform 26"/>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327576"/>
            </a:solidFill>
          </p:spPr>
        </p:sp>
        <p:sp>
          <p:nvSpPr>
            <p:cNvPr id="1049032" name="TextBox 27"/>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193" name="Group 28"/>
          <p:cNvGrpSpPr/>
          <p:nvPr/>
        </p:nvGrpSpPr>
        <p:grpSpPr>
          <a:xfrm rot="-10800000">
            <a:off x="2223518" y="2919826"/>
            <a:ext cx="817755" cy="817755"/>
            <a:chOff x="0" y="0"/>
            <a:chExt cx="812800" cy="812800"/>
          </a:xfrm>
        </p:grpSpPr>
        <p:sp>
          <p:nvSpPr>
            <p:cNvPr id="1049033" name="Freeform 29"/>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49034" name="TextBox 30"/>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194" name="Group 31"/>
          <p:cNvGrpSpPr/>
          <p:nvPr/>
        </p:nvGrpSpPr>
        <p:grpSpPr>
          <a:xfrm rot="-10800000">
            <a:off x="12381178" y="2919826"/>
            <a:ext cx="817755" cy="817755"/>
            <a:chOff x="0" y="0"/>
            <a:chExt cx="812800" cy="812800"/>
          </a:xfrm>
        </p:grpSpPr>
        <p:sp>
          <p:nvSpPr>
            <p:cNvPr id="1049035" name="Freeform 32"/>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49036" name="TextBox 33"/>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195" name="Group 34"/>
          <p:cNvGrpSpPr/>
          <p:nvPr/>
        </p:nvGrpSpPr>
        <p:grpSpPr>
          <a:xfrm rot="-10800000">
            <a:off x="12381178" y="6206886"/>
            <a:ext cx="817755" cy="817755"/>
            <a:chOff x="0" y="0"/>
            <a:chExt cx="812800" cy="812800"/>
          </a:xfrm>
        </p:grpSpPr>
        <p:sp>
          <p:nvSpPr>
            <p:cNvPr id="1049037" name="Freeform 35"/>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49038" name="TextBox 36"/>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196" name="Group 37"/>
          <p:cNvGrpSpPr/>
          <p:nvPr/>
        </p:nvGrpSpPr>
        <p:grpSpPr>
          <a:xfrm rot="-10800000">
            <a:off x="2223518" y="6233623"/>
            <a:ext cx="817755" cy="817755"/>
            <a:chOff x="0" y="0"/>
            <a:chExt cx="812800" cy="812800"/>
          </a:xfrm>
        </p:grpSpPr>
        <p:sp>
          <p:nvSpPr>
            <p:cNvPr id="1049039" name="Freeform 38"/>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49040" name="TextBox 39"/>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197" name="Group 40"/>
          <p:cNvGrpSpPr/>
          <p:nvPr/>
        </p:nvGrpSpPr>
        <p:grpSpPr>
          <a:xfrm rot="0">
            <a:off x="3911875" y="2803840"/>
            <a:ext cx="2110933" cy="1049727"/>
            <a:chOff x="0" y="0"/>
            <a:chExt cx="637684" cy="317108"/>
          </a:xfrm>
        </p:grpSpPr>
        <p:sp>
          <p:nvSpPr>
            <p:cNvPr id="1049041" name="Freeform 41"/>
            <p:cNvSpPr/>
            <p:nvPr/>
          </p:nvSpPr>
          <p:spPr>
            <a:xfrm>
              <a:off x="0" y="0"/>
              <a:ext cx="637684" cy="317108"/>
            </a:xfrm>
            <a:custGeom>
              <a:avLst/>
              <a:ahLst/>
              <a:rect l="l" t="t" r="r" b="b"/>
              <a:pathLst>
                <a:path w="637684" h="317108">
                  <a:moveTo>
                    <a:pt x="203200" y="0"/>
                  </a:moveTo>
                  <a:lnTo>
                    <a:pt x="637684" y="0"/>
                  </a:lnTo>
                  <a:lnTo>
                    <a:pt x="434484" y="317108"/>
                  </a:lnTo>
                  <a:lnTo>
                    <a:pt x="0" y="317108"/>
                  </a:lnTo>
                  <a:lnTo>
                    <a:pt x="203200" y="0"/>
                  </a:lnTo>
                  <a:close/>
                </a:path>
              </a:pathLst>
            </a:custGeom>
            <a:solidFill>
              <a:srgbClr val="639C9D"/>
            </a:solidFill>
          </p:spPr>
        </p:sp>
        <p:sp>
          <p:nvSpPr>
            <p:cNvPr id="1049042" name="TextBox 42"/>
            <p:cNvSpPr txBox="1"/>
            <p:nvPr/>
          </p:nvSpPr>
          <p:spPr>
            <a:xfrm>
              <a:off x="101600" y="-47625"/>
              <a:ext cx="434484" cy="364733"/>
            </a:xfrm>
            <a:prstGeom prst="rect"/>
          </p:spPr>
          <p:txBody>
            <a:bodyPr anchor="ctr" bIns="50800" lIns="50800" rIns="50800" rtlCol="0" tIns="50800"/>
            <a:p>
              <a:pPr algn="ctr">
                <a:lnSpc>
                  <a:spcPts val="3080"/>
                </a:lnSpc>
              </a:pPr>
            </a:p>
          </p:txBody>
        </p:sp>
      </p:grpSp>
      <p:grpSp>
        <p:nvGrpSpPr>
          <p:cNvPr id="198" name="Group 43"/>
          <p:cNvGrpSpPr/>
          <p:nvPr/>
        </p:nvGrpSpPr>
        <p:grpSpPr>
          <a:xfrm rot="0">
            <a:off x="14069535" y="2803840"/>
            <a:ext cx="2110933" cy="1049727"/>
            <a:chOff x="0" y="0"/>
            <a:chExt cx="637684" cy="317108"/>
          </a:xfrm>
        </p:grpSpPr>
        <p:sp>
          <p:nvSpPr>
            <p:cNvPr id="1049043" name="Freeform 44"/>
            <p:cNvSpPr/>
            <p:nvPr/>
          </p:nvSpPr>
          <p:spPr>
            <a:xfrm>
              <a:off x="0" y="0"/>
              <a:ext cx="637684" cy="317108"/>
            </a:xfrm>
            <a:custGeom>
              <a:avLst/>
              <a:ahLst/>
              <a:rect l="l" t="t" r="r" b="b"/>
              <a:pathLst>
                <a:path w="637684" h="317108">
                  <a:moveTo>
                    <a:pt x="203200" y="0"/>
                  </a:moveTo>
                  <a:lnTo>
                    <a:pt x="637684" y="0"/>
                  </a:lnTo>
                  <a:lnTo>
                    <a:pt x="434484" y="317108"/>
                  </a:lnTo>
                  <a:lnTo>
                    <a:pt x="0" y="317108"/>
                  </a:lnTo>
                  <a:lnTo>
                    <a:pt x="203200" y="0"/>
                  </a:lnTo>
                  <a:close/>
                </a:path>
              </a:pathLst>
            </a:custGeom>
            <a:solidFill>
              <a:srgbClr val="639C9D"/>
            </a:solidFill>
          </p:spPr>
        </p:sp>
        <p:sp>
          <p:nvSpPr>
            <p:cNvPr id="1049044" name="TextBox 45"/>
            <p:cNvSpPr txBox="1"/>
            <p:nvPr/>
          </p:nvSpPr>
          <p:spPr>
            <a:xfrm>
              <a:off x="101600" y="-47625"/>
              <a:ext cx="434484" cy="364733"/>
            </a:xfrm>
            <a:prstGeom prst="rect"/>
          </p:spPr>
          <p:txBody>
            <a:bodyPr anchor="ctr" bIns="50800" lIns="50800" rIns="50800" rtlCol="0" tIns="50800"/>
            <a:p>
              <a:pPr algn="ctr">
                <a:lnSpc>
                  <a:spcPts val="3080"/>
                </a:lnSpc>
              </a:pPr>
            </a:p>
          </p:txBody>
        </p:sp>
      </p:grpSp>
      <p:grpSp>
        <p:nvGrpSpPr>
          <p:cNvPr id="199" name="Group 46"/>
          <p:cNvGrpSpPr/>
          <p:nvPr/>
        </p:nvGrpSpPr>
        <p:grpSpPr>
          <a:xfrm rot="0">
            <a:off x="14069535" y="6090900"/>
            <a:ext cx="2110933" cy="1049727"/>
            <a:chOff x="0" y="0"/>
            <a:chExt cx="637684" cy="317108"/>
          </a:xfrm>
        </p:grpSpPr>
        <p:sp>
          <p:nvSpPr>
            <p:cNvPr id="1049045" name="Freeform 47"/>
            <p:cNvSpPr/>
            <p:nvPr/>
          </p:nvSpPr>
          <p:spPr>
            <a:xfrm>
              <a:off x="0" y="0"/>
              <a:ext cx="637684" cy="317108"/>
            </a:xfrm>
            <a:custGeom>
              <a:avLst/>
              <a:ahLst/>
              <a:rect l="l" t="t" r="r" b="b"/>
              <a:pathLst>
                <a:path w="637684" h="317108">
                  <a:moveTo>
                    <a:pt x="203200" y="0"/>
                  </a:moveTo>
                  <a:lnTo>
                    <a:pt x="637684" y="0"/>
                  </a:lnTo>
                  <a:lnTo>
                    <a:pt x="434484" y="317108"/>
                  </a:lnTo>
                  <a:lnTo>
                    <a:pt x="0" y="317108"/>
                  </a:lnTo>
                  <a:lnTo>
                    <a:pt x="203200" y="0"/>
                  </a:lnTo>
                  <a:close/>
                </a:path>
              </a:pathLst>
            </a:custGeom>
            <a:solidFill>
              <a:srgbClr val="639C9D"/>
            </a:solidFill>
          </p:spPr>
        </p:sp>
        <p:sp>
          <p:nvSpPr>
            <p:cNvPr id="1049046" name="TextBox 48"/>
            <p:cNvSpPr txBox="1"/>
            <p:nvPr/>
          </p:nvSpPr>
          <p:spPr>
            <a:xfrm>
              <a:off x="101600" y="-47625"/>
              <a:ext cx="434484" cy="364733"/>
            </a:xfrm>
            <a:prstGeom prst="rect"/>
          </p:spPr>
          <p:txBody>
            <a:bodyPr anchor="ctr" bIns="50800" lIns="50800" rIns="50800" rtlCol="0" tIns="50800"/>
            <a:p>
              <a:pPr algn="ctr">
                <a:lnSpc>
                  <a:spcPts val="3080"/>
                </a:lnSpc>
              </a:pPr>
            </a:p>
          </p:txBody>
        </p:sp>
      </p:grpSp>
      <p:grpSp>
        <p:nvGrpSpPr>
          <p:cNvPr id="200" name="Group 49"/>
          <p:cNvGrpSpPr/>
          <p:nvPr/>
        </p:nvGrpSpPr>
        <p:grpSpPr>
          <a:xfrm rot="0">
            <a:off x="3911875" y="6117637"/>
            <a:ext cx="2110933" cy="1049727"/>
            <a:chOff x="0" y="0"/>
            <a:chExt cx="637684" cy="317108"/>
          </a:xfrm>
        </p:grpSpPr>
        <p:sp>
          <p:nvSpPr>
            <p:cNvPr id="1049047" name="Freeform 50"/>
            <p:cNvSpPr/>
            <p:nvPr/>
          </p:nvSpPr>
          <p:spPr>
            <a:xfrm>
              <a:off x="0" y="0"/>
              <a:ext cx="637684" cy="317108"/>
            </a:xfrm>
            <a:custGeom>
              <a:avLst/>
              <a:ahLst/>
              <a:rect l="l" t="t" r="r" b="b"/>
              <a:pathLst>
                <a:path w="637684" h="317108">
                  <a:moveTo>
                    <a:pt x="203200" y="0"/>
                  </a:moveTo>
                  <a:lnTo>
                    <a:pt x="637684" y="0"/>
                  </a:lnTo>
                  <a:lnTo>
                    <a:pt x="434484" y="317108"/>
                  </a:lnTo>
                  <a:lnTo>
                    <a:pt x="0" y="317108"/>
                  </a:lnTo>
                  <a:lnTo>
                    <a:pt x="203200" y="0"/>
                  </a:lnTo>
                  <a:close/>
                </a:path>
              </a:pathLst>
            </a:custGeom>
            <a:solidFill>
              <a:srgbClr val="639C9D"/>
            </a:solidFill>
          </p:spPr>
        </p:sp>
        <p:sp>
          <p:nvSpPr>
            <p:cNvPr id="1049048" name="TextBox 51"/>
            <p:cNvSpPr txBox="1"/>
            <p:nvPr/>
          </p:nvSpPr>
          <p:spPr>
            <a:xfrm>
              <a:off x="101600" y="-47625"/>
              <a:ext cx="434484" cy="364733"/>
            </a:xfrm>
            <a:prstGeom prst="rect"/>
          </p:spPr>
          <p:txBody>
            <a:bodyPr anchor="ctr" bIns="50800" lIns="50800" rIns="50800" rtlCol="0" tIns="50800"/>
            <a:p>
              <a:pPr algn="ctr">
                <a:lnSpc>
                  <a:spcPts val="3080"/>
                </a:lnSpc>
              </a:pPr>
            </a:p>
          </p:txBody>
        </p:sp>
      </p:grpSp>
      <p:sp>
        <p:nvSpPr>
          <p:cNvPr id="1049049" name="AutoShape 52"/>
          <p:cNvSpPr/>
          <p:nvPr/>
        </p:nvSpPr>
        <p:spPr>
          <a:xfrm>
            <a:off x="1515899" y="9285348"/>
            <a:ext cx="15256203" cy="0"/>
          </a:xfrm>
          <a:prstGeom prst="line"/>
          <a:ln w="9525" cap="flat">
            <a:solidFill>
              <a:srgbClr val="235A5B"/>
            </a:solidFill>
            <a:prstDash val="solid"/>
            <a:headEnd type="none" w="sm" len="sm"/>
            <a:tailEnd type="none" w="sm" len="sm"/>
          </a:ln>
        </p:spPr>
      </p:sp>
      <p:sp>
        <p:nvSpPr>
          <p:cNvPr id="1049050" name="Freeform 53"/>
          <p:cNvSpPr/>
          <p:nvPr/>
        </p:nvSpPr>
        <p:spPr>
          <a:xfrm>
            <a:off x="14874137" y="3077839"/>
            <a:ext cx="501729" cy="501729"/>
          </a:xfrm>
          <a:custGeom>
            <a:avLst/>
            <a:ahLst/>
            <a:rect l="l" t="t" r="r" b="b"/>
            <a:pathLst>
              <a:path w="501729" h="501729">
                <a:moveTo>
                  <a:pt x="0" y="0"/>
                </a:moveTo>
                <a:lnTo>
                  <a:pt x="501730" y="0"/>
                </a:lnTo>
                <a:lnTo>
                  <a:pt x="501730" y="501729"/>
                </a:lnTo>
                <a:lnTo>
                  <a:pt x="0" y="501729"/>
                </a:lnTo>
                <a:lnTo>
                  <a:pt x="0" y="0"/>
                </a:lnTo>
                <a:close/>
              </a:path>
            </a:pathLst>
          </a:custGeom>
          <a:blipFill>
            <a:blip xmlns:r="http://schemas.openxmlformats.org/officeDocument/2006/relationships" r:embed="rId2"/>
            <a:stretch>
              <a:fillRect/>
            </a:stretch>
          </a:blipFill>
        </p:spPr>
      </p:sp>
      <p:sp>
        <p:nvSpPr>
          <p:cNvPr id="1049051" name="Freeform 54"/>
          <p:cNvSpPr/>
          <p:nvPr/>
        </p:nvSpPr>
        <p:spPr>
          <a:xfrm>
            <a:off x="4729366" y="6404525"/>
            <a:ext cx="475951" cy="475951"/>
          </a:xfrm>
          <a:custGeom>
            <a:avLst/>
            <a:ahLst/>
            <a:rect l="l" t="t" r="r" b="b"/>
            <a:pathLst>
              <a:path w="475951" h="475951">
                <a:moveTo>
                  <a:pt x="0" y="0"/>
                </a:moveTo>
                <a:lnTo>
                  <a:pt x="475951" y="0"/>
                </a:lnTo>
                <a:lnTo>
                  <a:pt x="475951" y="475951"/>
                </a:lnTo>
                <a:lnTo>
                  <a:pt x="0" y="475951"/>
                </a:lnTo>
                <a:lnTo>
                  <a:pt x="0" y="0"/>
                </a:lnTo>
                <a:close/>
              </a:path>
            </a:pathLst>
          </a:custGeom>
          <a:blipFill>
            <a:blip xmlns:r="http://schemas.openxmlformats.org/officeDocument/2006/relationships" r:embed="rId3"/>
            <a:stretch>
              <a:fillRect/>
            </a:stretch>
          </a:blipFill>
        </p:spPr>
      </p:sp>
      <p:sp>
        <p:nvSpPr>
          <p:cNvPr id="1049052" name="Freeform 55"/>
          <p:cNvSpPr/>
          <p:nvPr/>
        </p:nvSpPr>
        <p:spPr>
          <a:xfrm>
            <a:off x="14860290" y="6351052"/>
            <a:ext cx="529425" cy="529425"/>
          </a:xfrm>
          <a:custGeom>
            <a:avLst/>
            <a:ahLst/>
            <a:rect l="l" t="t" r="r" b="b"/>
            <a:pathLst>
              <a:path w="529425" h="529425">
                <a:moveTo>
                  <a:pt x="0" y="0"/>
                </a:moveTo>
                <a:lnTo>
                  <a:pt x="529424" y="0"/>
                </a:lnTo>
                <a:lnTo>
                  <a:pt x="529424" y="529424"/>
                </a:lnTo>
                <a:lnTo>
                  <a:pt x="0" y="529424"/>
                </a:lnTo>
                <a:lnTo>
                  <a:pt x="0" y="0"/>
                </a:lnTo>
                <a:close/>
              </a:path>
            </a:pathLst>
          </a:custGeom>
          <a:blipFill>
            <a:blip xmlns:r="http://schemas.openxmlformats.org/officeDocument/2006/relationships" r:embed="rId4"/>
            <a:stretch>
              <a:fillRect/>
            </a:stretch>
          </a:blipFill>
        </p:spPr>
      </p:sp>
      <p:sp>
        <p:nvSpPr>
          <p:cNvPr id="1049053" name="Freeform 56"/>
          <p:cNvSpPr/>
          <p:nvPr/>
        </p:nvSpPr>
        <p:spPr>
          <a:xfrm>
            <a:off x="4684833" y="3046195"/>
            <a:ext cx="565017" cy="565017"/>
          </a:xfrm>
          <a:custGeom>
            <a:avLst/>
            <a:ahLst/>
            <a:rect l="l" t="t" r="r" b="b"/>
            <a:pathLst>
              <a:path w="565017" h="565017">
                <a:moveTo>
                  <a:pt x="0" y="0"/>
                </a:moveTo>
                <a:lnTo>
                  <a:pt x="565017" y="0"/>
                </a:lnTo>
                <a:lnTo>
                  <a:pt x="565017" y="565017"/>
                </a:lnTo>
                <a:lnTo>
                  <a:pt x="0" y="565017"/>
                </a:lnTo>
                <a:lnTo>
                  <a:pt x="0" y="0"/>
                </a:lnTo>
                <a:close/>
              </a:path>
            </a:pathLst>
          </a:custGeom>
          <a:blipFill>
            <a:blip xmlns:r="http://schemas.openxmlformats.org/officeDocument/2006/relationships" r:embed="rId5"/>
            <a:stretch>
              <a:fillRect/>
            </a:stretch>
          </a:blipFill>
        </p:spPr>
      </p:sp>
      <p:grpSp>
        <p:nvGrpSpPr>
          <p:cNvPr id="201" name="Group 57"/>
          <p:cNvGrpSpPr/>
          <p:nvPr/>
        </p:nvGrpSpPr>
        <p:grpSpPr>
          <a:xfrm rot="0">
            <a:off x="6022975" y="4797425"/>
            <a:ext cx="3284220" cy="1593850"/>
            <a:chOff x="0" y="68312"/>
            <a:chExt cx="1235360" cy="649922"/>
          </a:xfrm>
        </p:grpSpPr>
        <p:sp>
          <p:nvSpPr>
            <p:cNvPr id="1049054" name="Freeform 58"/>
            <p:cNvSpPr/>
            <p:nvPr/>
          </p:nvSpPr>
          <p:spPr>
            <a:xfrm>
              <a:off x="0" y="68312"/>
              <a:ext cx="1235354" cy="649922"/>
            </a:xfrm>
            <a:custGeom>
              <a:avLst/>
              <a:ahLst/>
              <a:rect l="l" t="t" r="r" b="b"/>
              <a:pathLst>
                <a:path w="1235360" h="812800">
                  <a:moveTo>
                    <a:pt x="0" y="406400"/>
                  </a:moveTo>
                  <a:lnTo>
                    <a:pt x="406400" y="0"/>
                  </a:lnTo>
                  <a:lnTo>
                    <a:pt x="406400" y="203200"/>
                  </a:lnTo>
                  <a:lnTo>
                    <a:pt x="1235360" y="203200"/>
                  </a:lnTo>
                  <a:lnTo>
                    <a:pt x="1235360" y="609600"/>
                  </a:lnTo>
                  <a:lnTo>
                    <a:pt x="406400" y="609600"/>
                  </a:lnTo>
                  <a:lnTo>
                    <a:pt x="406400" y="812800"/>
                  </a:lnTo>
                  <a:lnTo>
                    <a:pt x="0" y="406400"/>
                  </a:lnTo>
                  <a:close/>
                </a:path>
              </a:pathLst>
            </a:custGeom>
            <a:solidFill>
              <a:srgbClr val="235A5B"/>
            </a:solidFill>
          </p:spPr>
        </p:sp>
        <p:sp>
          <p:nvSpPr>
            <p:cNvPr id="1049055" name="TextBox 59"/>
            <p:cNvSpPr txBox="1"/>
            <p:nvPr/>
          </p:nvSpPr>
          <p:spPr>
            <a:xfrm>
              <a:off x="101600" y="136525"/>
              <a:ext cx="1133760" cy="473075"/>
            </a:xfrm>
            <a:prstGeom prst="rect"/>
          </p:spPr>
          <p:txBody>
            <a:bodyPr anchor="ctr" bIns="50800" lIns="50800" rIns="50800" rtlCol="0" tIns="50800"/>
            <a:p>
              <a:pPr algn="ctr">
                <a:lnSpc>
                  <a:spcPts val="4200"/>
                </a:lnSpc>
              </a:pPr>
              <a:r>
                <a:rPr b="1" sz="3000" lang="en-US" spc="95">
                  <a:solidFill>
                    <a:srgbClr val="FFFFFF"/>
                  </a:solidFill>
                  <a:latin typeface="Barlow Semi-Bold" panose="00000700000000000000"/>
                  <a:ea typeface="Barlow Semi-Bold" panose="00000700000000000000"/>
                  <a:cs typeface="Barlow Semi-Bold" panose="00000700000000000000"/>
                  <a:sym typeface="Barlow Semi-Bold" panose="00000700000000000000"/>
                </a:rPr>
                <a:t>Above the Line</a:t>
              </a:r>
              <a:endParaRPr b="1" sz="3000" lang="en-US" spc="95">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grpSp>
      <p:grpSp>
        <p:nvGrpSpPr>
          <p:cNvPr id="202" name="Group 60"/>
          <p:cNvGrpSpPr/>
          <p:nvPr/>
        </p:nvGrpSpPr>
        <p:grpSpPr>
          <a:xfrm rot="0">
            <a:off x="8610600" y="5600700"/>
            <a:ext cx="3215640" cy="1711325"/>
            <a:chOff x="0" y="0"/>
            <a:chExt cx="1024897" cy="708788"/>
          </a:xfrm>
        </p:grpSpPr>
        <p:sp>
          <p:nvSpPr>
            <p:cNvPr id="1049056" name="Freeform 61"/>
            <p:cNvSpPr/>
            <p:nvPr/>
          </p:nvSpPr>
          <p:spPr>
            <a:xfrm>
              <a:off x="0" y="0"/>
              <a:ext cx="1024897" cy="708788"/>
            </a:xfrm>
            <a:custGeom>
              <a:avLst/>
              <a:ahLst/>
              <a:rect l="l" t="t" r="r" b="b"/>
              <a:pathLst>
                <a:path w="1024897" h="708788">
                  <a:moveTo>
                    <a:pt x="1024897" y="354394"/>
                  </a:moveTo>
                  <a:lnTo>
                    <a:pt x="618497" y="0"/>
                  </a:lnTo>
                  <a:lnTo>
                    <a:pt x="618497" y="203200"/>
                  </a:lnTo>
                  <a:lnTo>
                    <a:pt x="0" y="203200"/>
                  </a:lnTo>
                  <a:lnTo>
                    <a:pt x="0" y="505588"/>
                  </a:lnTo>
                  <a:lnTo>
                    <a:pt x="618497" y="505588"/>
                  </a:lnTo>
                  <a:lnTo>
                    <a:pt x="618497" y="708788"/>
                  </a:lnTo>
                  <a:lnTo>
                    <a:pt x="1024897" y="354394"/>
                  </a:lnTo>
                  <a:close/>
                </a:path>
              </a:pathLst>
            </a:custGeom>
            <a:solidFill>
              <a:srgbClr val="235A5B"/>
            </a:solidFill>
          </p:spPr>
        </p:sp>
        <p:sp>
          <p:nvSpPr>
            <p:cNvPr id="1049057" name="TextBox 62"/>
            <p:cNvSpPr txBox="1"/>
            <p:nvPr/>
          </p:nvSpPr>
          <p:spPr>
            <a:xfrm>
              <a:off x="0" y="136525"/>
              <a:ext cx="923297" cy="369063"/>
            </a:xfrm>
            <a:prstGeom prst="rect"/>
          </p:spPr>
          <p:txBody>
            <a:bodyPr anchor="ctr" bIns="50800" lIns="50800" rIns="50800" rtlCol="0" tIns="50800"/>
            <a:p>
              <a:pPr algn="ctr">
                <a:lnSpc>
                  <a:spcPts val="3920"/>
                </a:lnSpc>
              </a:pPr>
              <a:r>
                <a:rPr b="1" sz="2800" lang="en-US" spc="89">
                  <a:solidFill>
                    <a:srgbClr val="FFFFFF"/>
                  </a:solidFill>
                  <a:latin typeface="Barlow Semi-Bold" panose="00000700000000000000"/>
                  <a:ea typeface="Barlow Semi-Bold" panose="00000700000000000000"/>
                  <a:cs typeface="Barlow Semi-Bold" panose="00000700000000000000"/>
                  <a:sym typeface="Barlow Semi-Bold" panose="00000700000000000000"/>
                </a:rPr>
                <a:t>Below the Line</a:t>
              </a:r>
              <a:endParaRPr b="1" sz="2800" lang="en-US" spc="89">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grpSp>
      <p:sp>
        <p:nvSpPr>
          <p:cNvPr id="1049058" name="TextBox 63"/>
          <p:cNvSpPr txBox="1"/>
          <p:nvPr/>
        </p:nvSpPr>
        <p:spPr>
          <a:xfrm>
            <a:off x="2107532" y="4098856"/>
            <a:ext cx="4931059" cy="343151"/>
          </a:xfrm>
          <a:prstGeom prst="rect"/>
        </p:spPr>
        <p:txBody>
          <a:bodyPr anchor="t" bIns="0" lIns="0" rIns="0" rtlCol="0" tIns="0">
            <a:spAutoFit/>
          </a:bodyPr>
          <a:p>
            <a:pPr algn="l" indent="0" lvl="1" marL="0">
              <a:lnSpc>
                <a:spcPts val="2720"/>
              </a:lnSpc>
              <a:spcBef>
                <a:spcPct val="0"/>
              </a:spcBef>
            </a:pPr>
            <a:r>
              <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rPr>
              <a:t>Industry Conferences and Trade Shows</a:t>
            </a:r>
            <a:endPar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059" name="TextBox 64"/>
          <p:cNvSpPr txBox="1"/>
          <p:nvPr/>
        </p:nvSpPr>
        <p:spPr>
          <a:xfrm>
            <a:off x="12362505" y="4098856"/>
            <a:ext cx="3009613" cy="343151"/>
          </a:xfrm>
          <a:prstGeom prst="rect"/>
        </p:spPr>
        <p:txBody>
          <a:bodyPr anchor="t" bIns="0" lIns="0" rIns="0" rtlCol="0" tIns="0">
            <a:spAutoFit/>
          </a:bodyPr>
          <a:p>
            <a:pPr algn="l" indent="0" lvl="1" marL="0">
              <a:lnSpc>
                <a:spcPts val="2720"/>
              </a:lnSpc>
              <a:spcBef>
                <a:spcPct val="0"/>
              </a:spcBef>
            </a:pPr>
            <a:r>
              <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rPr>
              <a:t>Direct Mail Campaigns</a:t>
            </a:r>
            <a:endPar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060" name="TextBox 65"/>
          <p:cNvSpPr txBox="1"/>
          <p:nvPr/>
        </p:nvSpPr>
        <p:spPr>
          <a:xfrm>
            <a:off x="12362505" y="7425613"/>
            <a:ext cx="3009613" cy="343151"/>
          </a:xfrm>
          <a:prstGeom prst="rect"/>
        </p:spPr>
        <p:txBody>
          <a:bodyPr anchor="t" bIns="0" lIns="0" rIns="0" rtlCol="0" tIns="0">
            <a:spAutoFit/>
          </a:bodyPr>
          <a:p>
            <a:pPr algn="l" indent="0" lvl="1" marL="0">
              <a:lnSpc>
                <a:spcPts val="2720"/>
              </a:lnSpc>
              <a:spcBef>
                <a:spcPct val="0"/>
              </a:spcBef>
            </a:pPr>
            <a:r>
              <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rPr>
              <a:t>Networking Events</a:t>
            </a:r>
            <a:endPar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061" name="TextBox 66"/>
          <p:cNvSpPr txBox="1"/>
          <p:nvPr/>
        </p:nvSpPr>
        <p:spPr>
          <a:xfrm>
            <a:off x="2107532" y="7452695"/>
            <a:ext cx="3009613" cy="343151"/>
          </a:xfrm>
          <a:prstGeom prst="rect"/>
        </p:spPr>
        <p:txBody>
          <a:bodyPr anchor="t" bIns="0" lIns="0" rIns="0" rtlCol="0" tIns="0">
            <a:spAutoFit/>
          </a:bodyPr>
          <a:p>
            <a:pPr algn="l" indent="0" lvl="1" marL="0">
              <a:lnSpc>
                <a:spcPts val="2720"/>
              </a:lnSpc>
              <a:spcBef>
                <a:spcPct val="0"/>
              </a:spcBef>
            </a:pPr>
            <a:r>
              <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rPr>
              <a:t>Industry Publications</a:t>
            </a:r>
            <a:endPar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062" name="TextBox 67"/>
          <p:cNvSpPr txBox="1"/>
          <p:nvPr/>
        </p:nvSpPr>
        <p:spPr>
          <a:xfrm>
            <a:off x="2107532" y="4517931"/>
            <a:ext cx="3615084" cy="1844040"/>
          </a:xfrm>
          <a:prstGeom prst="rect"/>
        </p:spPr>
        <p:txBody>
          <a:bodyPr anchor="t" bIns="0" lIns="0" rIns="0" rtlCol="0" tIns="0">
            <a:spAutoFit/>
          </a:bodyPr>
          <a:p>
            <a:pPr algn="just" indent="0" lvl="0" marL="0">
              <a:lnSpc>
                <a:spcPts val="2420"/>
              </a:lnSpc>
              <a:spcBef>
                <a:spcPct val="0"/>
              </a:spcBef>
            </a:pPr>
            <a:r>
              <a:rPr sz="1610" lang="en-US" spc="8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Events like EuroBlech are crucial for networking and showcasing products. Executives and decision-makers often attend these events to stay updated on industry trends and innovations.</a:t>
            </a:r>
            <a:endParaRPr sz="1610" lang="en-US" spc="8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063" name="TextBox 68"/>
          <p:cNvSpPr txBox="1"/>
          <p:nvPr/>
        </p:nvSpPr>
        <p:spPr>
          <a:xfrm>
            <a:off x="12362505" y="4663552"/>
            <a:ext cx="4134340" cy="1536700"/>
          </a:xfrm>
          <a:prstGeom prst="rect"/>
        </p:spPr>
        <p:txBody>
          <a:bodyPr anchor="t" bIns="0" lIns="0" rIns="0" rtlCol="0" tIns="0">
            <a:spAutoFit/>
          </a:bodyPr>
          <a:p>
            <a:pPr algn="just" indent="0" lvl="0" marL="0">
              <a:lnSpc>
                <a:spcPts val="2420"/>
              </a:lnSpc>
              <a:spcBef>
                <a:spcPct val="0"/>
              </a:spcBef>
            </a:pPr>
            <a:r>
              <a:rPr sz="1610" lang="en-US" spc="8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Personalized brochures or product catalogs sent directly to businesses can capture attention, especially when targeting specific industries that require extraction systems.</a:t>
            </a:r>
            <a:endParaRPr sz="1610" lang="en-US" spc="8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064" name="TextBox 69"/>
          <p:cNvSpPr txBox="1"/>
          <p:nvPr/>
        </p:nvSpPr>
        <p:spPr>
          <a:xfrm>
            <a:off x="12362505" y="7990308"/>
            <a:ext cx="3817964" cy="1205371"/>
          </a:xfrm>
          <a:prstGeom prst="rect"/>
        </p:spPr>
        <p:txBody>
          <a:bodyPr anchor="t" bIns="0" lIns="0" rIns="0" rtlCol="0" tIns="0">
            <a:spAutoFit/>
          </a:bodyPr>
          <a:p>
            <a:pPr algn="just" indent="0" lvl="0" marL="0">
              <a:lnSpc>
                <a:spcPts val="2420"/>
              </a:lnSpc>
              <a:spcBef>
                <a:spcPct val="0"/>
              </a:spcBef>
            </a:pPr>
            <a:r>
              <a:rPr sz="1610" lang="en-US" spc="8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Smaller, focused gatherings where industry leaders discuss challenges and solutions can facilitate direct engagement with potential clients.</a:t>
            </a:r>
            <a:endParaRPr sz="1610" lang="en-US" spc="8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065" name="TextBox 70"/>
          <p:cNvSpPr txBox="1"/>
          <p:nvPr/>
        </p:nvSpPr>
        <p:spPr>
          <a:xfrm>
            <a:off x="2107532" y="7821761"/>
            <a:ext cx="3915277" cy="1536700"/>
          </a:xfrm>
          <a:prstGeom prst="rect"/>
        </p:spPr>
        <p:txBody>
          <a:bodyPr anchor="t" bIns="0" lIns="0" rIns="0" rtlCol="0" tIns="0">
            <a:spAutoFit/>
          </a:bodyPr>
          <a:p>
            <a:pPr algn="just" indent="0" lvl="0" marL="0">
              <a:lnSpc>
                <a:spcPts val="2420"/>
              </a:lnSpc>
              <a:spcBef>
                <a:spcPct val="0"/>
              </a:spcBef>
            </a:pPr>
            <a:r>
              <a:rPr sz="1610" lang="en-US" spc="8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Advertisements and articles in specialized trade magazines can effectively reach the target audience, as these publications are trusted sources of information.</a:t>
            </a:r>
            <a:endParaRPr sz="1610" lang="en-US" spc="8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066" name="TextBox 71"/>
          <p:cNvSpPr txBox="1"/>
          <p:nvPr/>
        </p:nvSpPr>
        <p:spPr>
          <a:xfrm>
            <a:off x="2300312" y="3033431"/>
            <a:ext cx="568915" cy="485770"/>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01</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9067" name="TextBox 72"/>
          <p:cNvSpPr txBox="1"/>
          <p:nvPr/>
        </p:nvSpPr>
        <p:spPr>
          <a:xfrm>
            <a:off x="12484267" y="3033431"/>
            <a:ext cx="568915" cy="485770"/>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01</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9068" name="TextBox 73"/>
          <p:cNvSpPr txBox="1"/>
          <p:nvPr/>
        </p:nvSpPr>
        <p:spPr>
          <a:xfrm>
            <a:off x="12474742" y="6330017"/>
            <a:ext cx="568915" cy="485770"/>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02</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9069" name="TextBox 74"/>
          <p:cNvSpPr txBox="1"/>
          <p:nvPr/>
        </p:nvSpPr>
        <p:spPr>
          <a:xfrm>
            <a:off x="2319362" y="6356753"/>
            <a:ext cx="568915" cy="485770"/>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02</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9070" name="TextBox 75"/>
          <p:cNvSpPr txBox="1"/>
          <p:nvPr/>
        </p:nvSpPr>
        <p:spPr>
          <a:xfrm>
            <a:off x="4208232" y="942975"/>
            <a:ext cx="9871535" cy="1435735"/>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TRAGET GROUP ANALYSIS: PLATFORMS AND CHANNELS</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071" name="TextBox 76"/>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
        <p:nvSpPr>
          <p:cNvPr id="1049072" name="Text Box 77"/>
          <p:cNvSpPr txBox="1"/>
          <p:nvPr/>
        </p:nvSpPr>
        <p:spPr>
          <a:xfrm>
            <a:off x="6324600" y="7505700"/>
            <a:ext cx="5640070" cy="337185"/>
          </a:xfrm>
          <a:prstGeom prst="rect"/>
          <a:noFill/>
        </p:spPr>
        <p:txBody>
          <a:bodyPr anchor="t" rtlCol="0" wrap="square">
            <a:spAutoFit/>
          </a:bodyPr>
          <a:p>
            <a:pPr algn="just"/>
            <a:endParaRPr sz="1600" lang="en-US">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203" name=""/>
        <p:cNvGrpSpPr/>
        <p:nvPr/>
      </p:nvGrpSpPr>
      <p:grpSpPr>
        <a:xfrm/>
      </p:grpSpPr>
      <p:sp>
        <p:nvSpPr>
          <p:cNvPr id="1049073" name="TextBox 50"/>
          <p:cNvSpPr txBox="1"/>
          <p:nvPr/>
        </p:nvSpPr>
        <p:spPr>
          <a:xfrm>
            <a:off x="2362200" y="571500"/>
            <a:ext cx="14084300" cy="717550"/>
          </a:xfrm>
          <a:prstGeom prst="rect"/>
        </p:spPr>
        <p:txBody>
          <a:bodyPr anchor="t" bIns="0" lIns="0" rIns="0" rtlCol="0" tIns="0" wrap="square">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DIGITAL PLATFORMS ANALYSIS &amp; RECOMMENDATIONS</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074" name="Text Box 1"/>
          <p:cNvSpPr txBox="1"/>
          <p:nvPr/>
        </p:nvSpPr>
        <p:spPr>
          <a:xfrm>
            <a:off x="1219200" y="1549400"/>
            <a:ext cx="14653895" cy="4171950"/>
          </a:xfrm>
          <a:prstGeom prst="rect"/>
        </p:spPr>
        <p:txBody>
          <a:bodyPr wrap="square">
            <a:noAutofit/>
          </a:bodyPr>
          <a:p>
            <a:pPr>
              <a:spcAft>
                <a:spcPct val="60000"/>
              </a:spcAft>
            </a:pPr>
            <a:r>
              <a:rPr b="1"/>
              <a:t>LinkedIn</a:t>
            </a:r>
            <a:endParaRPr b="1"/>
          </a:p>
          <a:p>
            <a:pPr lvl="1">
              <a:buFont typeface="Arial" panose="020B0604020202020204"/>
              <a:buChar char="◦"/>
            </a:pPr>
            <a:r>
              <a:t>ULMATEC uses LinkedIn sporadically with limited engagement-focused content.</a:t>
            </a:r>
          </a:p>
          <a:p>
            <a:pPr lvl="1">
              <a:buFont typeface="Arial" panose="020B0604020202020204"/>
              <a:buChar char="◦"/>
            </a:pPr>
            <a:r>
              <a:t>Posts primarily feature updates but lack depth, interactivity, and visual appeal.</a:t>
            </a:r>
          </a:p>
          <a:p>
            <a:pPr>
              <a:buFont typeface="Arial" panose="020B0604020202020204"/>
              <a:buChar char="•"/>
            </a:pPr>
            <a:r>
              <a:t>Why LinkedIn?</a:t>
            </a:r>
          </a:p>
          <a:p>
            <a:pPr lvl="1">
              <a:buFont typeface="Arial" panose="020B0604020202020204"/>
              <a:buChar char="◦"/>
            </a:pPr>
            <a:r>
              <a:t>80% of LinkedIn members influence purchasing decisions, making it the top B2B platform for decision-makers.</a:t>
            </a:r>
          </a:p>
          <a:p>
            <a:pPr lvl="1">
              <a:buFont typeface="Arial" panose="020B0604020202020204"/>
              <a:buChar char="◦"/>
            </a:pPr>
            <a:r>
              <a:t>Posts featuring case studies, white papers, and short videos increase engagement by 20%.</a:t>
            </a:r>
          </a:p>
          <a:p>
            <a:pPr lvl="1">
              <a:buFont typeface="Arial" panose="020B0604020202020204"/>
              <a:buChar char="◦"/>
            </a:pPr>
            <a:r>
              <a:t>High potential for targeting specific industries like automotive, pharmaceuticals, and metal processing through LinkedIn Ads.</a:t>
            </a:r>
          </a:p>
          <a:p>
            <a:pPr>
              <a:buFont typeface="Arial" panose="020B0604020202020204"/>
              <a:buChar char="•"/>
            </a:pPr>
            <a:r>
              <a:t>Recommendations:</a:t>
            </a:r>
          </a:p>
          <a:p>
            <a:pPr lvl="1">
              <a:buFont typeface="Arial" panose="020B0604020202020204"/>
              <a:buChar char="◦"/>
            </a:pPr>
            <a:r>
              <a:t>Post twice weekly with:</a:t>
            </a:r>
          </a:p>
          <a:p>
            <a:pPr lvl="2">
              <a:buFont typeface="Arial" panose="020B0604020202020204"/>
              <a:buChar char="•"/>
            </a:pPr>
            <a:r>
              <a:t>Case Studies: Example – "How ULMATEC reduced emissions by 40% for a metal processing plant."</a:t>
            </a:r>
          </a:p>
          <a:p>
            <a:pPr lvl="2">
              <a:buFont typeface="Arial" panose="020B0604020202020204"/>
              <a:buChar char="•"/>
            </a:pPr>
            <a:r>
              <a:t>Interactive Content: Polls like “What’s your biggest challenge in air quality compliance?”</a:t>
            </a:r>
          </a:p>
          <a:p>
            <a:pPr lvl="2">
              <a:buFont typeface="Arial" panose="020B0604020202020204"/>
              <a:buChar char="•"/>
            </a:pPr>
            <a:r>
              <a:t>Product Videos: 30-second videos showcasing before-and-after air quality improvements.</a:t>
            </a:r>
          </a:p>
          <a:p>
            <a:pPr lvl="1">
              <a:buFont typeface="Arial" panose="020B0604020202020204"/>
              <a:buChar char="◦"/>
            </a:pPr>
            <a:r>
              <a:t>Budget: €3,000/month for LinkedIn Ads targeting industry-specific decision-makers</a:t>
            </a:r>
            <a:r>
              <a:rPr lang="en-US"/>
              <a:t>.</a:t>
            </a:r>
            <a:endParaRPr altLang="en-US" lang="en-US"/>
          </a:p>
        </p:txBody>
      </p:sp>
      <p:sp>
        <p:nvSpPr>
          <p:cNvPr id="1049075" name="Text Box 2"/>
          <p:cNvSpPr txBox="1"/>
          <p:nvPr/>
        </p:nvSpPr>
        <p:spPr>
          <a:xfrm>
            <a:off x="1143000" y="5372100"/>
            <a:ext cx="14918055" cy="4756785"/>
          </a:xfrm>
          <a:prstGeom prst="rect"/>
        </p:spPr>
        <p:txBody>
          <a:bodyPr wrap="square">
            <a:noAutofit/>
          </a:bodyPr>
          <a:p>
            <a:pPr>
              <a:spcAft>
                <a:spcPct val="60000"/>
              </a:spcAft>
            </a:pPr>
            <a:r>
              <a:rPr b="1">
                <a:cs typeface="+mn-lt"/>
              </a:rPr>
              <a:t>Twitter</a:t>
            </a:r>
            <a:endParaRPr>
              <a:cs typeface="+mn-lt"/>
            </a:endParaRPr>
          </a:p>
          <a:p>
            <a:pPr lvl="1">
              <a:buFont typeface="Arial" panose="020B0604020202020204"/>
              <a:buChar char="◦"/>
            </a:pPr>
            <a:r>
              <a:rPr>
                <a:cs typeface="+mn-lt"/>
              </a:rPr>
              <a:t>Minimal and unfocused. Content doesn’t resonate with the B2B audience.</a:t>
            </a:r>
            <a:endParaRPr>
              <a:cs typeface="+mn-lt"/>
            </a:endParaRPr>
          </a:p>
          <a:p>
            <a:pPr lvl="1">
              <a:buFont typeface="Arial" panose="020B0604020202020204"/>
              <a:buChar char="◦"/>
            </a:pPr>
            <a:r>
              <a:rPr>
                <a:cs typeface="+mn-lt"/>
              </a:rPr>
              <a:t>Twitter is not a primary platform for industries like automotive or pharmaceuticals.</a:t>
            </a:r>
            <a:endParaRPr>
              <a:cs typeface="+mn-lt"/>
            </a:endParaRPr>
          </a:p>
          <a:p>
            <a:pPr>
              <a:buFont typeface="Arial" panose="020B0604020202020204"/>
              <a:buChar char="•"/>
            </a:pPr>
            <a:r>
              <a:rPr>
                <a:cs typeface="+mn-lt"/>
              </a:rPr>
              <a:t>Recommendation:</a:t>
            </a:r>
            <a:endParaRPr>
              <a:cs typeface="+mn-lt"/>
            </a:endParaRPr>
          </a:p>
          <a:p>
            <a:pPr lvl="1">
              <a:buFont typeface="Arial" panose="020B0604020202020204"/>
              <a:buChar char="◦"/>
            </a:pPr>
            <a:r>
              <a:rPr>
                <a:cs typeface="+mn-lt"/>
              </a:rPr>
              <a:t>Reduce focus on Twitter; instead, prioritize LinkedIn and Instagram for more visual engagement.</a:t>
            </a:r>
            <a:endParaRPr>
              <a:cs typeface="+mn-lt"/>
            </a:endParaRPr>
          </a:p>
          <a:p>
            <a:pPr>
              <a:buFont typeface="Arial" panose="020B0604020202020204"/>
              <a:buChar char="•"/>
            </a:pPr>
            <a:r>
              <a:rPr>
                <a:cs typeface="+mn-lt"/>
              </a:rPr>
              <a:t>Unique Video Campaigns:</a:t>
            </a:r>
            <a:endParaRPr>
              <a:cs typeface="+mn-lt"/>
            </a:endParaRPr>
          </a:p>
          <a:p>
            <a:pPr lvl="1">
              <a:buFont typeface="Arial" panose="020B0604020202020204"/>
              <a:buChar char="◦"/>
            </a:pPr>
            <a:r>
              <a:rPr>
                <a:cs typeface="+mn-lt"/>
              </a:rPr>
              <a:t>Concept: Create product demonstration videos (e.g., air filtration in action) and customer testimonials.</a:t>
            </a:r>
            <a:endParaRPr>
              <a:cs typeface="+mn-lt"/>
            </a:endParaRPr>
          </a:p>
          <a:p>
            <a:pPr lvl="1">
              <a:buFont typeface="Arial" panose="020B0604020202020204"/>
              <a:buChar char="◦"/>
            </a:pPr>
            <a:r>
              <a:rPr>
                <a:cs typeface="+mn-lt"/>
              </a:rPr>
              <a:t>Platform: Share on LinkedIn, Instagram, and industry-specific YouTube channels.</a:t>
            </a:r>
            <a:endParaRPr>
              <a:cs typeface="+mn-lt"/>
            </a:endParaRPr>
          </a:p>
          <a:p>
            <a:pPr lvl="1">
              <a:buFont typeface="Arial" panose="020B0604020202020204"/>
              <a:buChar char="◦"/>
            </a:pPr>
            <a:r>
              <a:rPr>
                <a:cs typeface="+mn-lt"/>
              </a:rPr>
              <a:t>Budget: ~€5,000 per video.</a:t>
            </a:r>
            <a:endParaRPr>
              <a:cs typeface="+mn-lt"/>
            </a:endParaRPr>
          </a:p>
          <a:p>
            <a:pPr>
              <a:buFont typeface="Arial" panose="020B0604020202020204"/>
              <a:buChar char="•"/>
            </a:pPr>
            <a:r>
              <a:rPr>
                <a:cs typeface="+mn-lt"/>
              </a:rPr>
              <a:t>Partnership Opportunities:</a:t>
            </a:r>
            <a:endParaRPr>
              <a:cs typeface="+mn-lt"/>
            </a:endParaRPr>
          </a:p>
          <a:p>
            <a:pPr lvl="1">
              <a:buFont typeface="Arial" panose="020B0604020202020204"/>
              <a:buChar char="◦"/>
            </a:pPr>
            <a:r>
              <a:rPr>
                <a:cs typeface="+mn-lt"/>
              </a:rPr>
              <a:t>Collaborate with NGOs like the Clean Air Alliance for co-branded campaigns focused on sustainability.</a:t>
            </a:r>
            <a:endParaRPr>
              <a:cs typeface="+mn-lt"/>
            </a:endParaRPr>
          </a:p>
          <a:p>
            <a:pPr lvl="2">
              <a:buFont typeface="Arial" panose="020B0604020202020204"/>
              <a:buChar char="•"/>
            </a:pPr>
            <a:r>
              <a:rPr>
                <a:cs typeface="+mn-lt"/>
              </a:rPr>
              <a:t>Cost: ~€10,000 per campaign.</a:t>
            </a:r>
            <a:endParaRPr>
              <a:cs typeface="+mn-lt"/>
            </a:endParaRPr>
          </a:p>
          <a:p>
            <a:pPr lvl="1">
              <a:buFont typeface="Arial" panose="020B0604020202020204"/>
              <a:buChar char="◦"/>
            </a:pPr>
            <a:r>
              <a:rPr>
                <a:cs typeface="+mn-lt"/>
              </a:rPr>
              <a:t>Partner with media corporations like CleanTechnica for sponsored content.</a:t>
            </a:r>
            <a:endParaRPr>
              <a:cs typeface="+mn-lt"/>
            </a:endParaRPr>
          </a:p>
          <a:p>
            <a:pPr lvl="2">
              <a:buFont typeface="Arial" panose="020B0604020202020204"/>
              <a:buChar char="•"/>
            </a:pPr>
            <a:r>
              <a:rPr>
                <a:cs typeface="+mn-lt"/>
              </a:rPr>
              <a:t>Cost: ~€2,000–€5,000 per article or post.</a:t>
            </a:r>
            <a:endParaRPr>
              <a:cs typeface="+mn-lt"/>
            </a:endParaRPr>
          </a:p>
          <a:p>
            <a:pPr>
              <a:buFont typeface="Arial" panose="020B0604020202020204"/>
              <a:buChar char="•"/>
            </a:pPr>
            <a:r>
              <a:rPr>
                <a:cs typeface="+mn-lt"/>
              </a:rPr>
              <a:t>Publications:</a:t>
            </a:r>
            <a:endParaRPr>
              <a:cs typeface="+mn-lt"/>
            </a:endParaRPr>
          </a:p>
          <a:p>
            <a:pPr lvl="1">
              <a:buFont typeface="Arial" panose="020B0604020202020204"/>
              <a:buChar char="◦"/>
            </a:pPr>
            <a:r>
              <a:rPr>
                <a:cs typeface="+mn-lt"/>
              </a:rPr>
              <a:t>Publish articles in industry magazines such as Chemical Engineering News or Automotive News Europe.</a:t>
            </a:r>
            <a:endParaRPr>
              <a:cs typeface="+mn-lt"/>
            </a:endParaRPr>
          </a:p>
          <a:p>
            <a:pPr lvl="1">
              <a:buFont typeface="Arial" panose="020B0604020202020204"/>
              <a:buChar char="◦"/>
            </a:pPr>
            <a:r>
              <a:rPr>
                <a:cs typeface="+mn-lt"/>
              </a:rPr>
              <a:t>Cost: €1,500–€3,000 per article.</a:t>
            </a:r>
            <a:endParaRPr>
              <a:cs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4" name=""/>
        <p:cNvGrpSpPr/>
        <p:nvPr/>
      </p:nvGrpSpPr>
      <p:grpSpPr>
        <a:xfrm/>
      </p:grpSpPr>
      <p:sp>
        <p:nvSpPr>
          <p:cNvPr id="1049076" name="Text Box 1"/>
          <p:cNvSpPr txBox="1"/>
          <p:nvPr/>
        </p:nvSpPr>
        <p:spPr>
          <a:xfrm>
            <a:off x="1623695" y="964565"/>
            <a:ext cx="7913370" cy="2943225"/>
          </a:xfrm>
          <a:prstGeom prst="rect"/>
          <a:solidFill>
            <a:schemeClr val="accent5">
              <a:lumMod val="75000"/>
            </a:schemeClr>
          </a:solidFill>
        </p:spPr>
        <p:txBody>
          <a:bodyPr wrap="square">
            <a:noAutofit/>
          </a:bodyPr>
          <a:p>
            <a:pPr>
              <a:lnSpc>
                <a:spcPct val="100000"/>
              </a:lnSpc>
              <a:spcAft>
                <a:spcPct val="60000"/>
              </a:spcAft>
            </a:pPr>
            <a:r>
              <a:rPr b="1"/>
              <a:t>Improvement Opportunities</a:t>
            </a:r>
            <a:endParaRPr b="1"/>
          </a:p>
          <a:p>
            <a:pPr>
              <a:lnSpc>
                <a:spcPct val="100000"/>
              </a:lnSpc>
              <a:buFont typeface="Arial" panose="020B0604020202020204"/>
              <a:buChar char="•"/>
            </a:pPr>
            <a:r>
              <a:t>What They Did Poorly:</a:t>
            </a:r>
          </a:p>
          <a:p>
            <a:pPr lvl="1">
              <a:lnSpc>
                <a:spcPct val="100000"/>
              </a:lnSpc>
              <a:buFont typeface="Arial" panose="020B0604020202020204"/>
              <a:buChar char="◦"/>
            </a:pPr>
            <a:r>
              <a:t>Lack of consistency in posting schedules.</a:t>
            </a:r>
          </a:p>
          <a:p>
            <a:pPr lvl="1">
              <a:lnSpc>
                <a:spcPct val="100000"/>
              </a:lnSpc>
              <a:buFont typeface="Arial" panose="020B0604020202020204"/>
              <a:buChar char="◦"/>
            </a:pPr>
            <a:r>
              <a:t>Limited use of visual or interactive content.</a:t>
            </a:r>
          </a:p>
          <a:p>
            <a:pPr lvl="1">
              <a:lnSpc>
                <a:spcPct val="100000"/>
              </a:lnSpc>
              <a:buFont typeface="Arial" panose="020B0604020202020204"/>
              <a:buChar char="◦"/>
            </a:pPr>
            <a:r>
              <a:t>Neglecting key target audiences by underutilizing LinkedIn Ads.</a:t>
            </a:r>
          </a:p>
          <a:p>
            <a:pPr>
              <a:lnSpc>
                <a:spcPct val="100000"/>
              </a:lnSpc>
              <a:buFont typeface="Arial" panose="020B0604020202020204"/>
              <a:buChar char="•"/>
            </a:pPr>
            <a:r>
              <a:t>How They Can Improve:</a:t>
            </a:r>
          </a:p>
          <a:p>
            <a:pPr lvl="1">
              <a:lnSpc>
                <a:spcPct val="100000"/>
              </a:lnSpc>
              <a:buFont typeface="Arial" panose="020B0604020202020204"/>
              <a:buChar char="◦"/>
            </a:pPr>
            <a:r>
              <a:t>Consistently post two times a week on LinkedIn with varied content types.</a:t>
            </a:r>
          </a:p>
          <a:p>
            <a:pPr lvl="1">
              <a:lnSpc>
                <a:spcPct val="100000"/>
              </a:lnSpc>
              <a:buFont typeface="Arial" panose="020B0604020202020204"/>
              <a:buChar char="◦"/>
            </a:pPr>
            <a:r>
              <a:t>Invest in visual storytelling (videos, infographics).</a:t>
            </a:r>
          </a:p>
          <a:p>
            <a:pPr lvl="1">
              <a:lnSpc>
                <a:spcPct val="100000"/>
              </a:lnSpc>
              <a:buFont typeface="Arial" panose="020B0604020202020204"/>
              <a:buChar char="◦"/>
            </a:pPr>
            <a:r>
              <a:t>Use polls and LinkedIn newsletters to engage decision-makers.</a:t>
            </a:r>
          </a:p>
          <a:p>
            <a:pPr algn="l" indent="0" lvl="1">
              <a:buFont typeface="Arial" panose="020B0604020202020204"/>
              <a:buNone/>
            </a:pPr>
            <a:endParaRPr sz="1600"/>
          </a:p>
          <a:p>
            <a:pPr algn="l" indent="0" lvl="1">
              <a:buFont typeface="Arial" panose="020B0604020202020204"/>
              <a:buNone/>
            </a:pPr>
            <a:endParaRPr sz="1600"/>
          </a:p>
        </p:txBody>
      </p:sp>
      <p:sp>
        <p:nvSpPr>
          <p:cNvPr id="1049077" name="Text Box 2"/>
          <p:cNvSpPr txBox="1"/>
          <p:nvPr/>
        </p:nvSpPr>
        <p:spPr>
          <a:xfrm>
            <a:off x="8763000" y="4076700"/>
            <a:ext cx="8163560" cy="2005077"/>
          </a:xfrm>
          <a:prstGeom prst="rect"/>
          <a:solidFill>
            <a:schemeClr val="accent5">
              <a:lumMod val="40000"/>
              <a:lumOff val="60000"/>
            </a:schemeClr>
          </a:solidFill>
        </p:spPr>
        <p:txBody>
          <a:bodyPr wrap="square">
            <a:spAutoFit/>
          </a:bodyPr>
          <a:p>
            <a:pPr>
              <a:spcAft>
                <a:spcPct val="60000"/>
              </a:spcAft>
            </a:pPr>
            <a:r>
              <a:rPr b="1" sz="1900"/>
              <a:t>Concept to Increase Brand Awareness</a:t>
            </a:r>
            <a:endParaRPr b="1" sz="1900"/>
          </a:p>
          <a:p>
            <a:pPr>
              <a:buAutoNum type="arabicPeriod"/>
            </a:pPr>
            <a:r>
              <a:rPr sz="1600"/>
              <a:t>Interactive Product Content:</a:t>
            </a:r>
            <a:endParaRPr sz="1600"/>
          </a:p>
          <a:p>
            <a:pPr lvl="1">
              <a:buFont typeface="Arial" panose="020B0604020202020204"/>
              <a:buChar char="◦"/>
            </a:pPr>
            <a:r>
              <a:rPr sz="1600"/>
              <a:t>Use LinkedIn to showcase case studies and short videos tailored to each industry.</a:t>
            </a:r>
            <a:endParaRPr sz="1600"/>
          </a:p>
          <a:p>
            <a:pPr>
              <a:buAutoNum type="arabicPeriod"/>
            </a:pPr>
            <a:r>
              <a:rPr sz="1600"/>
              <a:t>Co-Branded Sustainability Campaigns:</a:t>
            </a:r>
            <a:endParaRPr sz="1600"/>
          </a:p>
          <a:p>
            <a:pPr lvl="1">
              <a:buFont typeface="Arial" panose="020B0604020202020204"/>
              <a:buChar char="◦"/>
            </a:pPr>
            <a:r>
              <a:rPr sz="1600"/>
              <a:t>Partner with NGOs or media outlets for sponsored sustainability-focused posts.</a:t>
            </a:r>
            <a:endParaRPr sz="1600"/>
          </a:p>
          <a:p>
            <a:pPr>
              <a:buAutoNum type="arabicPeriod"/>
            </a:pPr>
            <a:r>
              <a:rPr sz="1600"/>
              <a:t>Boost Presence at Key Events:</a:t>
            </a:r>
            <a:endParaRPr sz="1600"/>
          </a:p>
          <a:p>
            <a:pPr lvl="1">
              <a:buFont typeface="Arial" panose="020B0604020202020204"/>
              <a:buChar char="◦"/>
            </a:pPr>
            <a:r>
              <a:rPr sz="1600"/>
              <a:t>Run LinkedIn Ads during trade shows like Hannover Messe to amplify visibility.</a:t>
            </a:r>
            <a:endParaRPr sz="1600"/>
          </a:p>
        </p:txBody>
      </p:sp>
      <p:graphicFrame>
        <p:nvGraphicFramePr>
          <p:cNvPr id="4194304" name="Table 3"/>
          <p:cNvGraphicFramePr>
            <a:graphicFrameLocks/>
          </p:cNvGraphicFramePr>
          <p:nvPr/>
        </p:nvGraphicFramePr>
        <p:xfrm>
          <a:off x="1280160" y="7444740"/>
          <a:ext cx="15727680" cy="167640"/>
        </p:xfrm>
        <a:graphic>
          <a:graphicData uri="http://schemas.openxmlformats.org/drawingml/2006/table">
            <a:tbl>
              <a:tblPr/>
              <a:tblGrid>
                <a:gridCol w="7863840"/>
                <a:gridCol w="7863840"/>
              </a:tblGrid>
              <a:tr h="167640">
                <a:tc>
                  <a:txBody>
                    <a:bodyPr/>
                    <a:p>
                      <a:r>
                        <a:rPr b="1" sz="1600"/>
                        <a:t>Activity</a:t>
                      </a:r>
                      <a:endParaRPr b="1" sz="1600"/>
                    </a:p>
                  </a:txBody>
                  <a:tcPr marL="0" marR="0" marT="0" marB="0" anchor="ctr" anchorCtr="0">
                    <a:lnL>
                      <a:noFill/>
                    </a:lnL>
                    <a:lnR>
                      <a:noFill/>
                    </a:lnR>
                    <a:lnT>
                      <a:noFill/>
                    </a:lnT>
                    <a:lnB>
                      <a:noFill/>
                    </a:lnB>
                    <a:solidFill>
                      <a:srgbClr val="FFC000"/>
                    </a:solidFill>
                  </a:tcPr>
                </a:tc>
                <a:tc>
                  <a:txBody>
                    <a:bodyPr/>
                    <a:p>
                      <a:r>
                        <a:rPr b="1" sz="1600"/>
                        <a:t>Estimated Cost (€)</a:t>
                      </a:r>
                      <a:endParaRPr b="1" sz="1600"/>
                    </a:p>
                  </a:txBody>
                  <a:tcPr marL="0" marR="0" marT="0" marB="0" anchor="ctr" anchorCtr="0">
                    <a:lnL>
                      <a:noFill/>
                    </a:lnL>
                    <a:lnR>
                      <a:noFill/>
                    </a:lnR>
                    <a:lnT>
                      <a:noFill/>
                    </a:lnT>
                    <a:lnB>
                      <a:noFill/>
                    </a:lnB>
                    <a:solidFill>
                      <a:srgbClr val="FFC000"/>
                    </a:solidFill>
                  </a:tcPr>
                </a:tc>
              </a:tr>
            </a:tbl>
          </a:graphicData>
        </a:graphic>
      </p:graphicFrame>
      <p:graphicFrame>
        <p:nvGraphicFramePr>
          <p:cNvPr id="4194305" name="Table 4"/>
          <p:cNvGraphicFramePr>
            <a:graphicFrameLocks/>
          </p:cNvGraphicFramePr>
          <p:nvPr/>
        </p:nvGraphicFramePr>
        <p:xfrm>
          <a:off x="1280160" y="7612380"/>
          <a:ext cx="15727680" cy="167640"/>
        </p:xfrm>
        <a:graphic>
          <a:graphicData uri="http://schemas.openxmlformats.org/drawingml/2006/table">
            <a:tbl>
              <a:tblPr/>
              <a:tblGrid>
                <a:gridCol w="7863840"/>
                <a:gridCol w="7863840"/>
              </a:tblGrid>
              <a:tr h="167640">
                <a:tc>
                  <a:txBody>
                    <a:bodyPr/>
                    <a:p>
                      <a:r>
                        <a:rPr sz="1600"/>
                        <a:t>LinkedIn Ads</a:t>
                      </a:r>
                      <a:endParaRPr sz="1600"/>
                    </a:p>
                  </a:txBody>
                  <a:tcPr marL="0" marR="0" marT="0" marB="0" anchor="ctr" anchorCtr="0">
                    <a:lnL>
                      <a:noFill/>
                    </a:lnL>
                    <a:lnR>
                      <a:noFill/>
                    </a:lnR>
                    <a:lnT>
                      <a:noFill/>
                    </a:lnT>
                    <a:lnB>
                      <a:noFill/>
                    </a:lnB>
                    <a:noFill/>
                  </a:tcPr>
                </a:tc>
                <a:tc>
                  <a:txBody>
                    <a:bodyPr/>
                    <a:p>
                      <a:pPr>
                        <a:lnSpc>
                          <a:spcPct val="150000"/>
                        </a:lnSpc>
                      </a:pPr>
                      <a:r>
                        <a:rPr sz="1600"/>
                        <a:t>3,000/month</a:t>
                      </a:r>
                      <a:endParaRPr sz="1600"/>
                    </a:p>
                  </a:txBody>
                  <a:tcPr marL="0" marR="0" marT="0" marB="0" anchor="ctr" anchorCtr="0">
                    <a:lnL>
                      <a:noFill/>
                    </a:lnL>
                    <a:lnR>
                      <a:noFill/>
                    </a:lnR>
                    <a:lnT>
                      <a:noFill/>
                    </a:lnT>
                    <a:lnB>
                      <a:noFill/>
                    </a:lnB>
                    <a:noFill/>
                  </a:tcPr>
                </a:tc>
              </a:tr>
            </a:tbl>
          </a:graphicData>
        </a:graphic>
      </p:graphicFrame>
      <p:graphicFrame>
        <p:nvGraphicFramePr>
          <p:cNvPr id="4194306" name="Table 5"/>
          <p:cNvGraphicFramePr>
            <a:graphicFrameLocks/>
          </p:cNvGraphicFramePr>
          <p:nvPr/>
        </p:nvGraphicFramePr>
        <p:xfrm>
          <a:off x="1280160" y="7780020"/>
          <a:ext cx="15727680" cy="167640"/>
        </p:xfrm>
        <a:graphic>
          <a:graphicData uri="http://schemas.openxmlformats.org/drawingml/2006/table">
            <a:tbl>
              <a:tblPr/>
              <a:tblGrid>
                <a:gridCol w="7863840"/>
                <a:gridCol w="7863840"/>
              </a:tblGrid>
              <a:tr h="167640">
                <a:tc>
                  <a:txBody>
                    <a:bodyPr/>
                    <a:p>
                      <a:pPr>
                        <a:lnSpc>
                          <a:spcPct val="150000"/>
                        </a:lnSpc>
                      </a:pPr>
                      <a:r>
                        <a:rPr sz="1600"/>
                        <a:t>Video Campaigns</a:t>
                      </a:r>
                      <a:endParaRPr sz="1600"/>
                    </a:p>
                  </a:txBody>
                  <a:tcPr marL="0" marR="0" marT="0" marB="0" anchor="ctr" anchorCtr="0">
                    <a:lnL>
                      <a:noFill/>
                    </a:lnL>
                    <a:lnR>
                      <a:noFill/>
                    </a:lnR>
                    <a:lnT>
                      <a:noFill/>
                    </a:lnT>
                    <a:lnB>
                      <a:noFill/>
                    </a:lnB>
                    <a:noFill/>
                  </a:tcPr>
                </a:tc>
                <a:tc>
                  <a:txBody>
                    <a:bodyPr/>
                    <a:p>
                      <a:pPr>
                        <a:lnSpc>
                          <a:spcPct val="150000"/>
                        </a:lnSpc>
                      </a:pPr>
                      <a:r>
                        <a:rPr sz="1600"/>
                        <a:t>5,000/video</a:t>
                      </a:r>
                      <a:endParaRPr sz="1600"/>
                    </a:p>
                  </a:txBody>
                  <a:tcPr marL="0" marR="0" marT="0" marB="0" anchor="ctr" anchorCtr="0">
                    <a:lnL>
                      <a:noFill/>
                    </a:lnL>
                    <a:lnR>
                      <a:noFill/>
                    </a:lnR>
                    <a:lnT>
                      <a:noFill/>
                    </a:lnT>
                    <a:lnB>
                      <a:noFill/>
                    </a:lnB>
                    <a:noFill/>
                  </a:tcPr>
                </a:tc>
              </a:tr>
            </a:tbl>
          </a:graphicData>
        </a:graphic>
      </p:graphicFrame>
      <p:graphicFrame>
        <p:nvGraphicFramePr>
          <p:cNvPr id="4194307" name="Table 6"/>
          <p:cNvGraphicFramePr>
            <a:graphicFrameLocks/>
          </p:cNvGraphicFramePr>
          <p:nvPr/>
        </p:nvGraphicFramePr>
        <p:xfrm>
          <a:off x="1280160" y="7947660"/>
          <a:ext cx="15727680" cy="167640"/>
        </p:xfrm>
        <a:graphic>
          <a:graphicData uri="http://schemas.openxmlformats.org/drawingml/2006/table">
            <a:tbl>
              <a:tblPr/>
              <a:tblGrid>
                <a:gridCol w="7863840"/>
                <a:gridCol w="7863840"/>
              </a:tblGrid>
              <a:tr h="167640">
                <a:tc>
                  <a:txBody>
                    <a:bodyPr/>
                    <a:p>
                      <a:pPr>
                        <a:lnSpc>
                          <a:spcPct val="150000"/>
                        </a:lnSpc>
                      </a:pPr>
                      <a:r>
                        <a:rPr sz="1600"/>
                        <a:t>NGO Partnership Campaigns</a:t>
                      </a:r>
                      <a:endParaRPr sz="1600"/>
                    </a:p>
                  </a:txBody>
                  <a:tcPr marL="0" marR="0" marT="0" marB="0" anchor="ctr" anchorCtr="0">
                    <a:lnL>
                      <a:noFill/>
                    </a:lnL>
                    <a:lnR>
                      <a:noFill/>
                    </a:lnR>
                    <a:lnT>
                      <a:noFill/>
                    </a:lnT>
                    <a:lnB>
                      <a:noFill/>
                    </a:lnB>
                    <a:noFill/>
                  </a:tcPr>
                </a:tc>
                <a:tc>
                  <a:txBody>
                    <a:bodyPr/>
                    <a:p>
                      <a:pPr>
                        <a:lnSpc>
                          <a:spcPct val="150000"/>
                        </a:lnSpc>
                      </a:pPr>
                      <a:r>
                        <a:rPr sz="1600"/>
                        <a:t>10,000/campaign</a:t>
                      </a:r>
                      <a:endParaRPr sz="1600"/>
                    </a:p>
                  </a:txBody>
                  <a:tcPr marL="0" marR="0" marT="0" marB="0" anchor="ctr" anchorCtr="0">
                    <a:lnL>
                      <a:noFill/>
                    </a:lnL>
                    <a:lnR>
                      <a:noFill/>
                    </a:lnR>
                    <a:lnT>
                      <a:noFill/>
                    </a:lnT>
                    <a:lnB>
                      <a:noFill/>
                    </a:lnB>
                    <a:noFill/>
                  </a:tcPr>
                </a:tc>
              </a:tr>
            </a:tbl>
          </a:graphicData>
        </a:graphic>
      </p:graphicFrame>
      <p:graphicFrame>
        <p:nvGraphicFramePr>
          <p:cNvPr id="4194308" name="Table 7"/>
          <p:cNvGraphicFramePr>
            <a:graphicFrameLocks/>
          </p:cNvGraphicFramePr>
          <p:nvPr/>
        </p:nvGraphicFramePr>
        <p:xfrm>
          <a:off x="1280160" y="8115300"/>
          <a:ext cx="15727680" cy="167640"/>
        </p:xfrm>
        <a:graphic>
          <a:graphicData uri="http://schemas.openxmlformats.org/drawingml/2006/table">
            <a:tbl>
              <a:tblPr/>
              <a:tblGrid>
                <a:gridCol w="7863840"/>
                <a:gridCol w="7863840"/>
              </a:tblGrid>
              <a:tr h="167640">
                <a:tc>
                  <a:txBody>
                    <a:bodyPr/>
                    <a:p>
                      <a:pPr>
                        <a:lnSpc>
                          <a:spcPct val="150000"/>
                        </a:lnSpc>
                      </a:pPr>
                      <a:r>
                        <a:rPr sz="1600"/>
                        <a:t>Media Corporation Sponsored Posts</a:t>
                      </a:r>
                      <a:endParaRPr sz="1600"/>
                    </a:p>
                  </a:txBody>
                  <a:tcPr marL="0" marR="0" marT="0" marB="0" anchor="ctr" anchorCtr="0">
                    <a:lnL>
                      <a:noFill/>
                    </a:lnL>
                    <a:lnR>
                      <a:noFill/>
                    </a:lnR>
                    <a:lnT>
                      <a:noFill/>
                    </a:lnT>
                    <a:lnB>
                      <a:noFill/>
                    </a:lnB>
                    <a:noFill/>
                  </a:tcPr>
                </a:tc>
                <a:tc>
                  <a:txBody>
                    <a:bodyPr/>
                    <a:p>
                      <a:pPr>
                        <a:lnSpc>
                          <a:spcPct val="150000"/>
                        </a:lnSpc>
                      </a:pPr>
                      <a:r>
                        <a:rPr sz="1600"/>
                        <a:t>2,000–5,000/post</a:t>
                      </a:r>
                      <a:endParaRPr sz="1600"/>
                    </a:p>
                  </a:txBody>
                  <a:tcPr marL="0" marR="0" marT="0" marB="0" anchor="ctr" anchorCtr="0">
                    <a:lnL>
                      <a:noFill/>
                    </a:lnL>
                    <a:lnR>
                      <a:noFill/>
                    </a:lnR>
                    <a:lnT>
                      <a:noFill/>
                    </a:lnT>
                    <a:lnB>
                      <a:noFill/>
                    </a:lnB>
                    <a:noFill/>
                  </a:tcPr>
                </a:tc>
              </a:tr>
            </a:tbl>
          </a:graphicData>
        </a:graphic>
      </p:graphicFrame>
      <p:graphicFrame>
        <p:nvGraphicFramePr>
          <p:cNvPr id="4194309" name="Table 8"/>
          <p:cNvGraphicFramePr>
            <a:graphicFrameLocks/>
          </p:cNvGraphicFramePr>
          <p:nvPr/>
        </p:nvGraphicFramePr>
        <p:xfrm>
          <a:off x="1280160" y="8282940"/>
          <a:ext cx="15727680" cy="167640"/>
        </p:xfrm>
        <a:graphic>
          <a:graphicData uri="http://schemas.openxmlformats.org/drawingml/2006/table">
            <a:tbl>
              <a:tblPr/>
              <a:tblGrid>
                <a:gridCol w="7863840"/>
                <a:gridCol w="7863840"/>
              </a:tblGrid>
              <a:tr h="167640">
                <a:tc>
                  <a:txBody>
                    <a:bodyPr/>
                    <a:p>
                      <a:pPr>
                        <a:lnSpc>
                          <a:spcPct val="150000"/>
                        </a:lnSpc>
                      </a:pPr>
                      <a:r>
                        <a:rPr sz="1600"/>
                        <a:t>Industry Publications</a:t>
                      </a:r>
                      <a:endParaRPr sz="1600"/>
                    </a:p>
                  </a:txBody>
                  <a:tcPr marL="0" marR="0" marT="0" marB="0" anchor="ctr" anchorCtr="0">
                    <a:lnL>
                      <a:noFill/>
                    </a:lnL>
                    <a:lnR>
                      <a:noFill/>
                    </a:lnR>
                    <a:lnT>
                      <a:noFill/>
                    </a:lnT>
                    <a:lnB>
                      <a:noFill/>
                    </a:lnB>
                    <a:noFill/>
                  </a:tcPr>
                </a:tc>
                <a:tc>
                  <a:txBody>
                    <a:bodyPr/>
                    <a:p>
                      <a:pPr>
                        <a:lnSpc>
                          <a:spcPct val="150000"/>
                        </a:lnSpc>
                      </a:pPr>
                      <a:r>
                        <a:rPr sz="1600"/>
                        <a:t>1,500–3,000/article</a:t>
                      </a:r>
                      <a:endParaRPr sz="1600"/>
                    </a:p>
                  </a:txBody>
                  <a:tcPr marL="0" marR="0" marT="0" marB="0" anchor="ctr" anchorCtr="0">
                    <a:lnL>
                      <a:noFill/>
                    </a:lnL>
                    <a:lnR>
                      <a:noFill/>
                    </a:lnR>
                    <a:lnT>
                      <a:noFill/>
                    </a:lnT>
                    <a:lnB>
                      <a:noFill/>
                    </a:lnB>
                    <a:noFill/>
                  </a:tcPr>
                </a:tc>
              </a:tr>
            </a:tbl>
          </a:graphicData>
        </a:graphic>
      </p:graphicFrame>
      <p:sp>
        <p:nvSpPr>
          <p:cNvPr id="1049078" name="Text Box 10"/>
          <p:cNvSpPr txBox="1"/>
          <p:nvPr/>
        </p:nvSpPr>
        <p:spPr>
          <a:xfrm>
            <a:off x="5791200" y="6895783"/>
            <a:ext cx="5080000" cy="368300"/>
          </a:xfrm>
          <a:prstGeom prst="rect"/>
          <a:solidFill>
            <a:srgbClr val="FFFF00"/>
          </a:solidFill>
        </p:spPr>
        <p:txBody>
          <a:bodyPr>
            <a:spAutoFit/>
          </a:bodyPr>
          <a:p>
            <a:pPr algn="ctr"/>
            <a:r>
              <a:rPr b="1"/>
              <a:t>Budget Overview</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205" name=""/>
        <p:cNvGrpSpPr/>
        <p:nvPr/>
      </p:nvGrpSpPr>
      <p:grpSpPr>
        <a:xfrm>
          <a:off x="0" y="0"/>
          <a:ext cx="0" cy="0"/>
          <a:chOff x="0" y="0"/>
          <a:chExt cx="0" cy="0"/>
        </a:xfrm>
      </p:grpSpPr>
      <p:grpSp>
        <p:nvGrpSpPr>
          <p:cNvPr id="206" name="Group 2"/>
          <p:cNvGrpSpPr/>
          <p:nvPr/>
        </p:nvGrpSpPr>
        <p:grpSpPr>
          <a:xfrm rot="0">
            <a:off x="1685370" y="3442146"/>
            <a:ext cx="3169060" cy="1523586"/>
            <a:chOff x="0" y="0"/>
            <a:chExt cx="660400" cy="317500"/>
          </a:xfrm>
        </p:grpSpPr>
        <p:sp>
          <p:nvSpPr>
            <p:cNvPr id="1049079" name="Freeform 3"/>
            <p:cNvSpPr/>
            <p:nvPr/>
          </p:nvSpPr>
          <p:spPr>
            <a:xfrm>
              <a:off x="0" y="0"/>
              <a:ext cx="660400" cy="317500"/>
            </a:xfrm>
            <a:custGeom>
              <a:avLst/>
              <a:ah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92BEBF"/>
            </a:solidFill>
          </p:spPr>
        </p:sp>
        <p:sp>
          <p:nvSpPr>
            <p:cNvPr id="1049080" name="TextBox 4"/>
            <p:cNvSpPr txBox="1"/>
            <p:nvPr/>
          </p:nvSpPr>
          <p:spPr>
            <a:xfrm>
              <a:off x="0" y="79375"/>
              <a:ext cx="660400" cy="238125"/>
            </a:xfrm>
            <a:prstGeom prst="rect"/>
          </p:spPr>
          <p:txBody>
            <a:bodyPr anchor="ctr" bIns="50800" lIns="50800" rIns="50800" rtlCol="0" tIns="50800"/>
            <a:p>
              <a:pPr algn="ctr">
                <a:lnSpc>
                  <a:spcPts val="3080"/>
                </a:lnSpc>
              </a:pPr>
            </a:p>
          </p:txBody>
        </p:sp>
      </p:grpSp>
      <p:grpSp>
        <p:nvGrpSpPr>
          <p:cNvPr id="207" name="Group 5"/>
          <p:cNvGrpSpPr/>
          <p:nvPr/>
        </p:nvGrpSpPr>
        <p:grpSpPr>
          <a:xfrm rot="0">
            <a:off x="1685370" y="6127901"/>
            <a:ext cx="3169060" cy="2506760"/>
            <a:chOff x="0" y="0"/>
            <a:chExt cx="660400" cy="522383"/>
          </a:xfrm>
        </p:grpSpPr>
        <p:sp>
          <p:nvSpPr>
            <p:cNvPr id="1049081" name="Freeform 6"/>
            <p:cNvSpPr/>
            <p:nvPr/>
          </p:nvSpPr>
          <p:spPr>
            <a:xfrm>
              <a:off x="0" y="0"/>
              <a:ext cx="660400" cy="522383"/>
            </a:xfrm>
            <a:custGeom>
              <a:avLst/>
              <a:ahLst/>
              <a:rect l="l" t="t" r="r" b="b"/>
              <a:pathLst>
                <a:path w="660400" h="522383">
                  <a:moveTo>
                    <a:pt x="220252" y="503314"/>
                  </a:moveTo>
                  <a:cubicBezTo>
                    <a:pt x="254109" y="514828"/>
                    <a:pt x="292600" y="522383"/>
                    <a:pt x="330378" y="522383"/>
                  </a:cubicBezTo>
                  <a:cubicBezTo>
                    <a:pt x="368157" y="522383"/>
                    <a:pt x="404509" y="515906"/>
                    <a:pt x="438009" y="504393"/>
                  </a:cubicBezTo>
                  <a:cubicBezTo>
                    <a:pt x="438723" y="504033"/>
                    <a:pt x="439435" y="504033"/>
                    <a:pt x="440148" y="503674"/>
                  </a:cubicBezTo>
                  <a:cubicBezTo>
                    <a:pt x="565955" y="457618"/>
                    <a:pt x="658618" y="336004"/>
                    <a:pt x="660400" y="200332"/>
                  </a:cubicBezTo>
                  <a:lnTo>
                    <a:pt x="660400" y="0"/>
                  </a:lnTo>
                  <a:lnTo>
                    <a:pt x="0" y="0"/>
                  </a:lnTo>
                  <a:lnTo>
                    <a:pt x="0" y="200184"/>
                  </a:lnTo>
                  <a:cubicBezTo>
                    <a:pt x="1782" y="336723"/>
                    <a:pt x="93019" y="458338"/>
                    <a:pt x="220252" y="503314"/>
                  </a:cubicBezTo>
                  <a:close/>
                </a:path>
              </a:pathLst>
            </a:custGeom>
            <a:solidFill>
              <a:srgbClr val="92BEBF"/>
            </a:solidFill>
          </p:spPr>
        </p:sp>
        <p:sp>
          <p:nvSpPr>
            <p:cNvPr id="1049082" name="TextBox 7"/>
            <p:cNvSpPr txBox="1"/>
            <p:nvPr/>
          </p:nvSpPr>
          <p:spPr>
            <a:xfrm>
              <a:off x="0" y="-47625"/>
              <a:ext cx="660400" cy="443008"/>
            </a:xfrm>
            <a:prstGeom prst="rect"/>
          </p:spPr>
          <p:txBody>
            <a:bodyPr anchor="ctr" bIns="50800" lIns="50800" rIns="50800" rtlCol="0" tIns="50800"/>
            <a:p>
              <a:pPr algn="ctr">
                <a:lnSpc>
                  <a:spcPts val="3080"/>
                </a:lnSpc>
              </a:pPr>
            </a:p>
          </p:txBody>
        </p:sp>
      </p:grpSp>
      <p:sp>
        <p:nvSpPr>
          <p:cNvPr id="1049083" name="TextBox 8"/>
          <p:cNvSpPr txBox="1"/>
          <p:nvPr/>
        </p:nvSpPr>
        <p:spPr>
          <a:xfrm>
            <a:off x="1965667" y="5192494"/>
            <a:ext cx="2608467" cy="329955"/>
          </a:xfrm>
          <a:prstGeom prst="rect"/>
        </p:spPr>
        <p:txBody>
          <a:bodyPr anchor="t" bIns="0" lIns="0" rIns="0" rtlCol="0" tIns="0">
            <a:spAutoFit/>
          </a:bodyPr>
          <a:p>
            <a:pPr algn="ctr" indent="0" lvl="1" marL="0">
              <a:lnSpc>
                <a:spcPts val="2685"/>
              </a:lnSpc>
              <a:spcBef>
                <a:spcPct val="0"/>
              </a:spcBef>
            </a:pPr>
            <a:r>
              <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rPr>
              <a:t>LinkedIn</a:t>
            </a:r>
            <a:endPar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084" name="TextBox 9"/>
          <p:cNvSpPr txBox="1"/>
          <p:nvPr/>
        </p:nvSpPr>
        <p:spPr>
          <a:xfrm>
            <a:off x="1965667" y="6194717"/>
            <a:ext cx="2608467" cy="2280919"/>
          </a:xfrm>
          <a:prstGeom prst="rect"/>
        </p:spPr>
        <p:txBody>
          <a:bodyPr anchor="t" bIns="0" lIns="0" rIns="0" rtlCol="0" tIns="0">
            <a:spAutoFit/>
          </a:bodyPr>
          <a:p>
            <a:pPr algn="ctr" indent="0" lvl="0" marL="0">
              <a:lnSpc>
                <a:spcPts val="2245"/>
              </a:lnSpc>
              <a:spcBef>
                <a:spcPct val="0"/>
              </a:spcBef>
            </a:pPr>
            <a:r>
              <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This platform is the most significant for B2B marketing. It allows ULMATEC to connect with industry professionals, share content, and engage in discussions relevant to air quality management.</a:t>
            </a:r>
            <a:endPar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grpSp>
        <p:nvGrpSpPr>
          <p:cNvPr id="208" name="Group 10"/>
          <p:cNvGrpSpPr>
            <a:grpSpLocks noChangeAspect="1"/>
          </p:cNvGrpSpPr>
          <p:nvPr/>
        </p:nvGrpSpPr>
        <p:grpSpPr>
          <a:xfrm rot="0">
            <a:off x="1685370" y="3442146"/>
            <a:ext cx="922742" cy="922742"/>
            <a:chOff x="0" y="0"/>
            <a:chExt cx="495300" cy="495300"/>
          </a:xfrm>
        </p:grpSpPr>
        <p:sp>
          <p:nvSpPr>
            <p:cNvPr id="1049085" name="Freeform 11"/>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92BEBF"/>
            </a:solidFill>
          </p:spPr>
        </p:sp>
        <p:sp>
          <p:nvSpPr>
            <p:cNvPr id="1049086" name="Freeform 12"/>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9087" name="TextBox 13"/>
          <p:cNvSpPr txBox="1"/>
          <p:nvPr/>
        </p:nvSpPr>
        <p:spPr>
          <a:xfrm>
            <a:off x="1801297" y="3627226"/>
            <a:ext cx="690889" cy="483902"/>
          </a:xfrm>
          <a:prstGeom prst="rect"/>
        </p:spPr>
        <p:txBody>
          <a:bodyPr anchor="t" bIns="0" lIns="0" rIns="0" rtlCol="0" tIns="0">
            <a:spAutoFit/>
          </a:bodyPr>
          <a:p>
            <a:pPr algn="ctr">
              <a:lnSpc>
                <a:spcPts val="3905"/>
              </a:lnSpc>
            </a:pPr>
            <a:r>
              <a:rPr b="1" sz="2790" lang="en-US" spc="117">
                <a:solidFill>
                  <a:srgbClr val="92BEBF"/>
                </a:solidFill>
                <a:latin typeface="Barlow Bold" panose="00000800000000000000"/>
                <a:ea typeface="Barlow Bold" panose="00000800000000000000"/>
                <a:cs typeface="Barlow Bold" panose="00000800000000000000"/>
                <a:sym typeface="Barlow Bold" panose="00000800000000000000"/>
              </a:rPr>
              <a:t>01</a:t>
            </a:r>
            <a:endParaRPr b="1" sz="2790" lang="en-US" spc="117">
              <a:solidFill>
                <a:srgbClr val="92BEBF"/>
              </a:solidFill>
              <a:latin typeface="Barlow Bold" panose="00000800000000000000"/>
              <a:ea typeface="Barlow Bold" panose="00000800000000000000"/>
              <a:cs typeface="Barlow Bold" panose="00000800000000000000"/>
              <a:sym typeface="Barlow Bold" panose="00000800000000000000"/>
            </a:endParaRPr>
          </a:p>
        </p:txBody>
      </p:sp>
      <p:grpSp>
        <p:nvGrpSpPr>
          <p:cNvPr id="209" name="Group 14"/>
          <p:cNvGrpSpPr/>
          <p:nvPr/>
        </p:nvGrpSpPr>
        <p:grpSpPr>
          <a:xfrm rot="0">
            <a:off x="5602201" y="3442146"/>
            <a:ext cx="3169060" cy="1523586"/>
            <a:chOff x="0" y="0"/>
            <a:chExt cx="660400" cy="317500"/>
          </a:xfrm>
        </p:grpSpPr>
        <p:sp>
          <p:nvSpPr>
            <p:cNvPr id="1049088" name="Freeform 15"/>
            <p:cNvSpPr/>
            <p:nvPr/>
          </p:nvSpPr>
          <p:spPr>
            <a:xfrm>
              <a:off x="0" y="0"/>
              <a:ext cx="660400" cy="317500"/>
            </a:xfrm>
            <a:custGeom>
              <a:avLst/>
              <a:ah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639C9D"/>
            </a:solidFill>
          </p:spPr>
        </p:sp>
        <p:sp>
          <p:nvSpPr>
            <p:cNvPr id="1049089" name="TextBox 16"/>
            <p:cNvSpPr txBox="1"/>
            <p:nvPr/>
          </p:nvSpPr>
          <p:spPr>
            <a:xfrm>
              <a:off x="0" y="79375"/>
              <a:ext cx="660400" cy="238125"/>
            </a:xfrm>
            <a:prstGeom prst="rect"/>
          </p:spPr>
          <p:txBody>
            <a:bodyPr anchor="ctr" bIns="50800" lIns="50800" rIns="50800" rtlCol="0" tIns="50800"/>
            <a:p>
              <a:pPr algn="ctr">
                <a:lnSpc>
                  <a:spcPts val="3080"/>
                </a:lnSpc>
              </a:pPr>
            </a:p>
          </p:txBody>
        </p:sp>
      </p:grpSp>
      <p:grpSp>
        <p:nvGrpSpPr>
          <p:cNvPr id="210" name="Group 17"/>
          <p:cNvGrpSpPr/>
          <p:nvPr/>
        </p:nvGrpSpPr>
        <p:grpSpPr>
          <a:xfrm rot="0">
            <a:off x="5602201" y="6127901"/>
            <a:ext cx="3169060" cy="2506760"/>
            <a:chOff x="0" y="0"/>
            <a:chExt cx="660400" cy="522383"/>
          </a:xfrm>
        </p:grpSpPr>
        <p:sp>
          <p:nvSpPr>
            <p:cNvPr id="1049090" name="Freeform 18"/>
            <p:cNvSpPr/>
            <p:nvPr/>
          </p:nvSpPr>
          <p:spPr>
            <a:xfrm>
              <a:off x="0" y="0"/>
              <a:ext cx="660400" cy="522383"/>
            </a:xfrm>
            <a:custGeom>
              <a:avLst/>
              <a:ahLst/>
              <a:rect l="l" t="t" r="r" b="b"/>
              <a:pathLst>
                <a:path w="660400" h="522383">
                  <a:moveTo>
                    <a:pt x="220252" y="503314"/>
                  </a:moveTo>
                  <a:cubicBezTo>
                    <a:pt x="254109" y="514828"/>
                    <a:pt x="292600" y="522383"/>
                    <a:pt x="330378" y="522383"/>
                  </a:cubicBezTo>
                  <a:cubicBezTo>
                    <a:pt x="368157" y="522383"/>
                    <a:pt x="404509" y="515906"/>
                    <a:pt x="438009" y="504393"/>
                  </a:cubicBezTo>
                  <a:cubicBezTo>
                    <a:pt x="438723" y="504033"/>
                    <a:pt x="439435" y="504033"/>
                    <a:pt x="440148" y="503674"/>
                  </a:cubicBezTo>
                  <a:cubicBezTo>
                    <a:pt x="565955" y="457618"/>
                    <a:pt x="658618" y="336004"/>
                    <a:pt x="660400" y="200332"/>
                  </a:cubicBezTo>
                  <a:lnTo>
                    <a:pt x="660400" y="0"/>
                  </a:lnTo>
                  <a:lnTo>
                    <a:pt x="0" y="0"/>
                  </a:lnTo>
                  <a:lnTo>
                    <a:pt x="0" y="200184"/>
                  </a:lnTo>
                  <a:cubicBezTo>
                    <a:pt x="1782" y="336723"/>
                    <a:pt x="93019" y="458338"/>
                    <a:pt x="220252" y="503314"/>
                  </a:cubicBezTo>
                  <a:close/>
                </a:path>
              </a:pathLst>
            </a:custGeom>
            <a:solidFill>
              <a:srgbClr val="639C9D"/>
            </a:solidFill>
          </p:spPr>
        </p:sp>
        <p:sp>
          <p:nvSpPr>
            <p:cNvPr id="1049091" name="TextBox 19"/>
            <p:cNvSpPr txBox="1"/>
            <p:nvPr/>
          </p:nvSpPr>
          <p:spPr>
            <a:xfrm>
              <a:off x="0" y="-47625"/>
              <a:ext cx="660400" cy="443008"/>
            </a:xfrm>
            <a:prstGeom prst="rect"/>
          </p:spPr>
          <p:txBody>
            <a:bodyPr anchor="ctr" bIns="50800" lIns="50800" rIns="50800" rtlCol="0" tIns="50800"/>
            <a:p>
              <a:pPr algn="ctr">
                <a:lnSpc>
                  <a:spcPts val="3080"/>
                </a:lnSpc>
              </a:pPr>
            </a:p>
          </p:txBody>
        </p:sp>
      </p:grpSp>
      <p:sp>
        <p:nvSpPr>
          <p:cNvPr id="1049092" name="TextBox 20"/>
          <p:cNvSpPr txBox="1"/>
          <p:nvPr/>
        </p:nvSpPr>
        <p:spPr>
          <a:xfrm>
            <a:off x="5882498" y="5362789"/>
            <a:ext cx="2608467" cy="329955"/>
          </a:xfrm>
          <a:prstGeom prst="rect"/>
        </p:spPr>
        <p:txBody>
          <a:bodyPr anchor="t" bIns="0" lIns="0" rIns="0" rtlCol="0" tIns="0">
            <a:spAutoFit/>
          </a:bodyPr>
          <a:p>
            <a:pPr algn="ctr" indent="0" lvl="1" marL="0">
              <a:lnSpc>
                <a:spcPts val="2685"/>
              </a:lnSpc>
              <a:spcBef>
                <a:spcPct val="0"/>
              </a:spcBef>
            </a:pPr>
            <a:r>
              <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rPr>
              <a:t>Email Marketing</a:t>
            </a:r>
            <a:endPar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093" name="TextBox 21"/>
          <p:cNvSpPr txBox="1"/>
          <p:nvPr/>
        </p:nvSpPr>
        <p:spPr>
          <a:xfrm>
            <a:off x="5882498" y="6194717"/>
            <a:ext cx="2608467" cy="1995805"/>
          </a:xfrm>
          <a:prstGeom prst="rect"/>
        </p:spPr>
        <p:txBody>
          <a:bodyPr anchor="t" bIns="0" lIns="0" rIns="0" rtlCol="0" tIns="0">
            <a:spAutoFit/>
          </a:bodyPr>
          <a:p>
            <a:pPr algn="ctr" indent="0" lvl="0" marL="0">
              <a:lnSpc>
                <a:spcPts val="2245"/>
              </a:lnSpc>
              <a:spcBef>
                <a:spcPct val="0"/>
              </a:spcBef>
            </a:pPr>
            <a:r>
              <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Targeted email campaigns are effective for nurturing leads and maintaining relationships with existing clients. Personalization in emails can significantly enhance engagement rates.</a:t>
            </a:r>
            <a:endPar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grpSp>
        <p:nvGrpSpPr>
          <p:cNvPr id="211" name="Group 22"/>
          <p:cNvGrpSpPr>
            <a:grpSpLocks noChangeAspect="1"/>
          </p:cNvGrpSpPr>
          <p:nvPr/>
        </p:nvGrpSpPr>
        <p:grpSpPr>
          <a:xfrm rot="0">
            <a:off x="5602201" y="3442146"/>
            <a:ext cx="922742" cy="922742"/>
            <a:chOff x="0" y="0"/>
            <a:chExt cx="495300" cy="495300"/>
          </a:xfrm>
        </p:grpSpPr>
        <p:sp>
          <p:nvSpPr>
            <p:cNvPr id="1049094" name="Freeform 23"/>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639C9D"/>
            </a:solidFill>
          </p:spPr>
        </p:sp>
        <p:sp>
          <p:nvSpPr>
            <p:cNvPr id="1049095" name="Freeform 24"/>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9096" name="TextBox 25"/>
          <p:cNvSpPr txBox="1"/>
          <p:nvPr/>
        </p:nvSpPr>
        <p:spPr>
          <a:xfrm>
            <a:off x="5718128" y="3627226"/>
            <a:ext cx="690889" cy="483902"/>
          </a:xfrm>
          <a:prstGeom prst="rect"/>
        </p:spPr>
        <p:txBody>
          <a:bodyPr anchor="t" bIns="0" lIns="0" rIns="0" rtlCol="0" tIns="0">
            <a:spAutoFit/>
          </a:bodyPr>
          <a:p>
            <a:pPr algn="ctr">
              <a:lnSpc>
                <a:spcPts val="3905"/>
              </a:lnSpc>
            </a:pPr>
            <a:r>
              <a:rPr b="1" sz="2790" lang="en-US" spc="117">
                <a:solidFill>
                  <a:srgbClr val="639C9D"/>
                </a:solidFill>
                <a:latin typeface="Barlow Bold" panose="00000800000000000000"/>
                <a:ea typeface="Barlow Bold" panose="00000800000000000000"/>
                <a:cs typeface="Barlow Bold" panose="00000800000000000000"/>
                <a:sym typeface="Barlow Bold" panose="00000800000000000000"/>
              </a:rPr>
              <a:t>02</a:t>
            </a:r>
            <a:endParaRPr b="1" sz="2790" lang="en-US" spc="117">
              <a:solidFill>
                <a:srgbClr val="639C9D"/>
              </a:solidFill>
              <a:latin typeface="Barlow Bold" panose="00000800000000000000"/>
              <a:ea typeface="Barlow Bold" panose="00000800000000000000"/>
              <a:cs typeface="Barlow Bold" panose="00000800000000000000"/>
              <a:sym typeface="Barlow Bold" panose="00000800000000000000"/>
            </a:endParaRPr>
          </a:p>
        </p:txBody>
      </p:sp>
      <p:grpSp>
        <p:nvGrpSpPr>
          <p:cNvPr id="212" name="Group 26"/>
          <p:cNvGrpSpPr/>
          <p:nvPr/>
        </p:nvGrpSpPr>
        <p:grpSpPr>
          <a:xfrm rot="0">
            <a:off x="9519032" y="3442146"/>
            <a:ext cx="3169060" cy="1523586"/>
            <a:chOff x="0" y="0"/>
            <a:chExt cx="660400" cy="317500"/>
          </a:xfrm>
        </p:grpSpPr>
        <p:sp>
          <p:nvSpPr>
            <p:cNvPr id="1049097" name="Freeform 27"/>
            <p:cNvSpPr/>
            <p:nvPr/>
          </p:nvSpPr>
          <p:spPr>
            <a:xfrm>
              <a:off x="0" y="0"/>
              <a:ext cx="660400" cy="317500"/>
            </a:xfrm>
            <a:custGeom>
              <a:avLst/>
              <a:ah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408789"/>
            </a:solidFill>
          </p:spPr>
        </p:sp>
        <p:sp>
          <p:nvSpPr>
            <p:cNvPr id="1049098" name="TextBox 28"/>
            <p:cNvSpPr txBox="1"/>
            <p:nvPr/>
          </p:nvSpPr>
          <p:spPr>
            <a:xfrm>
              <a:off x="0" y="79375"/>
              <a:ext cx="660400" cy="238125"/>
            </a:xfrm>
            <a:prstGeom prst="rect"/>
          </p:spPr>
          <p:txBody>
            <a:bodyPr anchor="ctr" bIns="50800" lIns="50800" rIns="50800" rtlCol="0" tIns="50800"/>
            <a:p>
              <a:pPr algn="ctr">
                <a:lnSpc>
                  <a:spcPts val="3080"/>
                </a:lnSpc>
              </a:pPr>
            </a:p>
          </p:txBody>
        </p:sp>
      </p:grpSp>
      <p:grpSp>
        <p:nvGrpSpPr>
          <p:cNvPr id="213" name="Group 29"/>
          <p:cNvGrpSpPr/>
          <p:nvPr/>
        </p:nvGrpSpPr>
        <p:grpSpPr>
          <a:xfrm rot="0">
            <a:off x="9519032" y="6127901"/>
            <a:ext cx="3169060" cy="2506760"/>
            <a:chOff x="0" y="0"/>
            <a:chExt cx="660400" cy="522383"/>
          </a:xfrm>
        </p:grpSpPr>
        <p:sp>
          <p:nvSpPr>
            <p:cNvPr id="1049099" name="Freeform 30"/>
            <p:cNvSpPr/>
            <p:nvPr/>
          </p:nvSpPr>
          <p:spPr>
            <a:xfrm>
              <a:off x="0" y="0"/>
              <a:ext cx="660400" cy="522383"/>
            </a:xfrm>
            <a:custGeom>
              <a:avLst/>
              <a:ahLst/>
              <a:rect l="l" t="t" r="r" b="b"/>
              <a:pathLst>
                <a:path w="660400" h="522383">
                  <a:moveTo>
                    <a:pt x="220252" y="503314"/>
                  </a:moveTo>
                  <a:cubicBezTo>
                    <a:pt x="254109" y="514828"/>
                    <a:pt x="292600" y="522383"/>
                    <a:pt x="330378" y="522383"/>
                  </a:cubicBezTo>
                  <a:cubicBezTo>
                    <a:pt x="368157" y="522383"/>
                    <a:pt x="404509" y="515906"/>
                    <a:pt x="438009" y="504393"/>
                  </a:cubicBezTo>
                  <a:cubicBezTo>
                    <a:pt x="438723" y="504033"/>
                    <a:pt x="439435" y="504033"/>
                    <a:pt x="440148" y="503674"/>
                  </a:cubicBezTo>
                  <a:cubicBezTo>
                    <a:pt x="565955" y="457618"/>
                    <a:pt x="658618" y="336004"/>
                    <a:pt x="660400" y="200332"/>
                  </a:cubicBezTo>
                  <a:lnTo>
                    <a:pt x="660400" y="0"/>
                  </a:lnTo>
                  <a:lnTo>
                    <a:pt x="0" y="0"/>
                  </a:lnTo>
                  <a:lnTo>
                    <a:pt x="0" y="200184"/>
                  </a:lnTo>
                  <a:cubicBezTo>
                    <a:pt x="1782" y="336723"/>
                    <a:pt x="93019" y="458338"/>
                    <a:pt x="220252" y="503314"/>
                  </a:cubicBezTo>
                  <a:close/>
                </a:path>
              </a:pathLst>
            </a:custGeom>
            <a:solidFill>
              <a:srgbClr val="408789"/>
            </a:solidFill>
          </p:spPr>
        </p:sp>
        <p:sp>
          <p:nvSpPr>
            <p:cNvPr id="1049100" name="TextBox 31"/>
            <p:cNvSpPr txBox="1"/>
            <p:nvPr/>
          </p:nvSpPr>
          <p:spPr>
            <a:xfrm>
              <a:off x="0" y="-47625"/>
              <a:ext cx="660400" cy="443008"/>
            </a:xfrm>
            <a:prstGeom prst="rect"/>
          </p:spPr>
          <p:txBody>
            <a:bodyPr anchor="ctr" bIns="50800" lIns="50800" rIns="50800" rtlCol="0" tIns="50800"/>
            <a:p>
              <a:pPr algn="ctr">
                <a:lnSpc>
                  <a:spcPts val="3080"/>
                </a:lnSpc>
              </a:pPr>
            </a:p>
          </p:txBody>
        </p:sp>
      </p:grpSp>
      <p:sp>
        <p:nvSpPr>
          <p:cNvPr id="1049101" name="TextBox 32"/>
          <p:cNvSpPr txBox="1"/>
          <p:nvPr/>
        </p:nvSpPr>
        <p:spPr>
          <a:xfrm>
            <a:off x="9799329" y="5168127"/>
            <a:ext cx="2608467" cy="670546"/>
          </a:xfrm>
          <a:prstGeom prst="rect"/>
        </p:spPr>
        <p:txBody>
          <a:bodyPr anchor="t" bIns="0" lIns="0" rIns="0" rtlCol="0" tIns="0">
            <a:spAutoFit/>
          </a:bodyPr>
          <a:p>
            <a:pPr algn="ctr" indent="0" lvl="1" marL="0">
              <a:lnSpc>
                <a:spcPts val="2685"/>
              </a:lnSpc>
              <a:spcBef>
                <a:spcPct val="0"/>
              </a:spcBef>
            </a:pPr>
            <a:r>
              <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rPr>
              <a:t>Webinars and Online Workshops</a:t>
            </a:r>
            <a:endPar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102" name="TextBox 33"/>
          <p:cNvSpPr txBox="1"/>
          <p:nvPr/>
        </p:nvSpPr>
        <p:spPr>
          <a:xfrm>
            <a:off x="9799329" y="6433642"/>
            <a:ext cx="2608467" cy="1425574"/>
          </a:xfrm>
          <a:prstGeom prst="rect"/>
        </p:spPr>
        <p:txBody>
          <a:bodyPr anchor="t" bIns="0" lIns="0" rIns="0" rtlCol="0" tIns="0">
            <a:spAutoFit/>
          </a:bodyPr>
          <a:p>
            <a:pPr algn="ctr" indent="0" lvl="0" marL="0">
              <a:lnSpc>
                <a:spcPts val="2245"/>
              </a:lnSpc>
              <a:spcBef>
                <a:spcPct val="0"/>
              </a:spcBef>
            </a:pPr>
            <a:r>
              <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Participation in trade shows and direct interactions with customers can effectively build relationships and foster trust.</a:t>
            </a:r>
            <a:endPar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grpSp>
        <p:nvGrpSpPr>
          <p:cNvPr id="214" name="Group 34"/>
          <p:cNvGrpSpPr>
            <a:grpSpLocks noChangeAspect="1"/>
          </p:cNvGrpSpPr>
          <p:nvPr/>
        </p:nvGrpSpPr>
        <p:grpSpPr>
          <a:xfrm rot="0">
            <a:off x="9519032" y="3442146"/>
            <a:ext cx="922742" cy="922742"/>
            <a:chOff x="0" y="0"/>
            <a:chExt cx="495300" cy="495300"/>
          </a:xfrm>
        </p:grpSpPr>
        <p:sp>
          <p:nvSpPr>
            <p:cNvPr id="1049103" name="Freeform 35"/>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408789"/>
            </a:solidFill>
          </p:spPr>
        </p:sp>
        <p:sp>
          <p:nvSpPr>
            <p:cNvPr id="1049104" name="Freeform 36"/>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9105" name="TextBox 37"/>
          <p:cNvSpPr txBox="1"/>
          <p:nvPr/>
        </p:nvSpPr>
        <p:spPr>
          <a:xfrm>
            <a:off x="9634959" y="3627226"/>
            <a:ext cx="690889" cy="483902"/>
          </a:xfrm>
          <a:prstGeom prst="rect"/>
        </p:spPr>
        <p:txBody>
          <a:bodyPr anchor="t" bIns="0" lIns="0" rIns="0" rtlCol="0" tIns="0">
            <a:spAutoFit/>
          </a:bodyPr>
          <a:p>
            <a:pPr algn="ctr">
              <a:lnSpc>
                <a:spcPts val="3905"/>
              </a:lnSpc>
            </a:pPr>
            <a:r>
              <a:rPr b="1" sz="2790" lang="en-US" spc="117">
                <a:solidFill>
                  <a:srgbClr val="408789"/>
                </a:solidFill>
                <a:latin typeface="Barlow Bold" panose="00000800000000000000"/>
                <a:ea typeface="Barlow Bold" panose="00000800000000000000"/>
                <a:cs typeface="Barlow Bold" panose="00000800000000000000"/>
                <a:sym typeface="Barlow Bold" panose="00000800000000000000"/>
              </a:rPr>
              <a:t>03</a:t>
            </a:r>
            <a:endParaRPr b="1" sz="2790" lang="en-US" spc="117">
              <a:solidFill>
                <a:srgbClr val="408789"/>
              </a:solidFill>
              <a:latin typeface="Barlow Bold" panose="00000800000000000000"/>
              <a:ea typeface="Barlow Bold" panose="00000800000000000000"/>
              <a:cs typeface="Barlow Bold" panose="00000800000000000000"/>
              <a:sym typeface="Barlow Bold" panose="00000800000000000000"/>
            </a:endParaRPr>
          </a:p>
        </p:txBody>
      </p:sp>
      <p:grpSp>
        <p:nvGrpSpPr>
          <p:cNvPr id="215" name="Group 38"/>
          <p:cNvGrpSpPr/>
          <p:nvPr/>
        </p:nvGrpSpPr>
        <p:grpSpPr>
          <a:xfrm rot="0">
            <a:off x="13435863" y="3442146"/>
            <a:ext cx="3169060" cy="1523586"/>
            <a:chOff x="0" y="0"/>
            <a:chExt cx="660400" cy="317500"/>
          </a:xfrm>
        </p:grpSpPr>
        <p:sp>
          <p:nvSpPr>
            <p:cNvPr id="1049106" name="Freeform 39"/>
            <p:cNvSpPr/>
            <p:nvPr/>
          </p:nvSpPr>
          <p:spPr>
            <a:xfrm>
              <a:off x="0" y="0"/>
              <a:ext cx="660400" cy="317500"/>
            </a:xfrm>
            <a:custGeom>
              <a:avLst/>
              <a:ah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327576"/>
            </a:solidFill>
          </p:spPr>
        </p:sp>
        <p:sp>
          <p:nvSpPr>
            <p:cNvPr id="1049107" name="TextBox 40"/>
            <p:cNvSpPr txBox="1"/>
            <p:nvPr/>
          </p:nvSpPr>
          <p:spPr>
            <a:xfrm>
              <a:off x="0" y="79375"/>
              <a:ext cx="660400" cy="238125"/>
            </a:xfrm>
            <a:prstGeom prst="rect"/>
          </p:spPr>
          <p:txBody>
            <a:bodyPr anchor="ctr" bIns="50800" lIns="50800" rIns="50800" rtlCol="0" tIns="50800"/>
            <a:p>
              <a:pPr algn="ctr">
                <a:lnSpc>
                  <a:spcPts val="3080"/>
                </a:lnSpc>
              </a:pPr>
            </a:p>
          </p:txBody>
        </p:sp>
      </p:grpSp>
      <p:grpSp>
        <p:nvGrpSpPr>
          <p:cNvPr id="216" name="Group 41"/>
          <p:cNvGrpSpPr/>
          <p:nvPr/>
        </p:nvGrpSpPr>
        <p:grpSpPr>
          <a:xfrm rot="0">
            <a:off x="13435863" y="6127901"/>
            <a:ext cx="3169060" cy="2506760"/>
            <a:chOff x="0" y="0"/>
            <a:chExt cx="660400" cy="522383"/>
          </a:xfrm>
        </p:grpSpPr>
        <p:sp>
          <p:nvSpPr>
            <p:cNvPr id="1049108" name="Freeform 42"/>
            <p:cNvSpPr/>
            <p:nvPr/>
          </p:nvSpPr>
          <p:spPr>
            <a:xfrm>
              <a:off x="0" y="0"/>
              <a:ext cx="660400" cy="522383"/>
            </a:xfrm>
            <a:custGeom>
              <a:avLst/>
              <a:ahLst/>
              <a:rect l="l" t="t" r="r" b="b"/>
              <a:pathLst>
                <a:path w="660400" h="522383">
                  <a:moveTo>
                    <a:pt x="220252" y="503314"/>
                  </a:moveTo>
                  <a:cubicBezTo>
                    <a:pt x="254109" y="514828"/>
                    <a:pt x="292600" y="522383"/>
                    <a:pt x="330378" y="522383"/>
                  </a:cubicBezTo>
                  <a:cubicBezTo>
                    <a:pt x="368157" y="522383"/>
                    <a:pt x="404509" y="515906"/>
                    <a:pt x="438009" y="504393"/>
                  </a:cubicBezTo>
                  <a:cubicBezTo>
                    <a:pt x="438723" y="504033"/>
                    <a:pt x="439435" y="504033"/>
                    <a:pt x="440148" y="503674"/>
                  </a:cubicBezTo>
                  <a:cubicBezTo>
                    <a:pt x="565955" y="457618"/>
                    <a:pt x="658618" y="336004"/>
                    <a:pt x="660400" y="200332"/>
                  </a:cubicBezTo>
                  <a:lnTo>
                    <a:pt x="660400" y="0"/>
                  </a:lnTo>
                  <a:lnTo>
                    <a:pt x="0" y="0"/>
                  </a:lnTo>
                  <a:lnTo>
                    <a:pt x="0" y="200184"/>
                  </a:lnTo>
                  <a:cubicBezTo>
                    <a:pt x="1782" y="336723"/>
                    <a:pt x="93019" y="458338"/>
                    <a:pt x="220252" y="503314"/>
                  </a:cubicBezTo>
                  <a:close/>
                </a:path>
              </a:pathLst>
            </a:custGeom>
            <a:solidFill>
              <a:srgbClr val="327576"/>
            </a:solidFill>
          </p:spPr>
        </p:sp>
        <p:sp>
          <p:nvSpPr>
            <p:cNvPr id="1049109" name="TextBox 43"/>
            <p:cNvSpPr txBox="1"/>
            <p:nvPr/>
          </p:nvSpPr>
          <p:spPr>
            <a:xfrm>
              <a:off x="0" y="-47625"/>
              <a:ext cx="660400" cy="443008"/>
            </a:xfrm>
            <a:prstGeom prst="rect"/>
          </p:spPr>
          <p:txBody>
            <a:bodyPr anchor="ctr" bIns="50800" lIns="50800" rIns="50800" rtlCol="0" tIns="50800"/>
            <a:p>
              <a:pPr algn="ctr">
                <a:lnSpc>
                  <a:spcPts val="3080"/>
                </a:lnSpc>
              </a:pPr>
            </a:p>
          </p:txBody>
        </p:sp>
      </p:grpSp>
      <p:sp>
        <p:nvSpPr>
          <p:cNvPr id="1049110" name="TextBox 44"/>
          <p:cNvSpPr txBox="1"/>
          <p:nvPr/>
        </p:nvSpPr>
        <p:spPr>
          <a:xfrm>
            <a:off x="13716160" y="5192494"/>
            <a:ext cx="2608467" cy="329955"/>
          </a:xfrm>
          <a:prstGeom prst="rect"/>
        </p:spPr>
        <p:txBody>
          <a:bodyPr anchor="t" bIns="0" lIns="0" rIns="0" rtlCol="0" tIns="0">
            <a:spAutoFit/>
          </a:bodyPr>
          <a:p>
            <a:pPr algn="ctr" indent="0" lvl="1" marL="0">
              <a:lnSpc>
                <a:spcPts val="2685"/>
              </a:lnSpc>
              <a:spcBef>
                <a:spcPct val="0"/>
              </a:spcBef>
            </a:pPr>
            <a:r>
              <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rPr>
              <a:t>Content Marketing</a:t>
            </a:r>
            <a:endParaRPr b="1" sz="1920" lang="en-US" spc="61">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111" name="TextBox 45"/>
          <p:cNvSpPr txBox="1"/>
          <p:nvPr/>
        </p:nvSpPr>
        <p:spPr>
          <a:xfrm>
            <a:off x="13716160" y="6433642"/>
            <a:ext cx="2608467" cy="1995804"/>
          </a:xfrm>
          <a:prstGeom prst="rect"/>
        </p:spPr>
        <p:txBody>
          <a:bodyPr anchor="t" bIns="0" lIns="0" rIns="0" rtlCol="0" tIns="0">
            <a:spAutoFit/>
          </a:bodyPr>
          <a:p>
            <a:pPr algn="ctr" indent="0" lvl="0" marL="0">
              <a:lnSpc>
                <a:spcPts val="2245"/>
              </a:lnSpc>
              <a:spcBef>
                <a:spcPct val="0"/>
              </a:spcBef>
            </a:pPr>
            <a:r>
              <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A robust digital presence is crucial for reaching target audiences efficiently; leveraging social media platforms can enhance visibility among decision-makers.</a:t>
            </a:r>
            <a:endParaRPr sz="1495" lang="en-US" spc="77">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grpSp>
        <p:nvGrpSpPr>
          <p:cNvPr id="217" name="Group 46"/>
          <p:cNvGrpSpPr>
            <a:grpSpLocks noChangeAspect="1"/>
          </p:cNvGrpSpPr>
          <p:nvPr/>
        </p:nvGrpSpPr>
        <p:grpSpPr>
          <a:xfrm rot="0">
            <a:off x="13435863" y="3442146"/>
            <a:ext cx="922742" cy="922742"/>
            <a:chOff x="0" y="0"/>
            <a:chExt cx="495300" cy="495300"/>
          </a:xfrm>
        </p:grpSpPr>
        <p:sp>
          <p:nvSpPr>
            <p:cNvPr id="1049112" name="Freeform 47"/>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327576"/>
            </a:solidFill>
          </p:spPr>
        </p:sp>
        <p:sp>
          <p:nvSpPr>
            <p:cNvPr id="1049113" name="Freeform 48"/>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9114" name="TextBox 49"/>
          <p:cNvSpPr txBox="1"/>
          <p:nvPr/>
        </p:nvSpPr>
        <p:spPr>
          <a:xfrm>
            <a:off x="13551790" y="3627226"/>
            <a:ext cx="690889" cy="483902"/>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04</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9115" name="TextBox 50"/>
          <p:cNvSpPr txBox="1"/>
          <p:nvPr/>
        </p:nvSpPr>
        <p:spPr>
          <a:xfrm>
            <a:off x="4011627" y="1199824"/>
            <a:ext cx="10264747" cy="688975"/>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DIGITAL PLATFORMS</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116" name="Freeform 51"/>
          <p:cNvSpPr/>
          <p:nvPr/>
        </p:nvSpPr>
        <p:spPr>
          <a:xfrm>
            <a:off x="15182806" y="1123950"/>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117" name="Freeform 52"/>
          <p:cNvSpPr/>
          <p:nvPr/>
        </p:nvSpPr>
        <p:spPr>
          <a:xfrm>
            <a:off x="1028700" y="1123950"/>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118" name="AutoShape 53"/>
          <p:cNvSpPr/>
          <p:nvPr/>
        </p:nvSpPr>
        <p:spPr>
          <a:xfrm>
            <a:off x="1515899" y="9285348"/>
            <a:ext cx="15256203" cy="0"/>
          </a:xfrm>
          <a:prstGeom prst="line"/>
          <a:ln w="9525" cap="flat">
            <a:solidFill>
              <a:srgbClr val="235A5B"/>
            </a:solidFill>
            <a:prstDash val="solid"/>
            <a:headEnd type="none" w="sm" len="sm"/>
            <a:tailEnd type="none" w="sm" len="sm"/>
          </a:ln>
        </p:spPr>
      </p:sp>
      <p:sp>
        <p:nvSpPr>
          <p:cNvPr id="1049119" name="TextBox 54"/>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
        <p:nvSpPr>
          <p:cNvPr id="1049120" name="Freeform 55"/>
          <p:cNvSpPr/>
          <p:nvPr/>
        </p:nvSpPr>
        <p:spPr>
          <a:xfrm>
            <a:off x="6739762" y="3843012"/>
            <a:ext cx="893937" cy="721854"/>
          </a:xfrm>
          <a:custGeom>
            <a:avLst/>
            <a:ahLst/>
            <a:rect l="l" t="t" r="r" b="b"/>
            <a:pathLst>
              <a:path w="893937" h="721854">
                <a:moveTo>
                  <a:pt x="0" y="0"/>
                </a:moveTo>
                <a:lnTo>
                  <a:pt x="893938" y="0"/>
                </a:lnTo>
                <a:lnTo>
                  <a:pt x="893938" y="721854"/>
                </a:lnTo>
                <a:lnTo>
                  <a:pt x="0" y="721854"/>
                </a:lnTo>
                <a:lnTo>
                  <a:pt x="0" y="0"/>
                </a:lnTo>
                <a:close/>
              </a:path>
            </a:pathLst>
          </a:custGeom>
          <a:blipFill>
            <a:blip xmlns:r="http://schemas.openxmlformats.org/officeDocument/2006/relationships" r:embed="rId2"/>
            <a:stretch>
              <a:fillRect/>
            </a:stretch>
          </a:blipFill>
        </p:spPr>
      </p:sp>
      <p:sp>
        <p:nvSpPr>
          <p:cNvPr id="1049121" name="Freeform 56"/>
          <p:cNvSpPr/>
          <p:nvPr/>
        </p:nvSpPr>
        <p:spPr>
          <a:xfrm>
            <a:off x="10682582" y="3766557"/>
            <a:ext cx="841961" cy="874764"/>
          </a:xfrm>
          <a:custGeom>
            <a:avLst/>
            <a:ahLst/>
            <a:rect l="l" t="t" r="r" b="b"/>
            <a:pathLst>
              <a:path w="841961" h="874764">
                <a:moveTo>
                  <a:pt x="0" y="0"/>
                </a:moveTo>
                <a:lnTo>
                  <a:pt x="841961" y="0"/>
                </a:lnTo>
                <a:lnTo>
                  <a:pt x="841961" y="874764"/>
                </a:lnTo>
                <a:lnTo>
                  <a:pt x="0" y="874764"/>
                </a:lnTo>
                <a:lnTo>
                  <a:pt x="0" y="0"/>
                </a:lnTo>
                <a:close/>
              </a:path>
            </a:pathLst>
          </a:custGeom>
          <a:blipFill>
            <a:blip xmlns:r="http://schemas.openxmlformats.org/officeDocument/2006/relationships" r:embed="rId3"/>
            <a:stretch>
              <a:fillRect/>
            </a:stretch>
          </a:blipFill>
        </p:spPr>
      </p:sp>
      <p:sp>
        <p:nvSpPr>
          <p:cNvPr id="1049122" name="Freeform 57"/>
          <p:cNvSpPr/>
          <p:nvPr/>
        </p:nvSpPr>
        <p:spPr>
          <a:xfrm>
            <a:off x="14659466" y="3843012"/>
            <a:ext cx="721854" cy="721854"/>
          </a:xfrm>
          <a:custGeom>
            <a:avLst/>
            <a:ahLst/>
            <a:rect l="l" t="t" r="r" b="b"/>
            <a:pathLst>
              <a:path w="721854" h="721854">
                <a:moveTo>
                  <a:pt x="0" y="0"/>
                </a:moveTo>
                <a:lnTo>
                  <a:pt x="721854" y="0"/>
                </a:lnTo>
                <a:lnTo>
                  <a:pt x="721854" y="721854"/>
                </a:lnTo>
                <a:lnTo>
                  <a:pt x="0" y="721854"/>
                </a:lnTo>
                <a:lnTo>
                  <a:pt x="0" y="0"/>
                </a:lnTo>
                <a:close/>
              </a:path>
            </a:pathLst>
          </a:custGeom>
          <a:blipFill>
            <a:blip xmlns:r="http://schemas.openxmlformats.org/officeDocument/2006/relationships" r:embed="rId4"/>
            <a:stretch>
              <a:fillRect/>
            </a:stretch>
          </a:blipFill>
        </p:spPr>
      </p:sp>
      <p:sp>
        <p:nvSpPr>
          <p:cNvPr id="1049123" name="Freeform 58"/>
          <p:cNvSpPr/>
          <p:nvPr/>
        </p:nvSpPr>
        <p:spPr>
          <a:xfrm>
            <a:off x="2871895" y="3805934"/>
            <a:ext cx="796010" cy="796010"/>
          </a:xfrm>
          <a:custGeom>
            <a:avLst/>
            <a:ahLst/>
            <a:rect l="l" t="t" r="r" b="b"/>
            <a:pathLst>
              <a:path w="796010" h="796010">
                <a:moveTo>
                  <a:pt x="0" y="0"/>
                </a:moveTo>
                <a:lnTo>
                  <a:pt x="796010" y="0"/>
                </a:lnTo>
                <a:lnTo>
                  <a:pt x="796010" y="796010"/>
                </a:lnTo>
                <a:lnTo>
                  <a:pt x="0" y="796010"/>
                </a:lnTo>
                <a:lnTo>
                  <a:pt x="0" y="0"/>
                </a:lnTo>
                <a:close/>
              </a:path>
            </a:pathLst>
          </a:custGeom>
          <a:blipFill>
            <a:blip xmlns:r="http://schemas.openxmlformats.org/officeDocument/2006/relationships" r:embed="rId5"/>
            <a:stretch>
              <a:fillRect/>
            </a:stretch>
          </a:blip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218" name=""/>
        <p:cNvGrpSpPr/>
        <p:nvPr/>
      </p:nvGrpSpPr>
      <p:grpSpPr>
        <a:xfrm>
          <a:off x="0" y="0"/>
          <a:ext cx="0" cy="0"/>
          <a:chOff x="0" y="0"/>
          <a:chExt cx="0" cy="0"/>
        </a:xfrm>
      </p:grpSpPr>
      <p:sp>
        <p:nvSpPr>
          <p:cNvPr id="1049124" name="Freeform 2"/>
          <p:cNvSpPr/>
          <p:nvPr/>
        </p:nvSpPr>
        <p:spPr>
          <a:xfrm>
            <a:off x="15182806" y="1028700"/>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125" name="Freeform 3"/>
          <p:cNvSpPr/>
          <p:nvPr/>
        </p:nvSpPr>
        <p:spPr>
          <a:xfrm>
            <a:off x="1028700" y="1028700"/>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grpSp>
        <p:nvGrpSpPr>
          <p:cNvPr id="219" name="Group 4"/>
          <p:cNvGrpSpPr/>
          <p:nvPr/>
        </p:nvGrpSpPr>
        <p:grpSpPr>
          <a:xfrm rot="-10800000">
            <a:off x="2632395" y="2803840"/>
            <a:ext cx="2605510" cy="1049727"/>
            <a:chOff x="0" y="0"/>
            <a:chExt cx="787089" cy="317108"/>
          </a:xfrm>
        </p:grpSpPr>
        <p:sp>
          <p:nvSpPr>
            <p:cNvPr id="1049126" name="Freeform 5"/>
            <p:cNvSpPr/>
            <p:nvPr/>
          </p:nvSpPr>
          <p:spPr>
            <a:xfrm>
              <a:off x="0" y="0"/>
              <a:ext cx="787089" cy="317108"/>
            </a:xfrm>
            <a:custGeom>
              <a:avLst/>
              <a:ahLst/>
              <a:rect l="l" t="t" r="r" b="b"/>
              <a:pathLst>
                <a:path w="787089" h="317108">
                  <a:moveTo>
                    <a:pt x="0" y="0"/>
                  </a:moveTo>
                  <a:lnTo>
                    <a:pt x="787089" y="0"/>
                  </a:lnTo>
                  <a:lnTo>
                    <a:pt x="787089" y="317108"/>
                  </a:lnTo>
                  <a:lnTo>
                    <a:pt x="0" y="317108"/>
                  </a:lnTo>
                  <a:close/>
                </a:path>
              </a:pathLst>
            </a:custGeom>
            <a:solidFill>
              <a:srgbClr val="327576"/>
            </a:solidFill>
          </p:spPr>
        </p:sp>
        <p:sp>
          <p:nvSpPr>
            <p:cNvPr id="1049127" name="TextBox 6"/>
            <p:cNvSpPr txBox="1"/>
            <p:nvPr/>
          </p:nvSpPr>
          <p:spPr>
            <a:xfrm>
              <a:off x="0" y="-47625"/>
              <a:ext cx="787089" cy="364733"/>
            </a:xfrm>
            <a:prstGeom prst="rect"/>
          </p:spPr>
          <p:txBody>
            <a:bodyPr anchor="ctr" bIns="50800" lIns="50800" rIns="50800" rtlCol="0" tIns="50800"/>
            <a:p>
              <a:pPr algn="ctr">
                <a:lnSpc>
                  <a:spcPts val="3080"/>
                </a:lnSpc>
              </a:pPr>
            </a:p>
          </p:txBody>
        </p:sp>
      </p:grpSp>
      <p:grpSp>
        <p:nvGrpSpPr>
          <p:cNvPr id="220" name="Group 7"/>
          <p:cNvGrpSpPr/>
          <p:nvPr/>
        </p:nvGrpSpPr>
        <p:grpSpPr>
          <a:xfrm rot="-10800000">
            <a:off x="7712729" y="2803840"/>
            <a:ext cx="2605510" cy="1049727"/>
            <a:chOff x="0" y="0"/>
            <a:chExt cx="787089" cy="317108"/>
          </a:xfrm>
        </p:grpSpPr>
        <p:sp>
          <p:nvSpPr>
            <p:cNvPr id="1049128" name="Freeform 8"/>
            <p:cNvSpPr/>
            <p:nvPr/>
          </p:nvSpPr>
          <p:spPr>
            <a:xfrm>
              <a:off x="0" y="0"/>
              <a:ext cx="787089" cy="317108"/>
            </a:xfrm>
            <a:custGeom>
              <a:avLst/>
              <a:ahLst/>
              <a:rect l="l" t="t" r="r" b="b"/>
              <a:pathLst>
                <a:path w="787089" h="317108">
                  <a:moveTo>
                    <a:pt x="0" y="0"/>
                  </a:moveTo>
                  <a:lnTo>
                    <a:pt x="787089" y="0"/>
                  </a:lnTo>
                  <a:lnTo>
                    <a:pt x="787089" y="317108"/>
                  </a:lnTo>
                  <a:lnTo>
                    <a:pt x="0" y="317108"/>
                  </a:lnTo>
                  <a:close/>
                </a:path>
              </a:pathLst>
            </a:custGeom>
            <a:solidFill>
              <a:srgbClr val="327576"/>
            </a:solidFill>
          </p:spPr>
        </p:sp>
        <p:sp>
          <p:nvSpPr>
            <p:cNvPr id="1049129" name="TextBox 9"/>
            <p:cNvSpPr txBox="1"/>
            <p:nvPr/>
          </p:nvSpPr>
          <p:spPr>
            <a:xfrm>
              <a:off x="0" y="-47625"/>
              <a:ext cx="787089" cy="364733"/>
            </a:xfrm>
            <a:prstGeom prst="rect"/>
          </p:spPr>
          <p:txBody>
            <a:bodyPr anchor="ctr" bIns="50800" lIns="50800" rIns="50800" rtlCol="0" tIns="50800"/>
            <a:p>
              <a:pPr algn="ctr">
                <a:lnSpc>
                  <a:spcPts val="3080"/>
                </a:lnSpc>
              </a:pPr>
            </a:p>
          </p:txBody>
        </p:sp>
      </p:grpSp>
      <p:grpSp>
        <p:nvGrpSpPr>
          <p:cNvPr id="221" name="Group 10"/>
          <p:cNvGrpSpPr/>
          <p:nvPr/>
        </p:nvGrpSpPr>
        <p:grpSpPr>
          <a:xfrm rot="-10800000">
            <a:off x="12790055" y="2803840"/>
            <a:ext cx="2605510" cy="1049727"/>
            <a:chOff x="0" y="0"/>
            <a:chExt cx="787089" cy="317108"/>
          </a:xfrm>
        </p:grpSpPr>
        <p:sp>
          <p:nvSpPr>
            <p:cNvPr id="1049130" name="Freeform 11"/>
            <p:cNvSpPr/>
            <p:nvPr/>
          </p:nvSpPr>
          <p:spPr>
            <a:xfrm>
              <a:off x="0" y="0"/>
              <a:ext cx="787089" cy="317108"/>
            </a:xfrm>
            <a:custGeom>
              <a:avLst/>
              <a:ahLst/>
              <a:rect l="l" t="t" r="r" b="b"/>
              <a:pathLst>
                <a:path w="787089" h="317108">
                  <a:moveTo>
                    <a:pt x="0" y="0"/>
                  </a:moveTo>
                  <a:lnTo>
                    <a:pt x="787089" y="0"/>
                  </a:lnTo>
                  <a:lnTo>
                    <a:pt x="787089" y="317108"/>
                  </a:lnTo>
                  <a:lnTo>
                    <a:pt x="0" y="317108"/>
                  </a:lnTo>
                  <a:close/>
                </a:path>
              </a:pathLst>
            </a:custGeom>
            <a:solidFill>
              <a:srgbClr val="327576"/>
            </a:solidFill>
          </p:spPr>
        </p:sp>
        <p:sp>
          <p:nvSpPr>
            <p:cNvPr id="1049131" name="TextBox 12"/>
            <p:cNvSpPr txBox="1"/>
            <p:nvPr/>
          </p:nvSpPr>
          <p:spPr>
            <a:xfrm>
              <a:off x="0" y="-47625"/>
              <a:ext cx="787089" cy="364733"/>
            </a:xfrm>
            <a:prstGeom prst="rect"/>
          </p:spPr>
          <p:txBody>
            <a:bodyPr anchor="ctr" bIns="50800" lIns="50800" rIns="50800" rtlCol="0" tIns="50800"/>
            <a:p>
              <a:pPr algn="ctr">
                <a:lnSpc>
                  <a:spcPts val="3080"/>
                </a:lnSpc>
              </a:pPr>
            </a:p>
          </p:txBody>
        </p:sp>
      </p:grpSp>
      <p:grpSp>
        <p:nvGrpSpPr>
          <p:cNvPr id="222" name="Group 13"/>
          <p:cNvGrpSpPr/>
          <p:nvPr/>
        </p:nvGrpSpPr>
        <p:grpSpPr>
          <a:xfrm rot="-10800000">
            <a:off x="7712729" y="6090900"/>
            <a:ext cx="2605510" cy="1049727"/>
            <a:chOff x="0" y="0"/>
            <a:chExt cx="787089" cy="317108"/>
          </a:xfrm>
        </p:grpSpPr>
        <p:sp>
          <p:nvSpPr>
            <p:cNvPr id="1049132" name="Freeform 14"/>
            <p:cNvSpPr/>
            <p:nvPr/>
          </p:nvSpPr>
          <p:spPr>
            <a:xfrm>
              <a:off x="0" y="0"/>
              <a:ext cx="787089" cy="317108"/>
            </a:xfrm>
            <a:custGeom>
              <a:avLst/>
              <a:ahLst/>
              <a:rect l="l" t="t" r="r" b="b"/>
              <a:pathLst>
                <a:path w="787089" h="317108">
                  <a:moveTo>
                    <a:pt x="0" y="0"/>
                  </a:moveTo>
                  <a:lnTo>
                    <a:pt x="787089" y="0"/>
                  </a:lnTo>
                  <a:lnTo>
                    <a:pt x="787089" y="317108"/>
                  </a:lnTo>
                  <a:lnTo>
                    <a:pt x="0" y="317108"/>
                  </a:lnTo>
                  <a:close/>
                </a:path>
              </a:pathLst>
            </a:custGeom>
            <a:solidFill>
              <a:srgbClr val="327576"/>
            </a:solidFill>
          </p:spPr>
        </p:sp>
        <p:sp>
          <p:nvSpPr>
            <p:cNvPr id="1049133" name="TextBox 15"/>
            <p:cNvSpPr txBox="1"/>
            <p:nvPr/>
          </p:nvSpPr>
          <p:spPr>
            <a:xfrm>
              <a:off x="0" y="-47625"/>
              <a:ext cx="787089" cy="364733"/>
            </a:xfrm>
            <a:prstGeom prst="rect"/>
          </p:spPr>
          <p:txBody>
            <a:bodyPr anchor="ctr" bIns="50800" lIns="50800" rIns="50800" rtlCol="0" tIns="50800"/>
            <a:p>
              <a:pPr algn="ctr">
                <a:lnSpc>
                  <a:spcPts val="3080"/>
                </a:lnSpc>
              </a:pPr>
            </a:p>
          </p:txBody>
        </p:sp>
      </p:grpSp>
      <p:grpSp>
        <p:nvGrpSpPr>
          <p:cNvPr id="223" name="Group 16"/>
          <p:cNvGrpSpPr/>
          <p:nvPr/>
        </p:nvGrpSpPr>
        <p:grpSpPr>
          <a:xfrm rot="-10800000">
            <a:off x="12790055" y="6090900"/>
            <a:ext cx="2605510" cy="1049727"/>
            <a:chOff x="0" y="0"/>
            <a:chExt cx="787089" cy="317108"/>
          </a:xfrm>
        </p:grpSpPr>
        <p:sp>
          <p:nvSpPr>
            <p:cNvPr id="1049134" name="Freeform 17"/>
            <p:cNvSpPr/>
            <p:nvPr/>
          </p:nvSpPr>
          <p:spPr>
            <a:xfrm>
              <a:off x="0" y="0"/>
              <a:ext cx="787089" cy="317108"/>
            </a:xfrm>
            <a:custGeom>
              <a:avLst/>
              <a:ahLst/>
              <a:rect l="l" t="t" r="r" b="b"/>
              <a:pathLst>
                <a:path w="787089" h="317108">
                  <a:moveTo>
                    <a:pt x="0" y="0"/>
                  </a:moveTo>
                  <a:lnTo>
                    <a:pt x="787089" y="0"/>
                  </a:lnTo>
                  <a:lnTo>
                    <a:pt x="787089" y="317108"/>
                  </a:lnTo>
                  <a:lnTo>
                    <a:pt x="0" y="317108"/>
                  </a:lnTo>
                  <a:close/>
                </a:path>
              </a:pathLst>
            </a:custGeom>
            <a:solidFill>
              <a:srgbClr val="327576"/>
            </a:solidFill>
          </p:spPr>
        </p:sp>
        <p:sp>
          <p:nvSpPr>
            <p:cNvPr id="1049135" name="TextBox 18"/>
            <p:cNvSpPr txBox="1"/>
            <p:nvPr/>
          </p:nvSpPr>
          <p:spPr>
            <a:xfrm>
              <a:off x="0" y="-47625"/>
              <a:ext cx="787089" cy="364733"/>
            </a:xfrm>
            <a:prstGeom prst="rect"/>
          </p:spPr>
          <p:txBody>
            <a:bodyPr anchor="ctr" bIns="50800" lIns="50800" rIns="50800" rtlCol="0" tIns="50800"/>
            <a:p>
              <a:pPr algn="ctr">
                <a:lnSpc>
                  <a:spcPts val="3080"/>
                </a:lnSpc>
              </a:pPr>
            </a:p>
          </p:txBody>
        </p:sp>
      </p:grpSp>
      <p:grpSp>
        <p:nvGrpSpPr>
          <p:cNvPr id="224" name="Group 19"/>
          <p:cNvGrpSpPr/>
          <p:nvPr/>
        </p:nvGrpSpPr>
        <p:grpSpPr>
          <a:xfrm rot="-10800000">
            <a:off x="2632395" y="6117637"/>
            <a:ext cx="2605510" cy="1049727"/>
            <a:chOff x="0" y="0"/>
            <a:chExt cx="787089" cy="317108"/>
          </a:xfrm>
        </p:grpSpPr>
        <p:sp>
          <p:nvSpPr>
            <p:cNvPr id="1049136" name="Freeform 20"/>
            <p:cNvSpPr/>
            <p:nvPr/>
          </p:nvSpPr>
          <p:spPr>
            <a:xfrm>
              <a:off x="0" y="0"/>
              <a:ext cx="787089" cy="317108"/>
            </a:xfrm>
            <a:custGeom>
              <a:avLst/>
              <a:ahLst/>
              <a:rect l="l" t="t" r="r" b="b"/>
              <a:pathLst>
                <a:path w="787089" h="317108">
                  <a:moveTo>
                    <a:pt x="0" y="0"/>
                  </a:moveTo>
                  <a:lnTo>
                    <a:pt x="787089" y="0"/>
                  </a:lnTo>
                  <a:lnTo>
                    <a:pt x="787089" y="317108"/>
                  </a:lnTo>
                  <a:lnTo>
                    <a:pt x="0" y="317108"/>
                  </a:lnTo>
                  <a:close/>
                </a:path>
              </a:pathLst>
            </a:custGeom>
            <a:solidFill>
              <a:srgbClr val="327576"/>
            </a:solidFill>
          </p:spPr>
        </p:sp>
        <p:sp>
          <p:nvSpPr>
            <p:cNvPr id="1049137" name="TextBox 21"/>
            <p:cNvSpPr txBox="1"/>
            <p:nvPr/>
          </p:nvSpPr>
          <p:spPr>
            <a:xfrm>
              <a:off x="0" y="-47625"/>
              <a:ext cx="787089" cy="364733"/>
            </a:xfrm>
            <a:prstGeom prst="rect"/>
          </p:spPr>
          <p:txBody>
            <a:bodyPr anchor="ctr" bIns="50800" lIns="50800" rIns="50800" rtlCol="0" tIns="50800"/>
            <a:p>
              <a:pPr algn="ctr">
                <a:lnSpc>
                  <a:spcPts val="3080"/>
                </a:lnSpc>
              </a:pPr>
            </a:p>
          </p:txBody>
        </p:sp>
      </p:grpSp>
      <p:grpSp>
        <p:nvGrpSpPr>
          <p:cNvPr id="225" name="Group 22"/>
          <p:cNvGrpSpPr/>
          <p:nvPr/>
        </p:nvGrpSpPr>
        <p:grpSpPr>
          <a:xfrm rot="-10800000">
            <a:off x="2107532" y="2803840"/>
            <a:ext cx="1049727" cy="1049727"/>
            <a:chOff x="0" y="0"/>
            <a:chExt cx="812800" cy="812800"/>
          </a:xfrm>
        </p:grpSpPr>
        <p:sp>
          <p:nvSpPr>
            <p:cNvPr id="1049138" name="Freeform 23"/>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327576"/>
            </a:solidFill>
          </p:spPr>
        </p:sp>
        <p:sp>
          <p:nvSpPr>
            <p:cNvPr id="1049139" name="TextBox 24"/>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26" name="Group 25"/>
          <p:cNvGrpSpPr/>
          <p:nvPr/>
        </p:nvGrpSpPr>
        <p:grpSpPr>
          <a:xfrm rot="-10800000">
            <a:off x="7187865" y="2803840"/>
            <a:ext cx="1049727" cy="1049727"/>
            <a:chOff x="0" y="0"/>
            <a:chExt cx="812800" cy="812800"/>
          </a:xfrm>
        </p:grpSpPr>
        <p:sp>
          <p:nvSpPr>
            <p:cNvPr id="1049140" name="Freeform 26"/>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327576"/>
            </a:solidFill>
          </p:spPr>
        </p:sp>
        <p:sp>
          <p:nvSpPr>
            <p:cNvPr id="1049141" name="TextBox 27"/>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27" name="Group 28"/>
          <p:cNvGrpSpPr/>
          <p:nvPr/>
        </p:nvGrpSpPr>
        <p:grpSpPr>
          <a:xfrm rot="-10800000">
            <a:off x="12265192" y="2803840"/>
            <a:ext cx="1049727" cy="1049727"/>
            <a:chOff x="0" y="0"/>
            <a:chExt cx="812800" cy="812800"/>
          </a:xfrm>
        </p:grpSpPr>
        <p:sp>
          <p:nvSpPr>
            <p:cNvPr id="1049142" name="Freeform 29"/>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327576"/>
            </a:solidFill>
          </p:spPr>
        </p:sp>
        <p:sp>
          <p:nvSpPr>
            <p:cNvPr id="1049143" name="TextBox 30"/>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28" name="Group 31"/>
          <p:cNvGrpSpPr/>
          <p:nvPr/>
        </p:nvGrpSpPr>
        <p:grpSpPr>
          <a:xfrm rot="-10800000">
            <a:off x="7187865" y="6090900"/>
            <a:ext cx="1049727" cy="1049727"/>
            <a:chOff x="0" y="0"/>
            <a:chExt cx="812800" cy="812800"/>
          </a:xfrm>
        </p:grpSpPr>
        <p:sp>
          <p:nvSpPr>
            <p:cNvPr id="1049144" name="Freeform 32"/>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327576"/>
            </a:solidFill>
          </p:spPr>
        </p:sp>
        <p:sp>
          <p:nvSpPr>
            <p:cNvPr id="1049145" name="TextBox 33"/>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29" name="Group 34"/>
          <p:cNvGrpSpPr/>
          <p:nvPr/>
        </p:nvGrpSpPr>
        <p:grpSpPr>
          <a:xfrm rot="-10800000">
            <a:off x="12265192" y="6090900"/>
            <a:ext cx="1049727" cy="1049727"/>
            <a:chOff x="0" y="0"/>
            <a:chExt cx="812800" cy="812800"/>
          </a:xfrm>
        </p:grpSpPr>
        <p:sp>
          <p:nvSpPr>
            <p:cNvPr id="1049146" name="Freeform 35"/>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327576"/>
            </a:solidFill>
          </p:spPr>
        </p:sp>
        <p:sp>
          <p:nvSpPr>
            <p:cNvPr id="1049147" name="TextBox 36"/>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30" name="Group 37"/>
          <p:cNvGrpSpPr/>
          <p:nvPr/>
        </p:nvGrpSpPr>
        <p:grpSpPr>
          <a:xfrm rot="-10800000">
            <a:off x="2107532" y="6117637"/>
            <a:ext cx="1049727" cy="1049727"/>
            <a:chOff x="0" y="0"/>
            <a:chExt cx="812800" cy="812800"/>
          </a:xfrm>
        </p:grpSpPr>
        <p:sp>
          <p:nvSpPr>
            <p:cNvPr id="1049148" name="Freeform 38"/>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327576"/>
            </a:solidFill>
          </p:spPr>
        </p:sp>
        <p:sp>
          <p:nvSpPr>
            <p:cNvPr id="1049149" name="TextBox 39"/>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31" name="Group 40"/>
          <p:cNvGrpSpPr/>
          <p:nvPr/>
        </p:nvGrpSpPr>
        <p:grpSpPr>
          <a:xfrm rot="-10800000">
            <a:off x="2223518" y="2919826"/>
            <a:ext cx="817755" cy="817755"/>
            <a:chOff x="0" y="0"/>
            <a:chExt cx="812800" cy="812800"/>
          </a:xfrm>
        </p:grpSpPr>
        <p:sp>
          <p:nvSpPr>
            <p:cNvPr id="1049150" name="Freeform 41"/>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49151" name="TextBox 42"/>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32" name="Group 43"/>
          <p:cNvGrpSpPr/>
          <p:nvPr/>
        </p:nvGrpSpPr>
        <p:grpSpPr>
          <a:xfrm rot="-10800000">
            <a:off x="7303851" y="2919826"/>
            <a:ext cx="817755" cy="817755"/>
            <a:chOff x="0" y="0"/>
            <a:chExt cx="812800" cy="812800"/>
          </a:xfrm>
        </p:grpSpPr>
        <p:sp>
          <p:nvSpPr>
            <p:cNvPr id="1049152" name="Freeform 44"/>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49153" name="TextBox 45"/>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33" name="Group 46"/>
          <p:cNvGrpSpPr/>
          <p:nvPr/>
        </p:nvGrpSpPr>
        <p:grpSpPr>
          <a:xfrm rot="-10800000">
            <a:off x="12381178" y="2919826"/>
            <a:ext cx="817755" cy="817755"/>
            <a:chOff x="0" y="0"/>
            <a:chExt cx="812800" cy="812800"/>
          </a:xfrm>
        </p:grpSpPr>
        <p:sp>
          <p:nvSpPr>
            <p:cNvPr id="1049154" name="Freeform 47"/>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49155" name="TextBox 48"/>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34" name="Group 49"/>
          <p:cNvGrpSpPr/>
          <p:nvPr/>
        </p:nvGrpSpPr>
        <p:grpSpPr>
          <a:xfrm rot="-10800000">
            <a:off x="7303851" y="6206886"/>
            <a:ext cx="817755" cy="817755"/>
            <a:chOff x="0" y="0"/>
            <a:chExt cx="812800" cy="812800"/>
          </a:xfrm>
        </p:grpSpPr>
        <p:sp>
          <p:nvSpPr>
            <p:cNvPr id="1049156" name="Freeform 50"/>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49157" name="TextBox 51"/>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35" name="Group 52"/>
          <p:cNvGrpSpPr/>
          <p:nvPr/>
        </p:nvGrpSpPr>
        <p:grpSpPr>
          <a:xfrm rot="-10800000">
            <a:off x="12381178" y="6206886"/>
            <a:ext cx="817755" cy="817755"/>
            <a:chOff x="0" y="0"/>
            <a:chExt cx="812800" cy="812800"/>
          </a:xfrm>
        </p:grpSpPr>
        <p:sp>
          <p:nvSpPr>
            <p:cNvPr id="1049158" name="Freeform 53"/>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49159" name="TextBox 54"/>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36" name="Group 55"/>
          <p:cNvGrpSpPr/>
          <p:nvPr/>
        </p:nvGrpSpPr>
        <p:grpSpPr>
          <a:xfrm rot="-10800000">
            <a:off x="2223518" y="6233623"/>
            <a:ext cx="817755" cy="817755"/>
            <a:chOff x="0" y="0"/>
            <a:chExt cx="812800" cy="812800"/>
          </a:xfrm>
        </p:grpSpPr>
        <p:sp>
          <p:nvSpPr>
            <p:cNvPr id="1049160" name="Freeform 56"/>
            <p:cNvSpPr/>
            <p:nvPr/>
          </p:nvSpPr>
          <p:spPr>
            <a:xfrm>
              <a:off x="0" y="0"/>
              <a:ext cx="812800" cy="812800"/>
            </a:xfrm>
            <a:custGeom>
              <a:avLst/>
              <a:ah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49161" name="TextBox 57"/>
            <p:cNvSpPr txBox="1"/>
            <p:nvPr/>
          </p:nvSpPr>
          <p:spPr>
            <a:xfrm>
              <a:off x="139700" y="92075"/>
              <a:ext cx="533400" cy="581025"/>
            </a:xfrm>
            <a:prstGeom prst="rect"/>
          </p:spPr>
          <p:txBody>
            <a:bodyPr anchor="ctr" bIns="50800" lIns="50800" rIns="50800" rtlCol="0" tIns="50800"/>
            <a:p>
              <a:pPr algn="ctr">
                <a:lnSpc>
                  <a:spcPts val="3080"/>
                </a:lnSpc>
              </a:pPr>
            </a:p>
          </p:txBody>
        </p:sp>
      </p:grpSp>
      <p:grpSp>
        <p:nvGrpSpPr>
          <p:cNvPr id="237" name="Group 58"/>
          <p:cNvGrpSpPr/>
          <p:nvPr/>
        </p:nvGrpSpPr>
        <p:grpSpPr>
          <a:xfrm rot="0">
            <a:off x="3911875" y="2803840"/>
            <a:ext cx="2110933" cy="1049727"/>
            <a:chOff x="0" y="0"/>
            <a:chExt cx="637684" cy="317108"/>
          </a:xfrm>
        </p:grpSpPr>
        <p:sp>
          <p:nvSpPr>
            <p:cNvPr id="1049162" name="Freeform 59"/>
            <p:cNvSpPr/>
            <p:nvPr/>
          </p:nvSpPr>
          <p:spPr>
            <a:xfrm>
              <a:off x="0" y="0"/>
              <a:ext cx="637684" cy="317108"/>
            </a:xfrm>
            <a:custGeom>
              <a:avLst/>
              <a:ahLst/>
              <a:rect l="l" t="t" r="r" b="b"/>
              <a:pathLst>
                <a:path w="637684" h="317108">
                  <a:moveTo>
                    <a:pt x="203200" y="0"/>
                  </a:moveTo>
                  <a:lnTo>
                    <a:pt x="637684" y="0"/>
                  </a:lnTo>
                  <a:lnTo>
                    <a:pt x="434484" y="317108"/>
                  </a:lnTo>
                  <a:lnTo>
                    <a:pt x="0" y="317108"/>
                  </a:lnTo>
                  <a:lnTo>
                    <a:pt x="203200" y="0"/>
                  </a:lnTo>
                  <a:close/>
                </a:path>
              </a:pathLst>
            </a:custGeom>
            <a:solidFill>
              <a:srgbClr val="639C9D"/>
            </a:solidFill>
          </p:spPr>
        </p:sp>
        <p:sp>
          <p:nvSpPr>
            <p:cNvPr id="1049163" name="TextBox 60"/>
            <p:cNvSpPr txBox="1"/>
            <p:nvPr/>
          </p:nvSpPr>
          <p:spPr>
            <a:xfrm>
              <a:off x="101600" y="-47625"/>
              <a:ext cx="434484" cy="364733"/>
            </a:xfrm>
            <a:prstGeom prst="rect"/>
          </p:spPr>
          <p:txBody>
            <a:bodyPr anchor="ctr" bIns="50800" lIns="50800" rIns="50800" rtlCol="0" tIns="50800"/>
            <a:p>
              <a:pPr algn="ctr">
                <a:lnSpc>
                  <a:spcPts val="3080"/>
                </a:lnSpc>
              </a:pPr>
            </a:p>
          </p:txBody>
        </p:sp>
      </p:grpSp>
      <p:grpSp>
        <p:nvGrpSpPr>
          <p:cNvPr id="238" name="Group 61"/>
          <p:cNvGrpSpPr/>
          <p:nvPr/>
        </p:nvGrpSpPr>
        <p:grpSpPr>
          <a:xfrm rot="0">
            <a:off x="8992209" y="2803840"/>
            <a:ext cx="2110933" cy="1049727"/>
            <a:chOff x="0" y="0"/>
            <a:chExt cx="637684" cy="317108"/>
          </a:xfrm>
        </p:grpSpPr>
        <p:sp>
          <p:nvSpPr>
            <p:cNvPr id="1049164" name="Freeform 62"/>
            <p:cNvSpPr/>
            <p:nvPr/>
          </p:nvSpPr>
          <p:spPr>
            <a:xfrm>
              <a:off x="0" y="0"/>
              <a:ext cx="637684" cy="317108"/>
            </a:xfrm>
            <a:custGeom>
              <a:avLst/>
              <a:ahLst/>
              <a:rect l="l" t="t" r="r" b="b"/>
              <a:pathLst>
                <a:path w="637684" h="317108">
                  <a:moveTo>
                    <a:pt x="203200" y="0"/>
                  </a:moveTo>
                  <a:lnTo>
                    <a:pt x="637684" y="0"/>
                  </a:lnTo>
                  <a:lnTo>
                    <a:pt x="434484" y="317108"/>
                  </a:lnTo>
                  <a:lnTo>
                    <a:pt x="0" y="317108"/>
                  </a:lnTo>
                  <a:lnTo>
                    <a:pt x="203200" y="0"/>
                  </a:lnTo>
                  <a:close/>
                </a:path>
              </a:pathLst>
            </a:custGeom>
            <a:solidFill>
              <a:srgbClr val="639C9D"/>
            </a:solidFill>
          </p:spPr>
        </p:sp>
        <p:sp>
          <p:nvSpPr>
            <p:cNvPr id="1049165" name="TextBox 63"/>
            <p:cNvSpPr txBox="1"/>
            <p:nvPr/>
          </p:nvSpPr>
          <p:spPr>
            <a:xfrm>
              <a:off x="101600" y="-47625"/>
              <a:ext cx="434484" cy="364733"/>
            </a:xfrm>
            <a:prstGeom prst="rect"/>
          </p:spPr>
          <p:txBody>
            <a:bodyPr anchor="ctr" bIns="50800" lIns="50800" rIns="50800" rtlCol="0" tIns="50800"/>
            <a:p>
              <a:pPr algn="ctr">
                <a:lnSpc>
                  <a:spcPts val="3080"/>
                </a:lnSpc>
              </a:pPr>
            </a:p>
          </p:txBody>
        </p:sp>
      </p:grpSp>
      <p:grpSp>
        <p:nvGrpSpPr>
          <p:cNvPr id="239" name="Group 64"/>
          <p:cNvGrpSpPr/>
          <p:nvPr/>
        </p:nvGrpSpPr>
        <p:grpSpPr>
          <a:xfrm rot="0">
            <a:off x="14069535" y="2803840"/>
            <a:ext cx="2110933" cy="1049727"/>
            <a:chOff x="0" y="0"/>
            <a:chExt cx="637684" cy="317108"/>
          </a:xfrm>
        </p:grpSpPr>
        <p:sp>
          <p:nvSpPr>
            <p:cNvPr id="1049166" name="Freeform 65"/>
            <p:cNvSpPr/>
            <p:nvPr/>
          </p:nvSpPr>
          <p:spPr>
            <a:xfrm>
              <a:off x="0" y="0"/>
              <a:ext cx="637684" cy="317108"/>
            </a:xfrm>
            <a:custGeom>
              <a:avLst/>
              <a:ahLst/>
              <a:rect l="l" t="t" r="r" b="b"/>
              <a:pathLst>
                <a:path w="637684" h="317108">
                  <a:moveTo>
                    <a:pt x="203200" y="0"/>
                  </a:moveTo>
                  <a:lnTo>
                    <a:pt x="637684" y="0"/>
                  </a:lnTo>
                  <a:lnTo>
                    <a:pt x="434484" y="317108"/>
                  </a:lnTo>
                  <a:lnTo>
                    <a:pt x="0" y="317108"/>
                  </a:lnTo>
                  <a:lnTo>
                    <a:pt x="203200" y="0"/>
                  </a:lnTo>
                  <a:close/>
                </a:path>
              </a:pathLst>
            </a:custGeom>
            <a:solidFill>
              <a:srgbClr val="639C9D"/>
            </a:solidFill>
          </p:spPr>
        </p:sp>
        <p:sp>
          <p:nvSpPr>
            <p:cNvPr id="1049167" name="TextBox 66"/>
            <p:cNvSpPr txBox="1"/>
            <p:nvPr/>
          </p:nvSpPr>
          <p:spPr>
            <a:xfrm>
              <a:off x="101600" y="-47625"/>
              <a:ext cx="434484" cy="364733"/>
            </a:xfrm>
            <a:prstGeom prst="rect"/>
          </p:spPr>
          <p:txBody>
            <a:bodyPr anchor="ctr" bIns="50800" lIns="50800" rIns="50800" rtlCol="0" tIns="50800"/>
            <a:p>
              <a:pPr algn="ctr">
                <a:lnSpc>
                  <a:spcPts val="3080"/>
                </a:lnSpc>
              </a:pPr>
            </a:p>
          </p:txBody>
        </p:sp>
      </p:grpSp>
      <p:grpSp>
        <p:nvGrpSpPr>
          <p:cNvPr id="240" name="Group 67"/>
          <p:cNvGrpSpPr/>
          <p:nvPr/>
        </p:nvGrpSpPr>
        <p:grpSpPr>
          <a:xfrm rot="0">
            <a:off x="8992209" y="6090900"/>
            <a:ext cx="2110933" cy="1049727"/>
            <a:chOff x="0" y="0"/>
            <a:chExt cx="637684" cy="317108"/>
          </a:xfrm>
        </p:grpSpPr>
        <p:sp>
          <p:nvSpPr>
            <p:cNvPr id="1049168" name="Freeform 68"/>
            <p:cNvSpPr/>
            <p:nvPr/>
          </p:nvSpPr>
          <p:spPr>
            <a:xfrm>
              <a:off x="0" y="0"/>
              <a:ext cx="637684" cy="317108"/>
            </a:xfrm>
            <a:custGeom>
              <a:avLst/>
              <a:ahLst/>
              <a:rect l="l" t="t" r="r" b="b"/>
              <a:pathLst>
                <a:path w="637684" h="317108">
                  <a:moveTo>
                    <a:pt x="203200" y="0"/>
                  </a:moveTo>
                  <a:lnTo>
                    <a:pt x="637684" y="0"/>
                  </a:lnTo>
                  <a:lnTo>
                    <a:pt x="434484" y="317108"/>
                  </a:lnTo>
                  <a:lnTo>
                    <a:pt x="0" y="317108"/>
                  </a:lnTo>
                  <a:lnTo>
                    <a:pt x="203200" y="0"/>
                  </a:lnTo>
                  <a:close/>
                </a:path>
              </a:pathLst>
            </a:custGeom>
            <a:solidFill>
              <a:srgbClr val="639C9D"/>
            </a:solidFill>
          </p:spPr>
        </p:sp>
        <p:sp>
          <p:nvSpPr>
            <p:cNvPr id="1049169" name="TextBox 69"/>
            <p:cNvSpPr txBox="1"/>
            <p:nvPr/>
          </p:nvSpPr>
          <p:spPr>
            <a:xfrm>
              <a:off x="101600" y="-47625"/>
              <a:ext cx="434484" cy="364733"/>
            </a:xfrm>
            <a:prstGeom prst="rect"/>
          </p:spPr>
          <p:txBody>
            <a:bodyPr anchor="ctr" bIns="50800" lIns="50800" rIns="50800" rtlCol="0" tIns="50800"/>
            <a:p>
              <a:pPr algn="ctr">
                <a:lnSpc>
                  <a:spcPts val="3080"/>
                </a:lnSpc>
              </a:pPr>
            </a:p>
          </p:txBody>
        </p:sp>
      </p:grpSp>
      <p:grpSp>
        <p:nvGrpSpPr>
          <p:cNvPr id="241" name="Group 70"/>
          <p:cNvGrpSpPr/>
          <p:nvPr/>
        </p:nvGrpSpPr>
        <p:grpSpPr>
          <a:xfrm rot="0">
            <a:off x="14069535" y="6090900"/>
            <a:ext cx="2110933" cy="1049727"/>
            <a:chOff x="0" y="0"/>
            <a:chExt cx="637684" cy="317108"/>
          </a:xfrm>
        </p:grpSpPr>
        <p:sp>
          <p:nvSpPr>
            <p:cNvPr id="1049170" name="Freeform 71"/>
            <p:cNvSpPr/>
            <p:nvPr/>
          </p:nvSpPr>
          <p:spPr>
            <a:xfrm>
              <a:off x="0" y="0"/>
              <a:ext cx="637684" cy="317108"/>
            </a:xfrm>
            <a:custGeom>
              <a:avLst/>
              <a:ahLst/>
              <a:rect l="l" t="t" r="r" b="b"/>
              <a:pathLst>
                <a:path w="637684" h="317108">
                  <a:moveTo>
                    <a:pt x="203200" y="0"/>
                  </a:moveTo>
                  <a:lnTo>
                    <a:pt x="637684" y="0"/>
                  </a:lnTo>
                  <a:lnTo>
                    <a:pt x="434484" y="317108"/>
                  </a:lnTo>
                  <a:lnTo>
                    <a:pt x="0" y="317108"/>
                  </a:lnTo>
                  <a:lnTo>
                    <a:pt x="203200" y="0"/>
                  </a:lnTo>
                  <a:close/>
                </a:path>
              </a:pathLst>
            </a:custGeom>
            <a:solidFill>
              <a:srgbClr val="639C9D"/>
            </a:solidFill>
          </p:spPr>
        </p:sp>
        <p:sp>
          <p:nvSpPr>
            <p:cNvPr id="1049171" name="TextBox 72"/>
            <p:cNvSpPr txBox="1"/>
            <p:nvPr/>
          </p:nvSpPr>
          <p:spPr>
            <a:xfrm>
              <a:off x="101600" y="-47625"/>
              <a:ext cx="434484" cy="364733"/>
            </a:xfrm>
            <a:prstGeom prst="rect"/>
          </p:spPr>
          <p:txBody>
            <a:bodyPr anchor="ctr" bIns="50800" lIns="50800" rIns="50800" rtlCol="0" tIns="50800"/>
            <a:p>
              <a:pPr algn="ctr">
                <a:lnSpc>
                  <a:spcPts val="3080"/>
                </a:lnSpc>
              </a:pPr>
            </a:p>
          </p:txBody>
        </p:sp>
      </p:grpSp>
      <p:grpSp>
        <p:nvGrpSpPr>
          <p:cNvPr id="242" name="Group 73"/>
          <p:cNvGrpSpPr/>
          <p:nvPr/>
        </p:nvGrpSpPr>
        <p:grpSpPr>
          <a:xfrm rot="0">
            <a:off x="3911875" y="6117637"/>
            <a:ext cx="2110933" cy="1049727"/>
            <a:chOff x="0" y="0"/>
            <a:chExt cx="637684" cy="317108"/>
          </a:xfrm>
        </p:grpSpPr>
        <p:sp>
          <p:nvSpPr>
            <p:cNvPr id="1049172" name="Freeform 74"/>
            <p:cNvSpPr/>
            <p:nvPr/>
          </p:nvSpPr>
          <p:spPr>
            <a:xfrm>
              <a:off x="0" y="0"/>
              <a:ext cx="637684" cy="317108"/>
            </a:xfrm>
            <a:custGeom>
              <a:avLst/>
              <a:ahLst/>
              <a:rect l="l" t="t" r="r" b="b"/>
              <a:pathLst>
                <a:path w="637684" h="317108">
                  <a:moveTo>
                    <a:pt x="203200" y="0"/>
                  </a:moveTo>
                  <a:lnTo>
                    <a:pt x="637684" y="0"/>
                  </a:lnTo>
                  <a:lnTo>
                    <a:pt x="434484" y="317108"/>
                  </a:lnTo>
                  <a:lnTo>
                    <a:pt x="0" y="317108"/>
                  </a:lnTo>
                  <a:lnTo>
                    <a:pt x="203200" y="0"/>
                  </a:lnTo>
                  <a:close/>
                </a:path>
              </a:pathLst>
            </a:custGeom>
            <a:solidFill>
              <a:srgbClr val="639C9D"/>
            </a:solidFill>
          </p:spPr>
        </p:sp>
        <p:sp>
          <p:nvSpPr>
            <p:cNvPr id="1049173" name="TextBox 75"/>
            <p:cNvSpPr txBox="1"/>
            <p:nvPr/>
          </p:nvSpPr>
          <p:spPr>
            <a:xfrm>
              <a:off x="101600" y="-47625"/>
              <a:ext cx="434484" cy="364733"/>
            </a:xfrm>
            <a:prstGeom prst="rect"/>
          </p:spPr>
          <p:txBody>
            <a:bodyPr anchor="ctr" bIns="50800" lIns="50800" rIns="50800" rtlCol="0" tIns="50800"/>
            <a:p>
              <a:pPr algn="ctr">
                <a:lnSpc>
                  <a:spcPts val="3080"/>
                </a:lnSpc>
              </a:pPr>
            </a:p>
          </p:txBody>
        </p:sp>
      </p:grpSp>
      <p:sp>
        <p:nvSpPr>
          <p:cNvPr id="1049174" name="TextBox 76"/>
          <p:cNvSpPr txBox="1"/>
          <p:nvPr/>
        </p:nvSpPr>
        <p:spPr>
          <a:xfrm>
            <a:off x="2223518" y="3912956"/>
            <a:ext cx="3142318" cy="688024"/>
          </a:xfrm>
          <a:prstGeom prst="rect"/>
        </p:spPr>
        <p:txBody>
          <a:bodyPr anchor="t" bIns="0" lIns="0" rIns="0" rtlCol="0" tIns="0">
            <a:spAutoFit/>
          </a:bodyPr>
          <a:p>
            <a:pPr algn="l">
              <a:lnSpc>
                <a:spcPts val="2720"/>
              </a:lnSpc>
            </a:pPr>
            <a:r>
              <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rPr>
              <a:t>Industry Trade Shows and </a:t>
            </a:r>
            <a:endPar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a:p>
            <a:pPr algn="l" indent="0" lvl="1" marL="0">
              <a:lnSpc>
                <a:spcPts val="2720"/>
              </a:lnSpc>
              <a:spcBef>
                <a:spcPct val="0"/>
              </a:spcBef>
            </a:pPr>
            <a:r>
              <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rPr>
              <a:t>Conferences</a:t>
            </a:r>
            <a:endPar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175" name="TextBox 77"/>
          <p:cNvSpPr txBox="1"/>
          <p:nvPr/>
        </p:nvSpPr>
        <p:spPr>
          <a:xfrm>
            <a:off x="7285178" y="3895744"/>
            <a:ext cx="3009613" cy="688024"/>
          </a:xfrm>
          <a:prstGeom prst="rect"/>
        </p:spPr>
        <p:txBody>
          <a:bodyPr anchor="t" bIns="0" lIns="0" rIns="0" rtlCol="0" tIns="0">
            <a:spAutoFit/>
          </a:bodyPr>
          <a:p>
            <a:pPr algn="l" indent="0" lvl="1" marL="0">
              <a:lnSpc>
                <a:spcPts val="2720"/>
              </a:lnSpc>
              <a:spcBef>
                <a:spcPct val="0"/>
              </a:spcBef>
            </a:pPr>
            <a:r>
              <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rPr>
              <a:t>Print Advertising in Industry Publications</a:t>
            </a:r>
            <a:endPar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176" name="TextBox 78"/>
          <p:cNvSpPr txBox="1"/>
          <p:nvPr/>
        </p:nvSpPr>
        <p:spPr>
          <a:xfrm>
            <a:off x="12362505" y="4098856"/>
            <a:ext cx="3817964" cy="343151"/>
          </a:xfrm>
          <a:prstGeom prst="rect"/>
        </p:spPr>
        <p:txBody>
          <a:bodyPr anchor="t" bIns="0" lIns="0" rIns="0" rtlCol="0" tIns="0">
            <a:spAutoFit/>
          </a:bodyPr>
          <a:p>
            <a:pPr algn="l" indent="0" lvl="1" marL="0">
              <a:lnSpc>
                <a:spcPts val="2720"/>
              </a:lnSpc>
              <a:spcBef>
                <a:spcPct val="0"/>
              </a:spcBef>
            </a:pPr>
            <a:r>
              <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rPr>
              <a:t>Sponsorship of Industry Events</a:t>
            </a:r>
            <a:endPar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177" name="TextBox 79"/>
          <p:cNvSpPr txBox="1"/>
          <p:nvPr/>
        </p:nvSpPr>
        <p:spPr>
          <a:xfrm>
            <a:off x="7285178" y="7178727"/>
            <a:ext cx="4108464" cy="343151"/>
          </a:xfrm>
          <a:prstGeom prst="rect"/>
        </p:spPr>
        <p:txBody>
          <a:bodyPr anchor="t" bIns="0" lIns="0" rIns="0" rtlCol="0" tIns="0">
            <a:spAutoFit/>
          </a:bodyPr>
          <a:p>
            <a:pPr algn="l" indent="0" lvl="1" marL="0">
              <a:lnSpc>
                <a:spcPts val="2720"/>
              </a:lnSpc>
              <a:spcBef>
                <a:spcPct val="0"/>
              </a:spcBef>
            </a:pPr>
            <a:r>
              <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rPr>
              <a:t>Networking Events and Workshops</a:t>
            </a:r>
            <a:endPar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178" name="TextBox 80"/>
          <p:cNvSpPr txBox="1"/>
          <p:nvPr/>
        </p:nvSpPr>
        <p:spPr>
          <a:xfrm>
            <a:off x="12385952" y="7226352"/>
            <a:ext cx="3835677" cy="343151"/>
          </a:xfrm>
          <a:prstGeom prst="rect"/>
        </p:spPr>
        <p:txBody>
          <a:bodyPr anchor="t" bIns="0" lIns="0" rIns="0" rtlCol="0" tIns="0">
            <a:spAutoFit/>
          </a:bodyPr>
          <a:p>
            <a:pPr algn="l" indent="0" lvl="1" marL="0">
              <a:lnSpc>
                <a:spcPts val="2720"/>
              </a:lnSpc>
              <a:spcBef>
                <a:spcPct val="0"/>
              </a:spcBef>
            </a:pPr>
            <a:r>
              <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rPr>
              <a:t>Customer Referral Programs</a:t>
            </a:r>
            <a:endPar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179" name="TextBox 81"/>
          <p:cNvSpPr txBox="1"/>
          <p:nvPr/>
        </p:nvSpPr>
        <p:spPr>
          <a:xfrm>
            <a:off x="2107532" y="7277850"/>
            <a:ext cx="3009613" cy="343151"/>
          </a:xfrm>
          <a:prstGeom prst="rect"/>
        </p:spPr>
        <p:txBody>
          <a:bodyPr anchor="t" bIns="0" lIns="0" rIns="0" rtlCol="0" tIns="0">
            <a:spAutoFit/>
          </a:bodyPr>
          <a:p>
            <a:pPr algn="l" indent="0" lvl="1" marL="0">
              <a:lnSpc>
                <a:spcPts val="2720"/>
              </a:lnSpc>
              <a:spcBef>
                <a:spcPct val="0"/>
              </a:spcBef>
            </a:pPr>
            <a:r>
              <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rPr>
              <a:t>Direct Mail Campaigns</a:t>
            </a:r>
            <a:endParaRPr b="1" sz="1940" lang="en-US" spc="62">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180" name="TextBox 82"/>
          <p:cNvSpPr txBox="1"/>
          <p:nvPr/>
        </p:nvSpPr>
        <p:spPr>
          <a:xfrm>
            <a:off x="2253381" y="4820056"/>
            <a:ext cx="3909702" cy="1615440"/>
          </a:xfrm>
          <a:prstGeom prst="rect"/>
        </p:spPr>
        <p:txBody>
          <a:bodyPr anchor="t" bIns="0" lIns="0" rIns="0" rtlCol="0" tIns="0">
            <a:spAutoFit/>
          </a:bodyPr>
          <a:p>
            <a:pPr algn="l" indent="-152400" lvl="1" marL="304800">
              <a:lnSpc>
                <a:spcPts val="2120"/>
              </a:lnSpc>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Action: Exhibit at key events like EuroBlech and other relevant trade fairs.</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l" indent="-152400" lvl="1" marL="304800">
              <a:lnSpc>
                <a:spcPts val="2120"/>
              </a:lnSpc>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Objective: Direct engagement with potential clients, showcasing products and solutions.</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l" indent="0" lvl="0" marL="0">
              <a:lnSpc>
                <a:spcPts val="2120"/>
              </a:lnSpc>
              <a:spcBef>
                <a:spcPct val="0"/>
              </a:spcBef>
            </a:pPr>
          </a:p>
        </p:txBody>
      </p:sp>
      <p:sp>
        <p:nvSpPr>
          <p:cNvPr id="1049181" name="TextBox 83"/>
          <p:cNvSpPr txBox="1"/>
          <p:nvPr/>
        </p:nvSpPr>
        <p:spPr>
          <a:xfrm>
            <a:off x="7303851" y="4793319"/>
            <a:ext cx="4089791" cy="1346200"/>
          </a:xfrm>
          <a:prstGeom prst="rect"/>
        </p:spPr>
        <p:txBody>
          <a:bodyPr anchor="t" bIns="0" lIns="0" rIns="0" rtlCol="0" tIns="0">
            <a:spAutoFit/>
          </a:bodyPr>
          <a:p>
            <a:pPr algn="l" indent="-152400" lvl="1" marL="304800">
              <a:lnSpc>
                <a:spcPts val="2120"/>
              </a:lnSpc>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Action: Place ads in specialized trade magazines focused on air quality management and manufacturing.</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l" indent="-152400" lvl="1" marL="304800">
              <a:lnSpc>
                <a:spcPts val="2120"/>
              </a:lnSpc>
              <a:spcBef>
                <a:spcPct val="0"/>
              </a:spcBef>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Objective: Build brand visibility among industry professionals.</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182" name="TextBox 84"/>
          <p:cNvSpPr txBox="1"/>
          <p:nvPr/>
        </p:nvSpPr>
        <p:spPr>
          <a:xfrm>
            <a:off x="12362505" y="4663552"/>
            <a:ext cx="3859125" cy="1615440"/>
          </a:xfrm>
          <a:prstGeom prst="rect"/>
        </p:spPr>
        <p:txBody>
          <a:bodyPr anchor="t" bIns="0" lIns="0" rIns="0" rtlCol="0" tIns="0">
            <a:spAutoFit/>
          </a:bodyPr>
          <a:p>
            <a:pPr algn="l" indent="-152400" lvl="1" marL="304800">
              <a:lnSpc>
                <a:spcPts val="2120"/>
              </a:lnSpc>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Action: Sponsor webinars or conferences related to environmental sustainability and air quality.</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l" indent="-152400" lvl="1" marL="304800">
              <a:lnSpc>
                <a:spcPts val="2120"/>
              </a:lnSpc>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Objective: Enhance brand reputation and reach a targeted audience.</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l" indent="0" lvl="0" marL="0">
              <a:lnSpc>
                <a:spcPts val="2120"/>
              </a:lnSpc>
              <a:spcBef>
                <a:spcPct val="0"/>
              </a:spcBef>
            </a:pPr>
          </a:p>
        </p:txBody>
      </p:sp>
      <p:sp>
        <p:nvSpPr>
          <p:cNvPr id="1049183" name="TextBox 85"/>
          <p:cNvSpPr txBox="1"/>
          <p:nvPr/>
        </p:nvSpPr>
        <p:spPr>
          <a:xfrm>
            <a:off x="7285178" y="7599171"/>
            <a:ext cx="3817964" cy="1884679"/>
          </a:xfrm>
          <a:prstGeom prst="rect"/>
        </p:spPr>
        <p:txBody>
          <a:bodyPr anchor="t" bIns="0" lIns="0" rIns="0" rtlCol="0" tIns="0">
            <a:spAutoFit/>
          </a:bodyPr>
          <a:p>
            <a:pPr algn="l" indent="-152400" lvl="1" marL="304800">
              <a:lnSpc>
                <a:spcPts val="2120"/>
              </a:lnSpc>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Action: Organize workshops or roundtable discussions on air quality management challenges.</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l" indent="-152400" lvl="1" marL="304800">
              <a:lnSpc>
                <a:spcPts val="2120"/>
              </a:lnSpc>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Objective: Position ULMATEC as a thought leader while fostering relationships with industry executives.</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l" indent="0" lvl="0" marL="0">
              <a:lnSpc>
                <a:spcPts val="2120"/>
              </a:lnSpc>
              <a:spcBef>
                <a:spcPct val="0"/>
              </a:spcBef>
            </a:pPr>
          </a:p>
        </p:txBody>
      </p:sp>
      <p:sp>
        <p:nvSpPr>
          <p:cNvPr id="1049184" name="TextBox 86"/>
          <p:cNvSpPr txBox="1"/>
          <p:nvPr/>
        </p:nvSpPr>
        <p:spPr>
          <a:xfrm>
            <a:off x="12385952" y="7624300"/>
            <a:ext cx="3817964" cy="1615439"/>
          </a:xfrm>
          <a:prstGeom prst="rect"/>
        </p:spPr>
        <p:txBody>
          <a:bodyPr anchor="t" bIns="0" lIns="0" rIns="0" rtlCol="0" tIns="0">
            <a:spAutoFit/>
          </a:bodyPr>
          <a:p>
            <a:pPr algn="l" indent="-152400" lvl="1" marL="304800">
              <a:lnSpc>
                <a:spcPts val="2120"/>
              </a:lnSpc>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Action: Implement a referral program incentivizing existing customers to refer new clients.</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l" indent="-152400" lvl="1" marL="304800">
              <a:lnSpc>
                <a:spcPts val="2120"/>
              </a:lnSpc>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Objective: Leverage satisfied customers to expand the client base.</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l" indent="0" lvl="0" marL="0">
              <a:lnSpc>
                <a:spcPts val="2120"/>
              </a:lnSpc>
              <a:spcBef>
                <a:spcPct val="0"/>
              </a:spcBef>
            </a:pPr>
          </a:p>
        </p:txBody>
      </p:sp>
      <p:sp>
        <p:nvSpPr>
          <p:cNvPr id="1049185" name="TextBox 87"/>
          <p:cNvSpPr txBox="1"/>
          <p:nvPr/>
        </p:nvSpPr>
        <p:spPr>
          <a:xfrm>
            <a:off x="2063051" y="7687676"/>
            <a:ext cx="3697649" cy="1884679"/>
          </a:xfrm>
          <a:prstGeom prst="rect"/>
        </p:spPr>
        <p:txBody>
          <a:bodyPr anchor="t" bIns="0" lIns="0" rIns="0" rtlCol="0" tIns="0">
            <a:spAutoFit/>
          </a:bodyPr>
          <a:p>
            <a:pPr algn="l" indent="-152400" lvl="1" marL="304800">
              <a:lnSpc>
                <a:spcPts val="2120"/>
              </a:lnSpc>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Action: Send personalized brochures and product information to targeted companies in key industries.</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l" indent="-152400" lvl="1" marL="304800">
              <a:lnSpc>
                <a:spcPts val="2120"/>
              </a:lnSpc>
              <a:buFont typeface="Arial" panose="020B0604020202020204"/>
              <a:buChar char="•"/>
            </a:pPr>
            <a:r>
              <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Objective: Generate leads and inform potential clients about ULMATEC's solutions.</a:t>
            </a:r>
            <a:endParaRPr sz="1410" lang="en-US" spc="73">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l" indent="0" lvl="0" marL="0">
              <a:lnSpc>
                <a:spcPts val="2120"/>
              </a:lnSpc>
              <a:spcBef>
                <a:spcPct val="0"/>
              </a:spcBef>
            </a:pPr>
          </a:p>
        </p:txBody>
      </p:sp>
      <p:sp>
        <p:nvSpPr>
          <p:cNvPr id="1049186" name="TextBox 88"/>
          <p:cNvSpPr txBox="1"/>
          <p:nvPr/>
        </p:nvSpPr>
        <p:spPr>
          <a:xfrm>
            <a:off x="2300312" y="3033431"/>
            <a:ext cx="568915" cy="485770"/>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01</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9187" name="TextBox 89"/>
          <p:cNvSpPr txBox="1"/>
          <p:nvPr/>
        </p:nvSpPr>
        <p:spPr>
          <a:xfrm>
            <a:off x="7409221" y="3033431"/>
            <a:ext cx="568915" cy="485770"/>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02</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9188" name="TextBox 90"/>
          <p:cNvSpPr txBox="1"/>
          <p:nvPr/>
        </p:nvSpPr>
        <p:spPr>
          <a:xfrm>
            <a:off x="12484267" y="3033431"/>
            <a:ext cx="568915" cy="485770"/>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03</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9189" name="TextBox 91"/>
          <p:cNvSpPr txBox="1"/>
          <p:nvPr/>
        </p:nvSpPr>
        <p:spPr>
          <a:xfrm>
            <a:off x="7409221" y="6330017"/>
            <a:ext cx="568915" cy="485770"/>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02</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9190" name="TextBox 92"/>
          <p:cNvSpPr txBox="1"/>
          <p:nvPr/>
        </p:nvSpPr>
        <p:spPr>
          <a:xfrm>
            <a:off x="12474742" y="6330017"/>
            <a:ext cx="568915" cy="485770"/>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03</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9191" name="TextBox 93"/>
          <p:cNvSpPr txBox="1"/>
          <p:nvPr/>
        </p:nvSpPr>
        <p:spPr>
          <a:xfrm>
            <a:off x="2319362" y="6356753"/>
            <a:ext cx="568915" cy="485770"/>
          </a:xfrm>
          <a:prstGeom prst="rect"/>
        </p:spPr>
        <p:txBody>
          <a:bodyPr anchor="t" bIns="0" lIns="0" rIns="0" rtlCol="0" tIns="0">
            <a:spAutoFit/>
          </a:bodyPr>
          <a:p>
            <a:pPr algn="ctr">
              <a:lnSpc>
                <a:spcPts val="3905"/>
              </a:lnSpc>
            </a:pPr>
            <a:r>
              <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rPr>
              <a:t>01</a:t>
            </a:r>
            <a:endParaRPr b="1" sz="2790" lang="en-US" spc="117">
              <a:solidFill>
                <a:srgbClr val="327576"/>
              </a:solidFill>
              <a:latin typeface="Barlow Bold" panose="00000800000000000000"/>
              <a:ea typeface="Barlow Bold" panose="00000800000000000000"/>
              <a:cs typeface="Barlow Bold" panose="00000800000000000000"/>
              <a:sym typeface="Barlow Bold" panose="00000800000000000000"/>
            </a:endParaRPr>
          </a:p>
        </p:txBody>
      </p:sp>
      <p:sp>
        <p:nvSpPr>
          <p:cNvPr id="1049192" name="TextBox 94"/>
          <p:cNvSpPr txBox="1"/>
          <p:nvPr/>
        </p:nvSpPr>
        <p:spPr>
          <a:xfrm>
            <a:off x="4208232" y="942975"/>
            <a:ext cx="9871535" cy="1422400"/>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MARKETING AND COMMUNICATION CONCEPT FOR ULMATEC</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193" name="AutoShape 95"/>
          <p:cNvSpPr/>
          <p:nvPr/>
        </p:nvSpPr>
        <p:spPr>
          <a:xfrm>
            <a:off x="1515899" y="9285348"/>
            <a:ext cx="15256203" cy="0"/>
          </a:xfrm>
          <a:prstGeom prst="line"/>
          <a:ln w="9525" cap="flat">
            <a:solidFill>
              <a:srgbClr val="235A5B"/>
            </a:solidFill>
            <a:prstDash val="solid"/>
            <a:headEnd type="none" w="sm" len="sm"/>
            <a:tailEnd type="none" w="sm" len="sm"/>
          </a:ln>
        </p:spPr>
      </p:sp>
      <p:sp>
        <p:nvSpPr>
          <p:cNvPr id="1049194" name="TextBox 96"/>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
        <p:nvSpPr>
          <p:cNvPr id="1049195" name="Freeform 97"/>
          <p:cNvSpPr/>
          <p:nvPr/>
        </p:nvSpPr>
        <p:spPr>
          <a:xfrm>
            <a:off x="14874137" y="3077839"/>
            <a:ext cx="501729" cy="501729"/>
          </a:xfrm>
          <a:custGeom>
            <a:avLst/>
            <a:ahLst/>
            <a:rect l="l" t="t" r="r" b="b"/>
            <a:pathLst>
              <a:path w="501729" h="501729">
                <a:moveTo>
                  <a:pt x="0" y="0"/>
                </a:moveTo>
                <a:lnTo>
                  <a:pt x="501730" y="0"/>
                </a:lnTo>
                <a:lnTo>
                  <a:pt x="501730" y="501729"/>
                </a:lnTo>
                <a:lnTo>
                  <a:pt x="0" y="501729"/>
                </a:lnTo>
                <a:lnTo>
                  <a:pt x="0" y="0"/>
                </a:lnTo>
                <a:close/>
              </a:path>
            </a:pathLst>
          </a:custGeom>
          <a:blipFill>
            <a:blip xmlns:r="http://schemas.openxmlformats.org/officeDocument/2006/relationships" r:embed="rId2"/>
            <a:stretch>
              <a:fillRect/>
            </a:stretch>
          </a:blipFill>
        </p:spPr>
      </p:sp>
      <p:sp>
        <p:nvSpPr>
          <p:cNvPr id="1049196" name="Freeform 98"/>
          <p:cNvSpPr/>
          <p:nvPr/>
        </p:nvSpPr>
        <p:spPr>
          <a:xfrm>
            <a:off x="4729366" y="6404525"/>
            <a:ext cx="475951" cy="475951"/>
          </a:xfrm>
          <a:custGeom>
            <a:avLst/>
            <a:ahLst/>
            <a:rect l="l" t="t" r="r" b="b"/>
            <a:pathLst>
              <a:path w="475951" h="475951">
                <a:moveTo>
                  <a:pt x="0" y="0"/>
                </a:moveTo>
                <a:lnTo>
                  <a:pt x="475951" y="0"/>
                </a:lnTo>
                <a:lnTo>
                  <a:pt x="475951" y="475951"/>
                </a:lnTo>
                <a:lnTo>
                  <a:pt x="0" y="475951"/>
                </a:lnTo>
                <a:lnTo>
                  <a:pt x="0" y="0"/>
                </a:lnTo>
                <a:close/>
              </a:path>
            </a:pathLst>
          </a:custGeom>
          <a:blipFill>
            <a:blip xmlns:r="http://schemas.openxmlformats.org/officeDocument/2006/relationships" r:embed="rId3"/>
            <a:stretch>
              <a:fillRect/>
            </a:stretch>
          </a:blipFill>
        </p:spPr>
      </p:sp>
      <p:sp>
        <p:nvSpPr>
          <p:cNvPr id="1049197" name="Freeform 99"/>
          <p:cNvSpPr/>
          <p:nvPr/>
        </p:nvSpPr>
        <p:spPr>
          <a:xfrm>
            <a:off x="9782963" y="6351052"/>
            <a:ext cx="529425" cy="529425"/>
          </a:xfrm>
          <a:custGeom>
            <a:avLst/>
            <a:ahLst/>
            <a:rect l="l" t="t" r="r" b="b"/>
            <a:pathLst>
              <a:path w="529425" h="529425">
                <a:moveTo>
                  <a:pt x="0" y="0"/>
                </a:moveTo>
                <a:lnTo>
                  <a:pt x="529424" y="0"/>
                </a:lnTo>
                <a:lnTo>
                  <a:pt x="529424" y="529424"/>
                </a:lnTo>
                <a:lnTo>
                  <a:pt x="0" y="529424"/>
                </a:lnTo>
                <a:lnTo>
                  <a:pt x="0" y="0"/>
                </a:lnTo>
                <a:close/>
              </a:path>
            </a:pathLst>
          </a:custGeom>
          <a:blipFill>
            <a:blip xmlns:r="http://schemas.openxmlformats.org/officeDocument/2006/relationships" r:embed="rId4"/>
            <a:stretch>
              <a:fillRect/>
            </a:stretch>
          </a:blipFill>
        </p:spPr>
      </p:sp>
      <p:sp>
        <p:nvSpPr>
          <p:cNvPr id="1049198" name="Freeform 100"/>
          <p:cNvSpPr/>
          <p:nvPr/>
        </p:nvSpPr>
        <p:spPr>
          <a:xfrm>
            <a:off x="14860290" y="6351052"/>
            <a:ext cx="529425" cy="529425"/>
          </a:xfrm>
          <a:custGeom>
            <a:avLst/>
            <a:ahLst/>
            <a:rect l="l" t="t" r="r" b="b"/>
            <a:pathLst>
              <a:path w="529425" h="529425">
                <a:moveTo>
                  <a:pt x="0" y="0"/>
                </a:moveTo>
                <a:lnTo>
                  <a:pt x="529424" y="0"/>
                </a:lnTo>
                <a:lnTo>
                  <a:pt x="529424" y="529424"/>
                </a:lnTo>
                <a:lnTo>
                  <a:pt x="0" y="529424"/>
                </a:lnTo>
                <a:lnTo>
                  <a:pt x="0" y="0"/>
                </a:lnTo>
                <a:close/>
              </a:path>
            </a:pathLst>
          </a:custGeom>
          <a:blipFill>
            <a:blip xmlns:r="http://schemas.openxmlformats.org/officeDocument/2006/relationships" r:embed="rId5"/>
            <a:stretch>
              <a:fillRect/>
            </a:stretch>
          </a:blipFill>
        </p:spPr>
      </p:sp>
      <p:sp>
        <p:nvSpPr>
          <p:cNvPr id="1049199" name="Freeform 101"/>
          <p:cNvSpPr/>
          <p:nvPr/>
        </p:nvSpPr>
        <p:spPr>
          <a:xfrm>
            <a:off x="9796811" y="3077839"/>
            <a:ext cx="501729" cy="501729"/>
          </a:xfrm>
          <a:custGeom>
            <a:avLst/>
            <a:ahLst/>
            <a:rect l="l" t="t" r="r" b="b"/>
            <a:pathLst>
              <a:path w="501729" h="501729">
                <a:moveTo>
                  <a:pt x="0" y="0"/>
                </a:moveTo>
                <a:lnTo>
                  <a:pt x="501729" y="0"/>
                </a:lnTo>
                <a:lnTo>
                  <a:pt x="501729" y="501729"/>
                </a:lnTo>
                <a:lnTo>
                  <a:pt x="0" y="501729"/>
                </a:lnTo>
                <a:lnTo>
                  <a:pt x="0" y="0"/>
                </a:lnTo>
                <a:close/>
              </a:path>
            </a:pathLst>
          </a:custGeom>
          <a:blipFill>
            <a:blip xmlns:r="http://schemas.openxmlformats.org/officeDocument/2006/relationships" r:embed="rId6"/>
            <a:stretch>
              <a:fillRect/>
            </a:stretch>
          </a:blipFill>
        </p:spPr>
      </p:sp>
      <p:sp>
        <p:nvSpPr>
          <p:cNvPr id="1049200" name="Freeform 102"/>
          <p:cNvSpPr/>
          <p:nvPr/>
        </p:nvSpPr>
        <p:spPr>
          <a:xfrm>
            <a:off x="4684833" y="3046195"/>
            <a:ext cx="565017" cy="565017"/>
          </a:xfrm>
          <a:custGeom>
            <a:avLst/>
            <a:ahLst/>
            <a:rect l="l" t="t" r="r" b="b"/>
            <a:pathLst>
              <a:path w="565017" h="565017">
                <a:moveTo>
                  <a:pt x="0" y="0"/>
                </a:moveTo>
                <a:lnTo>
                  <a:pt x="565017" y="0"/>
                </a:lnTo>
                <a:lnTo>
                  <a:pt x="565017" y="565017"/>
                </a:lnTo>
                <a:lnTo>
                  <a:pt x="0" y="565017"/>
                </a:lnTo>
                <a:lnTo>
                  <a:pt x="0" y="0"/>
                </a:lnTo>
                <a:close/>
              </a:path>
            </a:pathLst>
          </a:custGeom>
          <a:blipFill>
            <a:blip xmlns:r="http://schemas.openxmlformats.org/officeDocument/2006/relationships" r:embed="rId7"/>
            <a:stretch>
              <a:fillRect/>
            </a:stretch>
          </a:blipFill>
        </p:spPr>
      </p:sp>
      <p:sp>
        <p:nvSpPr>
          <p:cNvPr id="1049201" name="TextBox 103"/>
          <p:cNvSpPr txBox="1"/>
          <p:nvPr/>
        </p:nvSpPr>
        <p:spPr>
          <a:xfrm>
            <a:off x="218830" y="2889918"/>
            <a:ext cx="1619740" cy="834390"/>
          </a:xfrm>
          <a:prstGeom prst="rect"/>
        </p:spPr>
        <p:txBody>
          <a:bodyPr anchor="t" bIns="0" lIns="0" rIns="0" rtlCol="0" tIns="0">
            <a:spAutoFit/>
          </a:bodyPr>
          <a:p>
            <a:pPr algn="ctr">
              <a:lnSpc>
                <a:spcPts val="3360"/>
              </a:lnSpc>
              <a:spcBef>
                <a:spcPct val="0"/>
              </a:spcBef>
            </a:pPr>
            <a:r>
              <a:rPr b="1" sz="2400" lang="en-US" spc="76">
                <a:solidFill>
                  <a:srgbClr val="000000"/>
                </a:solidFill>
                <a:latin typeface="Barlow Bold" panose="00000800000000000000"/>
                <a:ea typeface="Barlow Bold" panose="00000800000000000000"/>
                <a:cs typeface="Barlow Bold" panose="00000800000000000000"/>
                <a:sym typeface="Barlow Bold" panose="00000800000000000000"/>
              </a:rPr>
              <a:t>Above the Line</a:t>
            </a:r>
            <a:endParaRPr b="1" sz="2400" lang="en-US" spc="76">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202" name="TextBox 104"/>
          <p:cNvSpPr txBox="1"/>
          <p:nvPr/>
        </p:nvSpPr>
        <p:spPr>
          <a:xfrm>
            <a:off x="218830" y="6149736"/>
            <a:ext cx="1619740" cy="834390"/>
          </a:xfrm>
          <a:prstGeom prst="rect"/>
        </p:spPr>
        <p:txBody>
          <a:bodyPr anchor="t" bIns="0" lIns="0" rIns="0" rtlCol="0" tIns="0">
            <a:spAutoFit/>
          </a:bodyPr>
          <a:p>
            <a:pPr algn="ctr">
              <a:lnSpc>
                <a:spcPts val="3360"/>
              </a:lnSpc>
              <a:spcBef>
                <a:spcPct val="0"/>
              </a:spcBef>
            </a:pPr>
            <a:r>
              <a:rPr b="1" sz="2400" lang="en-US" spc="76">
                <a:solidFill>
                  <a:srgbClr val="000000"/>
                </a:solidFill>
                <a:latin typeface="Barlow Bold" panose="00000800000000000000"/>
                <a:ea typeface="Barlow Bold" panose="00000800000000000000"/>
                <a:cs typeface="Barlow Bold" panose="00000800000000000000"/>
                <a:sym typeface="Barlow Bold" panose="00000800000000000000"/>
              </a:rPr>
              <a:t>Below the Line</a:t>
            </a:r>
            <a:endParaRPr b="1" sz="2400" lang="en-US" spc="76">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243" name=""/>
        <p:cNvGrpSpPr/>
        <p:nvPr/>
      </p:nvGrpSpPr>
      <p:grpSpPr>
        <a:xfrm>
          <a:off x="0" y="0"/>
          <a:ext cx="0" cy="0"/>
          <a:chOff x="0" y="0"/>
          <a:chExt cx="0" cy="0"/>
        </a:xfrm>
      </p:grpSpPr>
      <p:grpSp>
        <p:nvGrpSpPr>
          <p:cNvPr id="244" name="Group 2"/>
          <p:cNvGrpSpPr/>
          <p:nvPr/>
        </p:nvGrpSpPr>
        <p:grpSpPr>
          <a:xfrm rot="0">
            <a:off x="2374804" y="2259211"/>
            <a:ext cx="141372" cy="1089919"/>
            <a:chOff x="0" y="0"/>
            <a:chExt cx="43872" cy="338235"/>
          </a:xfrm>
        </p:grpSpPr>
        <p:sp>
          <p:nvSpPr>
            <p:cNvPr id="1049203" name="Freeform 3"/>
            <p:cNvSpPr/>
            <p:nvPr/>
          </p:nvSpPr>
          <p:spPr>
            <a:xfrm>
              <a:off x="0" y="0"/>
              <a:ext cx="43872" cy="338235"/>
            </a:xfrm>
            <a:custGeom>
              <a:avLst/>
              <a:ahLst/>
              <a:rect l="l" t="t" r="r" b="b"/>
              <a:pathLst>
                <a:path w="43872" h="338235">
                  <a:moveTo>
                    <a:pt x="0" y="0"/>
                  </a:moveTo>
                  <a:lnTo>
                    <a:pt x="43872" y="0"/>
                  </a:lnTo>
                  <a:lnTo>
                    <a:pt x="43872" y="338235"/>
                  </a:lnTo>
                  <a:lnTo>
                    <a:pt x="0" y="338235"/>
                  </a:lnTo>
                  <a:close/>
                </a:path>
              </a:pathLst>
            </a:custGeom>
            <a:solidFill>
              <a:srgbClr val="92BEBF"/>
            </a:solidFill>
          </p:spPr>
        </p:sp>
        <p:sp>
          <p:nvSpPr>
            <p:cNvPr id="1049204" name="TextBox 4"/>
            <p:cNvSpPr txBox="1"/>
            <p:nvPr/>
          </p:nvSpPr>
          <p:spPr>
            <a:xfrm>
              <a:off x="0" y="-47625"/>
              <a:ext cx="43872" cy="385860"/>
            </a:xfrm>
            <a:prstGeom prst="rect"/>
          </p:spPr>
          <p:txBody>
            <a:bodyPr anchor="ctr" bIns="50800" lIns="50800" rIns="50800" rtlCol="0" tIns="50800"/>
            <a:p>
              <a:pPr algn="ctr">
                <a:lnSpc>
                  <a:spcPts val="3080"/>
                </a:lnSpc>
              </a:pPr>
            </a:p>
          </p:txBody>
        </p:sp>
      </p:grpSp>
      <p:grpSp>
        <p:nvGrpSpPr>
          <p:cNvPr id="245" name="Group 5"/>
          <p:cNvGrpSpPr/>
          <p:nvPr/>
        </p:nvGrpSpPr>
        <p:grpSpPr>
          <a:xfrm rot="0">
            <a:off x="2374804" y="3623183"/>
            <a:ext cx="141372" cy="1089919"/>
            <a:chOff x="0" y="0"/>
            <a:chExt cx="43872" cy="338235"/>
          </a:xfrm>
        </p:grpSpPr>
        <p:sp>
          <p:nvSpPr>
            <p:cNvPr id="1049205" name="Freeform 6"/>
            <p:cNvSpPr/>
            <p:nvPr/>
          </p:nvSpPr>
          <p:spPr>
            <a:xfrm>
              <a:off x="0" y="0"/>
              <a:ext cx="43872" cy="338235"/>
            </a:xfrm>
            <a:custGeom>
              <a:avLst/>
              <a:ahLst/>
              <a:rect l="l" t="t" r="r" b="b"/>
              <a:pathLst>
                <a:path w="43872" h="338235">
                  <a:moveTo>
                    <a:pt x="0" y="0"/>
                  </a:moveTo>
                  <a:lnTo>
                    <a:pt x="43872" y="0"/>
                  </a:lnTo>
                  <a:lnTo>
                    <a:pt x="43872" y="338235"/>
                  </a:lnTo>
                  <a:lnTo>
                    <a:pt x="0" y="338235"/>
                  </a:lnTo>
                  <a:close/>
                </a:path>
              </a:pathLst>
            </a:custGeom>
            <a:solidFill>
              <a:srgbClr val="639C9D"/>
            </a:solidFill>
          </p:spPr>
        </p:sp>
        <p:sp>
          <p:nvSpPr>
            <p:cNvPr id="1049206" name="TextBox 7"/>
            <p:cNvSpPr txBox="1"/>
            <p:nvPr/>
          </p:nvSpPr>
          <p:spPr>
            <a:xfrm>
              <a:off x="0" y="-47625"/>
              <a:ext cx="43872" cy="385860"/>
            </a:xfrm>
            <a:prstGeom prst="rect"/>
          </p:spPr>
          <p:txBody>
            <a:bodyPr anchor="ctr" bIns="50800" lIns="50800" rIns="50800" rtlCol="0" tIns="50800"/>
            <a:p>
              <a:pPr algn="ctr">
                <a:lnSpc>
                  <a:spcPts val="3080"/>
                </a:lnSpc>
              </a:pPr>
            </a:p>
          </p:txBody>
        </p:sp>
      </p:grpSp>
      <p:grpSp>
        <p:nvGrpSpPr>
          <p:cNvPr id="246" name="Group 8"/>
          <p:cNvGrpSpPr/>
          <p:nvPr/>
        </p:nvGrpSpPr>
        <p:grpSpPr>
          <a:xfrm rot="0">
            <a:off x="2374804" y="4987155"/>
            <a:ext cx="141372" cy="1089919"/>
            <a:chOff x="0" y="0"/>
            <a:chExt cx="43872" cy="338235"/>
          </a:xfrm>
        </p:grpSpPr>
        <p:sp>
          <p:nvSpPr>
            <p:cNvPr id="1049207" name="Freeform 9"/>
            <p:cNvSpPr/>
            <p:nvPr/>
          </p:nvSpPr>
          <p:spPr>
            <a:xfrm>
              <a:off x="0" y="0"/>
              <a:ext cx="43872" cy="338235"/>
            </a:xfrm>
            <a:custGeom>
              <a:avLst/>
              <a:ahLst/>
              <a:rect l="l" t="t" r="r" b="b"/>
              <a:pathLst>
                <a:path w="43872" h="338235">
                  <a:moveTo>
                    <a:pt x="0" y="0"/>
                  </a:moveTo>
                  <a:lnTo>
                    <a:pt x="43872" y="0"/>
                  </a:lnTo>
                  <a:lnTo>
                    <a:pt x="43872" y="338235"/>
                  </a:lnTo>
                  <a:lnTo>
                    <a:pt x="0" y="338235"/>
                  </a:lnTo>
                  <a:close/>
                </a:path>
              </a:pathLst>
            </a:custGeom>
            <a:solidFill>
              <a:srgbClr val="408789"/>
            </a:solidFill>
          </p:spPr>
        </p:sp>
        <p:sp>
          <p:nvSpPr>
            <p:cNvPr id="1049208" name="TextBox 10"/>
            <p:cNvSpPr txBox="1"/>
            <p:nvPr/>
          </p:nvSpPr>
          <p:spPr>
            <a:xfrm>
              <a:off x="0" y="-47625"/>
              <a:ext cx="43872" cy="385860"/>
            </a:xfrm>
            <a:prstGeom prst="rect"/>
          </p:spPr>
          <p:txBody>
            <a:bodyPr anchor="ctr" bIns="50800" lIns="50800" rIns="50800" rtlCol="0" tIns="50800"/>
            <a:p>
              <a:pPr algn="ctr">
                <a:lnSpc>
                  <a:spcPts val="3080"/>
                </a:lnSpc>
              </a:pPr>
            </a:p>
          </p:txBody>
        </p:sp>
      </p:grpSp>
      <p:grpSp>
        <p:nvGrpSpPr>
          <p:cNvPr id="247" name="Group 11"/>
          <p:cNvGrpSpPr/>
          <p:nvPr/>
        </p:nvGrpSpPr>
        <p:grpSpPr>
          <a:xfrm rot="0">
            <a:off x="2374804" y="6351127"/>
            <a:ext cx="141372" cy="1089919"/>
            <a:chOff x="0" y="0"/>
            <a:chExt cx="43872" cy="338235"/>
          </a:xfrm>
        </p:grpSpPr>
        <p:sp>
          <p:nvSpPr>
            <p:cNvPr id="1049209" name="Freeform 12"/>
            <p:cNvSpPr/>
            <p:nvPr/>
          </p:nvSpPr>
          <p:spPr>
            <a:xfrm>
              <a:off x="0" y="0"/>
              <a:ext cx="43872" cy="338235"/>
            </a:xfrm>
            <a:custGeom>
              <a:avLst/>
              <a:ahLst/>
              <a:rect l="l" t="t" r="r" b="b"/>
              <a:pathLst>
                <a:path w="43872" h="338235">
                  <a:moveTo>
                    <a:pt x="0" y="0"/>
                  </a:moveTo>
                  <a:lnTo>
                    <a:pt x="43872" y="0"/>
                  </a:lnTo>
                  <a:lnTo>
                    <a:pt x="43872" y="338235"/>
                  </a:lnTo>
                  <a:lnTo>
                    <a:pt x="0" y="338235"/>
                  </a:lnTo>
                  <a:close/>
                </a:path>
              </a:pathLst>
            </a:custGeom>
            <a:solidFill>
              <a:srgbClr val="327576"/>
            </a:solidFill>
          </p:spPr>
        </p:sp>
        <p:sp>
          <p:nvSpPr>
            <p:cNvPr id="1049210" name="TextBox 13"/>
            <p:cNvSpPr txBox="1"/>
            <p:nvPr/>
          </p:nvSpPr>
          <p:spPr>
            <a:xfrm>
              <a:off x="0" y="-47625"/>
              <a:ext cx="43872" cy="385860"/>
            </a:xfrm>
            <a:prstGeom prst="rect"/>
          </p:spPr>
          <p:txBody>
            <a:bodyPr anchor="ctr" bIns="50800" lIns="50800" rIns="50800" rtlCol="0" tIns="50800"/>
            <a:p>
              <a:pPr algn="ctr">
                <a:lnSpc>
                  <a:spcPts val="3080"/>
                </a:lnSpc>
              </a:pPr>
            </a:p>
          </p:txBody>
        </p:sp>
      </p:grpSp>
      <p:grpSp>
        <p:nvGrpSpPr>
          <p:cNvPr id="248" name="Group 14"/>
          <p:cNvGrpSpPr/>
          <p:nvPr/>
        </p:nvGrpSpPr>
        <p:grpSpPr>
          <a:xfrm rot="0">
            <a:off x="2374804" y="7715099"/>
            <a:ext cx="141372" cy="1089919"/>
            <a:chOff x="0" y="0"/>
            <a:chExt cx="43872" cy="338235"/>
          </a:xfrm>
        </p:grpSpPr>
        <p:sp>
          <p:nvSpPr>
            <p:cNvPr id="1049211" name="Freeform 15"/>
            <p:cNvSpPr/>
            <p:nvPr/>
          </p:nvSpPr>
          <p:spPr>
            <a:xfrm>
              <a:off x="0" y="0"/>
              <a:ext cx="43872" cy="338235"/>
            </a:xfrm>
            <a:custGeom>
              <a:avLst/>
              <a:ahLst/>
              <a:rect l="l" t="t" r="r" b="b"/>
              <a:pathLst>
                <a:path w="43872" h="338235">
                  <a:moveTo>
                    <a:pt x="0" y="0"/>
                  </a:moveTo>
                  <a:lnTo>
                    <a:pt x="43872" y="0"/>
                  </a:lnTo>
                  <a:lnTo>
                    <a:pt x="43872" y="338235"/>
                  </a:lnTo>
                  <a:lnTo>
                    <a:pt x="0" y="338235"/>
                  </a:lnTo>
                  <a:close/>
                </a:path>
              </a:pathLst>
            </a:custGeom>
            <a:solidFill>
              <a:srgbClr val="235A5B"/>
            </a:solidFill>
          </p:spPr>
        </p:sp>
        <p:sp>
          <p:nvSpPr>
            <p:cNvPr id="1049212" name="TextBox 16"/>
            <p:cNvSpPr txBox="1"/>
            <p:nvPr/>
          </p:nvSpPr>
          <p:spPr>
            <a:xfrm>
              <a:off x="0" y="-47625"/>
              <a:ext cx="43872" cy="385860"/>
            </a:xfrm>
            <a:prstGeom prst="rect"/>
          </p:spPr>
          <p:txBody>
            <a:bodyPr anchor="ctr" bIns="50800" lIns="50800" rIns="50800" rtlCol="0" tIns="50800"/>
            <a:p>
              <a:pPr algn="ctr">
                <a:lnSpc>
                  <a:spcPts val="3080"/>
                </a:lnSpc>
              </a:pPr>
            </a:p>
          </p:txBody>
        </p:sp>
      </p:grpSp>
      <p:sp>
        <p:nvSpPr>
          <p:cNvPr id="1049213" name="TextBox 17"/>
          <p:cNvSpPr txBox="1"/>
          <p:nvPr/>
        </p:nvSpPr>
        <p:spPr>
          <a:xfrm>
            <a:off x="2856285" y="2269995"/>
            <a:ext cx="4536626" cy="358539"/>
          </a:xfrm>
          <a:prstGeom prst="rect"/>
        </p:spPr>
        <p:txBody>
          <a:bodyPr anchor="t" bIns="0" lIns="0" rIns="0" rtlCol="0" tIns="0">
            <a:spAutoFit/>
          </a:bodyPr>
          <a:p>
            <a:pPr algn="l" indent="0" lvl="1" marL="0">
              <a:lnSpc>
                <a:spcPts val="2950"/>
              </a:lnSpc>
              <a:spcBef>
                <a:spcPct val="0"/>
              </a:spcBef>
            </a:pPr>
            <a:r>
              <a:rPr b="1" sz="210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Content Marketing</a:t>
            </a:r>
            <a:endParaRPr b="1" sz="210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214" name="TextBox 18"/>
          <p:cNvSpPr txBox="1"/>
          <p:nvPr/>
        </p:nvSpPr>
        <p:spPr>
          <a:xfrm>
            <a:off x="2856285" y="2712504"/>
            <a:ext cx="6258038" cy="941069"/>
          </a:xfrm>
          <a:prstGeom prst="rect"/>
        </p:spPr>
        <p:txBody>
          <a:bodyPr anchor="t" bIns="0" lIns="0" rIns="0" rtlCol="0" tIns="0">
            <a:spAutoFit/>
          </a:bodyPr>
          <a:p>
            <a:pPr algn="just" indent="0" lvl="0" marL="0">
              <a:lnSpc>
                <a:spcPts val="2470"/>
              </a:lnSpc>
              <a:spcBef>
                <a:spcPct val="0"/>
              </a:spcBef>
            </a:pPr>
            <a:r>
              <a:rPr sz="1645" lang="en-US" spc="85">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ULMATEC aims to establish itself as an authority in air quality management solutions by creating valuable content like blogs, white papers, and case studies. </a:t>
            </a:r>
            <a:endParaRPr sz="1645" lang="en-US" spc="85">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215" name="TextBox 19"/>
          <p:cNvSpPr txBox="1"/>
          <p:nvPr/>
        </p:nvSpPr>
        <p:spPr>
          <a:xfrm>
            <a:off x="2856285" y="3646771"/>
            <a:ext cx="4536626" cy="358539"/>
          </a:xfrm>
          <a:prstGeom prst="rect"/>
        </p:spPr>
        <p:txBody>
          <a:bodyPr anchor="t" bIns="0" lIns="0" rIns="0" rtlCol="0" tIns="0">
            <a:spAutoFit/>
          </a:bodyPr>
          <a:p>
            <a:pPr algn="l" indent="0" lvl="1" marL="0">
              <a:lnSpc>
                <a:spcPts val="2950"/>
              </a:lnSpc>
              <a:spcBef>
                <a:spcPct val="0"/>
              </a:spcBef>
            </a:pPr>
            <a:r>
              <a:rPr b="1" sz="210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Influencer Marketing</a:t>
            </a:r>
            <a:endParaRPr b="1" sz="210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216" name="TextBox 20"/>
          <p:cNvSpPr txBox="1"/>
          <p:nvPr/>
        </p:nvSpPr>
        <p:spPr>
          <a:xfrm>
            <a:off x="2856285" y="4086701"/>
            <a:ext cx="6258038" cy="941070"/>
          </a:xfrm>
          <a:prstGeom prst="rect"/>
        </p:spPr>
        <p:txBody>
          <a:bodyPr anchor="t" bIns="0" lIns="0" rIns="0" rtlCol="0" tIns="0">
            <a:spAutoFit/>
          </a:bodyPr>
          <a:p>
            <a:pPr algn="just" indent="0" lvl="0" marL="0">
              <a:lnSpc>
                <a:spcPts val="2470"/>
              </a:lnSpc>
              <a:spcBef>
                <a:spcPct val="0"/>
              </a:spcBef>
            </a:pPr>
            <a:r>
              <a:rPr sz="1645" lang="en-US" spc="85">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ULMATEC plans to collaborate with industry influencers to promote its products, aiming to boost credibility and expand its reach. </a:t>
            </a:r>
            <a:endParaRPr sz="1645" lang="en-US" spc="85">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217" name="TextBox 21"/>
          <p:cNvSpPr txBox="1"/>
          <p:nvPr/>
        </p:nvSpPr>
        <p:spPr>
          <a:xfrm>
            <a:off x="2856285" y="5023546"/>
            <a:ext cx="4536626" cy="358539"/>
          </a:xfrm>
          <a:prstGeom prst="rect"/>
        </p:spPr>
        <p:txBody>
          <a:bodyPr anchor="t" bIns="0" lIns="0" rIns="0" rtlCol="0" tIns="0">
            <a:spAutoFit/>
          </a:bodyPr>
          <a:p>
            <a:pPr algn="l" indent="0" lvl="1" marL="0">
              <a:lnSpc>
                <a:spcPts val="2950"/>
              </a:lnSpc>
              <a:spcBef>
                <a:spcPct val="0"/>
              </a:spcBef>
            </a:pPr>
            <a:r>
              <a:rPr b="1" sz="210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Social Media Marketing</a:t>
            </a:r>
            <a:endParaRPr b="1" sz="210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218" name="TextBox 22"/>
          <p:cNvSpPr txBox="1"/>
          <p:nvPr/>
        </p:nvSpPr>
        <p:spPr>
          <a:xfrm>
            <a:off x="2856285" y="5463476"/>
            <a:ext cx="6122990" cy="941069"/>
          </a:xfrm>
          <a:prstGeom prst="rect"/>
        </p:spPr>
        <p:txBody>
          <a:bodyPr anchor="t" bIns="0" lIns="0" rIns="0" rtlCol="0" tIns="0">
            <a:spAutoFit/>
          </a:bodyPr>
          <a:p>
            <a:pPr algn="just" indent="0" lvl="0" marL="0">
              <a:lnSpc>
                <a:spcPts val="2470"/>
              </a:lnSpc>
              <a:spcBef>
                <a:spcPct val="0"/>
              </a:spcBef>
            </a:pPr>
            <a:r>
              <a:rPr sz="1645" lang="en-US" spc="85">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It involves utilizing LinkedIn for targeted ads, employee advocacy, and sharing industry insights to engage with decision-makers and improve brand visibility. </a:t>
            </a:r>
            <a:endParaRPr sz="1645" lang="en-US" spc="85">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219" name="TextBox 23"/>
          <p:cNvSpPr txBox="1"/>
          <p:nvPr/>
        </p:nvSpPr>
        <p:spPr>
          <a:xfrm>
            <a:off x="2856285" y="6400321"/>
            <a:ext cx="4536626" cy="358539"/>
          </a:xfrm>
          <a:prstGeom prst="rect"/>
        </p:spPr>
        <p:txBody>
          <a:bodyPr anchor="t" bIns="0" lIns="0" rIns="0" rtlCol="0" tIns="0">
            <a:spAutoFit/>
          </a:bodyPr>
          <a:p>
            <a:pPr algn="l" indent="0" lvl="1" marL="0">
              <a:lnSpc>
                <a:spcPts val="2950"/>
              </a:lnSpc>
              <a:spcBef>
                <a:spcPct val="0"/>
              </a:spcBef>
            </a:pPr>
            <a:r>
              <a:rPr b="1" sz="210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Search Engine Optimization</a:t>
            </a:r>
            <a:endParaRPr b="1" sz="210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220" name="TextBox 24"/>
          <p:cNvSpPr txBox="1"/>
          <p:nvPr/>
        </p:nvSpPr>
        <p:spPr>
          <a:xfrm>
            <a:off x="2856285" y="6840252"/>
            <a:ext cx="6258038" cy="941070"/>
          </a:xfrm>
          <a:prstGeom prst="rect"/>
        </p:spPr>
        <p:txBody>
          <a:bodyPr anchor="t" bIns="0" lIns="0" rIns="0" rtlCol="0" tIns="0">
            <a:spAutoFit/>
          </a:bodyPr>
          <a:p>
            <a:pPr algn="just" indent="0" lvl="0" marL="0">
              <a:lnSpc>
                <a:spcPts val="2470"/>
              </a:lnSpc>
              <a:spcBef>
                <a:spcPct val="0"/>
              </a:spcBef>
            </a:pPr>
            <a:r>
              <a:rPr sz="1645" lang="en-US" spc="85">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The company is aiming to enhance its website's search visibility by optimizing it for relevant keywords related to air filtration systems. </a:t>
            </a:r>
            <a:endParaRPr sz="1645" lang="en-US" spc="85">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221" name="TextBox 25"/>
          <p:cNvSpPr txBox="1"/>
          <p:nvPr/>
        </p:nvSpPr>
        <p:spPr>
          <a:xfrm>
            <a:off x="2856285" y="7777097"/>
            <a:ext cx="4536626" cy="358539"/>
          </a:xfrm>
          <a:prstGeom prst="rect"/>
        </p:spPr>
        <p:txBody>
          <a:bodyPr anchor="t" bIns="0" lIns="0" rIns="0" rtlCol="0" tIns="0">
            <a:spAutoFit/>
          </a:bodyPr>
          <a:p>
            <a:pPr algn="l" indent="0" lvl="1" marL="0">
              <a:lnSpc>
                <a:spcPts val="2950"/>
              </a:lnSpc>
              <a:spcBef>
                <a:spcPct val="0"/>
              </a:spcBef>
            </a:pPr>
            <a:r>
              <a:rPr b="1" sz="210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Email Marketing Campaigns</a:t>
            </a:r>
            <a:endParaRPr b="1" sz="2105"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222" name="TextBox 26"/>
          <p:cNvSpPr txBox="1"/>
          <p:nvPr/>
        </p:nvSpPr>
        <p:spPr>
          <a:xfrm>
            <a:off x="2856285" y="8217027"/>
            <a:ext cx="5883960" cy="941070"/>
          </a:xfrm>
          <a:prstGeom prst="rect"/>
        </p:spPr>
        <p:txBody>
          <a:bodyPr anchor="t" bIns="0" lIns="0" rIns="0" rtlCol="0" tIns="0">
            <a:spAutoFit/>
          </a:bodyPr>
          <a:p>
            <a:pPr algn="just" indent="0" lvl="0" marL="0">
              <a:lnSpc>
                <a:spcPts val="2470"/>
              </a:lnSpc>
              <a:spcBef>
                <a:spcPct val="0"/>
              </a:spcBef>
            </a:pPr>
            <a:r>
              <a:rPr sz="1645" lang="en-US" spc="85">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Create segmented email campaigns targeting various B2B personas to nurture leads through personalized communication and product or service updates. </a:t>
            </a:r>
            <a:endParaRPr sz="1645" lang="en-US" spc="85">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223" name="TextBox 27"/>
          <p:cNvSpPr txBox="1"/>
          <p:nvPr/>
        </p:nvSpPr>
        <p:spPr>
          <a:xfrm>
            <a:off x="4775185" y="639192"/>
            <a:ext cx="8737631" cy="1422400"/>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TOP 5 B2B DIGITAL MARKETING STRATEGIES</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grpSp>
        <p:nvGrpSpPr>
          <p:cNvPr id="249" name="Group 28"/>
          <p:cNvGrpSpPr/>
          <p:nvPr/>
        </p:nvGrpSpPr>
        <p:grpSpPr>
          <a:xfrm rot="0">
            <a:off x="9773644" y="6843315"/>
            <a:ext cx="1094088" cy="1820213"/>
            <a:chOff x="0" y="0"/>
            <a:chExt cx="311700" cy="518569"/>
          </a:xfrm>
        </p:grpSpPr>
        <p:sp>
          <p:nvSpPr>
            <p:cNvPr id="1049224" name="Freeform 29"/>
            <p:cNvSpPr/>
            <p:nvPr/>
          </p:nvSpPr>
          <p:spPr>
            <a:xfrm>
              <a:off x="0" y="0"/>
              <a:ext cx="311700" cy="518569"/>
            </a:xfrm>
            <a:custGeom>
              <a:avLst/>
              <a:ahLst/>
              <a:rect l="l" t="t" r="r" b="b"/>
              <a:pathLst>
                <a:path w="311700" h="518569">
                  <a:moveTo>
                    <a:pt x="141523" y="0"/>
                  </a:moveTo>
                  <a:lnTo>
                    <a:pt x="170177" y="0"/>
                  </a:lnTo>
                  <a:cubicBezTo>
                    <a:pt x="207712" y="0"/>
                    <a:pt x="243708" y="14910"/>
                    <a:pt x="270249" y="41451"/>
                  </a:cubicBezTo>
                  <a:cubicBezTo>
                    <a:pt x="296790" y="67992"/>
                    <a:pt x="311700" y="103989"/>
                    <a:pt x="311700" y="141523"/>
                  </a:cubicBezTo>
                  <a:lnTo>
                    <a:pt x="311700" y="377046"/>
                  </a:lnTo>
                  <a:cubicBezTo>
                    <a:pt x="311700" y="455207"/>
                    <a:pt x="248338" y="518569"/>
                    <a:pt x="170177" y="518569"/>
                  </a:cubicBezTo>
                  <a:lnTo>
                    <a:pt x="141523" y="518569"/>
                  </a:lnTo>
                  <a:cubicBezTo>
                    <a:pt x="103989" y="518569"/>
                    <a:pt x="67992" y="503659"/>
                    <a:pt x="41451" y="477118"/>
                  </a:cubicBezTo>
                  <a:cubicBezTo>
                    <a:pt x="14910" y="450577"/>
                    <a:pt x="0" y="414581"/>
                    <a:pt x="0" y="377046"/>
                  </a:cubicBezTo>
                  <a:lnTo>
                    <a:pt x="0" y="141523"/>
                  </a:lnTo>
                  <a:cubicBezTo>
                    <a:pt x="0" y="103989"/>
                    <a:pt x="14910" y="67992"/>
                    <a:pt x="41451" y="41451"/>
                  </a:cubicBezTo>
                  <a:cubicBezTo>
                    <a:pt x="67992" y="14910"/>
                    <a:pt x="103989" y="0"/>
                    <a:pt x="141523" y="0"/>
                  </a:cubicBezTo>
                  <a:close/>
                </a:path>
              </a:pathLst>
            </a:custGeom>
            <a:solidFill>
              <a:srgbClr val="92BEBF"/>
            </a:solidFill>
          </p:spPr>
        </p:sp>
        <p:sp>
          <p:nvSpPr>
            <p:cNvPr id="1049225" name="TextBox 30"/>
            <p:cNvSpPr txBox="1"/>
            <p:nvPr/>
          </p:nvSpPr>
          <p:spPr>
            <a:xfrm>
              <a:off x="0" y="-57150"/>
              <a:ext cx="311700" cy="575719"/>
            </a:xfrm>
            <a:prstGeom prst="rect"/>
          </p:spPr>
          <p:txBody>
            <a:bodyPr anchor="ctr" bIns="55221" lIns="55221" rIns="55221" rtlCol="0" tIns="55221"/>
            <a:p>
              <a:pPr algn="ctr">
                <a:lnSpc>
                  <a:spcPts val="3350"/>
                </a:lnSpc>
              </a:pPr>
            </a:p>
          </p:txBody>
        </p:sp>
      </p:grpSp>
      <p:grpSp>
        <p:nvGrpSpPr>
          <p:cNvPr id="250" name="Group 31"/>
          <p:cNvGrpSpPr/>
          <p:nvPr/>
        </p:nvGrpSpPr>
        <p:grpSpPr>
          <a:xfrm rot="0">
            <a:off x="9636500" y="5132533"/>
            <a:ext cx="1368376" cy="1368376"/>
            <a:chOff x="0" y="0"/>
            <a:chExt cx="812800" cy="812800"/>
          </a:xfrm>
        </p:grpSpPr>
        <p:sp>
          <p:nvSpPr>
            <p:cNvPr id="1049226" name="Freeform 32"/>
            <p:cNvSpPr/>
            <p:nvPr/>
          </p:nvSpPr>
          <p:spPr>
            <a:xfrm>
              <a:off x="46870" y="46870"/>
              <a:ext cx="719059" cy="719059"/>
            </a:xfrm>
            <a:custGeom>
              <a:avLst/>
              <a:ahLst/>
              <a:rect l="l" t="t" r="r" b="b"/>
              <a:pathLst>
                <a:path w="719059" h="719059">
                  <a:moveTo>
                    <a:pt x="439543" y="33143"/>
                  </a:moveTo>
                  <a:lnTo>
                    <a:pt x="685917" y="279517"/>
                  </a:lnTo>
                  <a:cubicBezTo>
                    <a:pt x="707138" y="300738"/>
                    <a:pt x="719060" y="329519"/>
                    <a:pt x="719060" y="359530"/>
                  </a:cubicBezTo>
                  <a:cubicBezTo>
                    <a:pt x="719060" y="389541"/>
                    <a:pt x="707138" y="418322"/>
                    <a:pt x="685917" y="439543"/>
                  </a:cubicBezTo>
                  <a:lnTo>
                    <a:pt x="439543" y="685917"/>
                  </a:lnTo>
                  <a:cubicBezTo>
                    <a:pt x="418322" y="707138"/>
                    <a:pt x="389541" y="719060"/>
                    <a:pt x="359530" y="719060"/>
                  </a:cubicBezTo>
                  <a:cubicBezTo>
                    <a:pt x="329519" y="719060"/>
                    <a:pt x="300738" y="707138"/>
                    <a:pt x="279517" y="685917"/>
                  </a:cubicBezTo>
                  <a:lnTo>
                    <a:pt x="33143" y="439543"/>
                  </a:lnTo>
                  <a:cubicBezTo>
                    <a:pt x="11922" y="418322"/>
                    <a:pt x="0" y="389541"/>
                    <a:pt x="0" y="359530"/>
                  </a:cubicBezTo>
                  <a:cubicBezTo>
                    <a:pt x="0" y="329519"/>
                    <a:pt x="11922" y="300738"/>
                    <a:pt x="33143" y="279517"/>
                  </a:cubicBezTo>
                  <a:lnTo>
                    <a:pt x="279517" y="33143"/>
                  </a:lnTo>
                  <a:cubicBezTo>
                    <a:pt x="300738" y="11922"/>
                    <a:pt x="329519" y="0"/>
                    <a:pt x="359530" y="0"/>
                  </a:cubicBezTo>
                  <a:cubicBezTo>
                    <a:pt x="389541" y="0"/>
                    <a:pt x="418322" y="11922"/>
                    <a:pt x="439543" y="33143"/>
                  </a:cubicBezTo>
                  <a:close/>
                </a:path>
              </a:pathLst>
            </a:custGeom>
            <a:solidFill>
              <a:srgbClr val="92BEBF"/>
            </a:solidFill>
          </p:spPr>
        </p:sp>
        <p:sp>
          <p:nvSpPr>
            <p:cNvPr id="1049227" name="TextBox 33"/>
            <p:cNvSpPr txBox="1"/>
            <p:nvPr/>
          </p:nvSpPr>
          <p:spPr>
            <a:xfrm>
              <a:off x="139700" y="82550"/>
              <a:ext cx="533400" cy="590550"/>
            </a:xfrm>
            <a:prstGeom prst="rect"/>
          </p:spPr>
          <p:txBody>
            <a:bodyPr anchor="ctr" bIns="55221" lIns="55221" rIns="55221" rtlCol="0" tIns="55221"/>
            <a:p>
              <a:pPr algn="ctr">
                <a:lnSpc>
                  <a:spcPts val="3350"/>
                </a:lnSpc>
              </a:pPr>
            </a:p>
          </p:txBody>
        </p:sp>
      </p:grpSp>
      <p:grpSp>
        <p:nvGrpSpPr>
          <p:cNvPr id="251" name="Group 34"/>
          <p:cNvGrpSpPr/>
          <p:nvPr/>
        </p:nvGrpSpPr>
        <p:grpSpPr>
          <a:xfrm rot="0">
            <a:off x="9910787" y="5406820"/>
            <a:ext cx="819801" cy="819801"/>
            <a:chOff x="0" y="0"/>
            <a:chExt cx="812800" cy="812800"/>
          </a:xfrm>
        </p:grpSpPr>
        <p:sp>
          <p:nvSpPr>
            <p:cNvPr id="1049228" name="Freeform 35"/>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49229" name="TextBox 36"/>
            <p:cNvSpPr txBox="1"/>
            <p:nvPr/>
          </p:nvSpPr>
          <p:spPr>
            <a:xfrm>
              <a:off x="76200" y="19050"/>
              <a:ext cx="660400" cy="717550"/>
            </a:xfrm>
            <a:prstGeom prst="rect"/>
          </p:spPr>
          <p:txBody>
            <a:bodyPr anchor="ctr" bIns="55221" lIns="55221" rIns="55221" rtlCol="0" tIns="55221"/>
            <a:p>
              <a:pPr algn="ctr">
                <a:lnSpc>
                  <a:spcPts val="3350"/>
                </a:lnSpc>
              </a:pPr>
            </a:p>
          </p:txBody>
        </p:sp>
      </p:grpSp>
      <p:sp>
        <p:nvSpPr>
          <p:cNvPr id="1049230" name="TextBox 37"/>
          <p:cNvSpPr txBox="1"/>
          <p:nvPr/>
        </p:nvSpPr>
        <p:spPr>
          <a:xfrm>
            <a:off x="9978594" y="7748191"/>
            <a:ext cx="684188" cy="673932"/>
          </a:xfrm>
          <a:prstGeom prst="rect"/>
        </p:spPr>
        <p:txBody>
          <a:bodyPr anchor="t" bIns="0" lIns="0" rIns="0" rtlCol="0" tIns="0">
            <a:spAutoFit/>
          </a:bodyPr>
          <a:p>
            <a:pPr algn="ctr">
              <a:lnSpc>
                <a:spcPts val="5435"/>
              </a:lnSpc>
            </a:pPr>
            <a:r>
              <a:rPr b="1" sz="3880" lang="en-US" spc="163">
                <a:solidFill>
                  <a:srgbClr val="FFFFFF"/>
                </a:solidFill>
                <a:latin typeface="Barlow Bold" panose="00000800000000000000"/>
                <a:ea typeface="Barlow Bold" panose="00000800000000000000"/>
                <a:cs typeface="Barlow Bold" panose="00000800000000000000"/>
                <a:sym typeface="Barlow Bold" panose="00000800000000000000"/>
              </a:rPr>
              <a:t>01</a:t>
            </a:r>
            <a:endParaRPr b="1" sz="3880" lang="en-US" spc="163">
              <a:solidFill>
                <a:srgbClr val="FFFFFF"/>
              </a:solidFill>
              <a:latin typeface="Barlow Bold" panose="00000800000000000000"/>
              <a:ea typeface="Barlow Bold" panose="00000800000000000000"/>
              <a:cs typeface="Barlow Bold" panose="00000800000000000000"/>
              <a:sym typeface="Barlow Bold" panose="00000800000000000000"/>
            </a:endParaRPr>
          </a:p>
        </p:txBody>
      </p:sp>
      <p:grpSp>
        <p:nvGrpSpPr>
          <p:cNvPr id="252" name="Group 38"/>
          <p:cNvGrpSpPr/>
          <p:nvPr/>
        </p:nvGrpSpPr>
        <p:grpSpPr>
          <a:xfrm rot="0">
            <a:off x="11251716" y="6087916"/>
            <a:ext cx="1094088" cy="2565109"/>
            <a:chOff x="0" y="0"/>
            <a:chExt cx="311700" cy="730786"/>
          </a:xfrm>
        </p:grpSpPr>
        <p:sp>
          <p:nvSpPr>
            <p:cNvPr id="1049231" name="Freeform 39"/>
            <p:cNvSpPr/>
            <p:nvPr/>
          </p:nvSpPr>
          <p:spPr>
            <a:xfrm>
              <a:off x="0" y="0"/>
              <a:ext cx="311700" cy="730786"/>
            </a:xfrm>
            <a:custGeom>
              <a:avLst/>
              <a:ahLst/>
              <a:rect l="l" t="t" r="r" b="b"/>
              <a:pathLst>
                <a:path w="311700" h="730786">
                  <a:moveTo>
                    <a:pt x="141523" y="0"/>
                  </a:moveTo>
                  <a:lnTo>
                    <a:pt x="170177" y="0"/>
                  </a:lnTo>
                  <a:cubicBezTo>
                    <a:pt x="207712" y="0"/>
                    <a:pt x="243708" y="14910"/>
                    <a:pt x="270249" y="41451"/>
                  </a:cubicBezTo>
                  <a:cubicBezTo>
                    <a:pt x="296790" y="67992"/>
                    <a:pt x="311700" y="103989"/>
                    <a:pt x="311700" y="141523"/>
                  </a:cubicBezTo>
                  <a:lnTo>
                    <a:pt x="311700" y="589264"/>
                  </a:lnTo>
                  <a:cubicBezTo>
                    <a:pt x="311700" y="626798"/>
                    <a:pt x="296790" y="662795"/>
                    <a:pt x="270249" y="689335"/>
                  </a:cubicBezTo>
                  <a:cubicBezTo>
                    <a:pt x="243708" y="715876"/>
                    <a:pt x="207712" y="730786"/>
                    <a:pt x="170177" y="730786"/>
                  </a:cubicBezTo>
                  <a:lnTo>
                    <a:pt x="141523" y="730786"/>
                  </a:lnTo>
                  <a:cubicBezTo>
                    <a:pt x="103989" y="730786"/>
                    <a:pt x="67992" y="715876"/>
                    <a:pt x="41451" y="689335"/>
                  </a:cubicBezTo>
                  <a:cubicBezTo>
                    <a:pt x="14910" y="662795"/>
                    <a:pt x="0" y="626798"/>
                    <a:pt x="0" y="589264"/>
                  </a:cubicBezTo>
                  <a:lnTo>
                    <a:pt x="0" y="141523"/>
                  </a:lnTo>
                  <a:cubicBezTo>
                    <a:pt x="0" y="103989"/>
                    <a:pt x="14910" y="67992"/>
                    <a:pt x="41451" y="41451"/>
                  </a:cubicBezTo>
                  <a:cubicBezTo>
                    <a:pt x="67992" y="14910"/>
                    <a:pt x="103989" y="0"/>
                    <a:pt x="141523" y="0"/>
                  </a:cubicBezTo>
                  <a:close/>
                </a:path>
              </a:pathLst>
            </a:custGeom>
            <a:solidFill>
              <a:srgbClr val="639C9D"/>
            </a:solidFill>
          </p:spPr>
        </p:sp>
        <p:sp>
          <p:nvSpPr>
            <p:cNvPr id="1049232" name="TextBox 40"/>
            <p:cNvSpPr txBox="1"/>
            <p:nvPr/>
          </p:nvSpPr>
          <p:spPr>
            <a:xfrm>
              <a:off x="0" y="-57150"/>
              <a:ext cx="311700" cy="787936"/>
            </a:xfrm>
            <a:prstGeom prst="rect"/>
          </p:spPr>
          <p:txBody>
            <a:bodyPr anchor="ctr" bIns="55221" lIns="55221" rIns="55221" rtlCol="0" tIns="55221"/>
            <a:p>
              <a:pPr algn="ctr">
                <a:lnSpc>
                  <a:spcPts val="3350"/>
                </a:lnSpc>
              </a:pPr>
            </a:p>
          </p:txBody>
        </p:sp>
      </p:grpSp>
      <p:grpSp>
        <p:nvGrpSpPr>
          <p:cNvPr id="253" name="Group 41"/>
          <p:cNvGrpSpPr/>
          <p:nvPr/>
        </p:nvGrpSpPr>
        <p:grpSpPr>
          <a:xfrm rot="0">
            <a:off x="11114572" y="4448345"/>
            <a:ext cx="1368376" cy="1368376"/>
            <a:chOff x="0" y="0"/>
            <a:chExt cx="812800" cy="812800"/>
          </a:xfrm>
        </p:grpSpPr>
        <p:sp>
          <p:nvSpPr>
            <p:cNvPr id="1049233" name="Freeform 42"/>
            <p:cNvSpPr/>
            <p:nvPr/>
          </p:nvSpPr>
          <p:spPr>
            <a:xfrm>
              <a:off x="46870" y="46870"/>
              <a:ext cx="719059" cy="719059"/>
            </a:xfrm>
            <a:custGeom>
              <a:avLst/>
              <a:ahLst/>
              <a:rect l="l" t="t" r="r" b="b"/>
              <a:pathLst>
                <a:path w="719059" h="719059">
                  <a:moveTo>
                    <a:pt x="439543" y="33143"/>
                  </a:moveTo>
                  <a:lnTo>
                    <a:pt x="685917" y="279517"/>
                  </a:lnTo>
                  <a:cubicBezTo>
                    <a:pt x="707138" y="300738"/>
                    <a:pt x="719060" y="329519"/>
                    <a:pt x="719060" y="359530"/>
                  </a:cubicBezTo>
                  <a:cubicBezTo>
                    <a:pt x="719060" y="389541"/>
                    <a:pt x="707138" y="418322"/>
                    <a:pt x="685917" y="439543"/>
                  </a:cubicBezTo>
                  <a:lnTo>
                    <a:pt x="439543" y="685917"/>
                  </a:lnTo>
                  <a:cubicBezTo>
                    <a:pt x="418322" y="707138"/>
                    <a:pt x="389541" y="719060"/>
                    <a:pt x="359530" y="719060"/>
                  </a:cubicBezTo>
                  <a:cubicBezTo>
                    <a:pt x="329519" y="719060"/>
                    <a:pt x="300738" y="707138"/>
                    <a:pt x="279517" y="685917"/>
                  </a:cubicBezTo>
                  <a:lnTo>
                    <a:pt x="33143" y="439543"/>
                  </a:lnTo>
                  <a:cubicBezTo>
                    <a:pt x="11922" y="418322"/>
                    <a:pt x="0" y="389541"/>
                    <a:pt x="0" y="359530"/>
                  </a:cubicBezTo>
                  <a:cubicBezTo>
                    <a:pt x="0" y="329519"/>
                    <a:pt x="11922" y="300738"/>
                    <a:pt x="33143" y="279517"/>
                  </a:cubicBezTo>
                  <a:lnTo>
                    <a:pt x="279517" y="33143"/>
                  </a:lnTo>
                  <a:cubicBezTo>
                    <a:pt x="300738" y="11922"/>
                    <a:pt x="329519" y="0"/>
                    <a:pt x="359530" y="0"/>
                  </a:cubicBezTo>
                  <a:cubicBezTo>
                    <a:pt x="389541" y="0"/>
                    <a:pt x="418322" y="11922"/>
                    <a:pt x="439543" y="33143"/>
                  </a:cubicBezTo>
                  <a:close/>
                </a:path>
              </a:pathLst>
            </a:custGeom>
            <a:solidFill>
              <a:srgbClr val="639C9D"/>
            </a:solidFill>
          </p:spPr>
        </p:sp>
        <p:sp>
          <p:nvSpPr>
            <p:cNvPr id="1049234" name="TextBox 43"/>
            <p:cNvSpPr txBox="1"/>
            <p:nvPr/>
          </p:nvSpPr>
          <p:spPr>
            <a:xfrm>
              <a:off x="139700" y="82550"/>
              <a:ext cx="533400" cy="590550"/>
            </a:xfrm>
            <a:prstGeom prst="rect"/>
          </p:spPr>
          <p:txBody>
            <a:bodyPr anchor="ctr" bIns="55221" lIns="55221" rIns="55221" rtlCol="0" tIns="55221"/>
            <a:p>
              <a:pPr algn="ctr">
                <a:lnSpc>
                  <a:spcPts val="3350"/>
                </a:lnSpc>
              </a:pPr>
            </a:p>
          </p:txBody>
        </p:sp>
      </p:grpSp>
      <p:grpSp>
        <p:nvGrpSpPr>
          <p:cNvPr id="254" name="Group 44"/>
          <p:cNvGrpSpPr/>
          <p:nvPr/>
        </p:nvGrpSpPr>
        <p:grpSpPr>
          <a:xfrm rot="0">
            <a:off x="11388860" y="4722632"/>
            <a:ext cx="819801" cy="819801"/>
            <a:chOff x="0" y="0"/>
            <a:chExt cx="812800" cy="812800"/>
          </a:xfrm>
        </p:grpSpPr>
        <p:sp>
          <p:nvSpPr>
            <p:cNvPr id="1049235" name="Freeform 45"/>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49236" name="TextBox 46"/>
            <p:cNvSpPr txBox="1"/>
            <p:nvPr/>
          </p:nvSpPr>
          <p:spPr>
            <a:xfrm>
              <a:off x="76200" y="19050"/>
              <a:ext cx="660400" cy="717550"/>
            </a:xfrm>
            <a:prstGeom prst="rect"/>
          </p:spPr>
          <p:txBody>
            <a:bodyPr anchor="ctr" bIns="55221" lIns="55221" rIns="55221" rtlCol="0" tIns="55221"/>
            <a:p>
              <a:pPr algn="ctr">
                <a:lnSpc>
                  <a:spcPts val="3350"/>
                </a:lnSpc>
              </a:pPr>
            </a:p>
          </p:txBody>
        </p:sp>
      </p:grpSp>
      <p:sp>
        <p:nvSpPr>
          <p:cNvPr id="1049237" name="TextBox 47"/>
          <p:cNvSpPr txBox="1"/>
          <p:nvPr/>
        </p:nvSpPr>
        <p:spPr>
          <a:xfrm>
            <a:off x="11456666" y="7748191"/>
            <a:ext cx="684188" cy="673932"/>
          </a:xfrm>
          <a:prstGeom prst="rect"/>
        </p:spPr>
        <p:txBody>
          <a:bodyPr anchor="t" bIns="0" lIns="0" rIns="0" rtlCol="0" tIns="0">
            <a:spAutoFit/>
          </a:bodyPr>
          <a:p>
            <a:pPr algn="ctr">
              <a:lnSpc>
                <a:spcPts val="5435"/>
              </a:lnSpc>
            </a:pPr>
            <a:r>
              <a:rPr b="1" sz="3880" lang="en-US" spc="163">
                <a:solidFill>
                  <a:srgbClr val="FFFFFF"/>
                </a:solidFill>
                <a:latin typeface="Barlow Bold" panose="00000800000000000000"/>
                <a:ea typeface="Barlow Bold" panose="00000800000000000000"/>
                <a:cs typeface="Barlow Bold" panose="00000800000000000000"/>
                <a:sym typeface="Barlow Bold" panose="00000800000000000000"/>
              </a:rPr>
              <a:t>02</a:t>
            </a:r>
            <a:endParaRPr b="1" sz="3880" lang="en-US" spc="163">
              <a:solidFill>
                <a:srgbClr val="FFFFFF"/>
              </a:solidFill>
              <a:latin typeface="Barlow Bold" panose="00000800000000000000"/>
              <a:ea typeface="Barlow Bold" panose="00000800000000000000"/>
              <a:cs typeface="Barlow Bold" panose="00000800000000000000"/>
              <a:sym typeface="Barlow Bold" panose="00000800000000000000"/>
            </a:endParaRPr>
          </a:p>
        </p:txBody>
      </p:sp>
      <p:grpSp>
        <p:nvGrpSpPr>
          <p:cNvPr id="255" name="Group 48"/>
          <p:cNvGrpSpPr/>
          <p:nvPr/>
        </p:nvGrpSpPr>
        <p:grpSpPr>
          <a:xfrm rot="0">
            <a:off x="12729788" y="5296723"/>
            <a:ext cx="1094088" cy="3366805"/>
            <a:chOff x="0" y="0"/>
            <a:chExt cx="311700" cy="959185"/>
          </a:xfrm>
        </p:grpSpPr>
        <p:sp>
          <p:nvSpPr>
            <p:cNvPr id="1049238" name="Freeform 49"/>
            <p:cNvSpPr/>
            <p:nvPr/>
          </p:nvSpPr>
          <p:spPr>
            <a:xfrm>
              <a:off x="0" y="0"/>
              <a:ext cx="311700" cy="959185"/>
            </a:xfrm>
            <a:custGeom>
              <a:avLst/>
              <a:ahLst/>
              <a:rect l="l" t="t" r="r" b="b"/>
              <a:pathLst>
                <a:path w="311700" h="959185">
                  <a:moveTo>
                    <a:pt x="141523" y="0"/>
                  </a:moveTo>
                  <a:lnTo>
                    <a:pt x="170177" y="0"/>
                  </a:lnTo>
                  <a:cubicBezTo>
                    <a:pt x="207712" y="0"/>
                    <a:pt x="243708" y="14910"/>
                    <a:pt x="270249" y="41451"/>
                  </a:cubicBezTo>
                  <a:cubicBezTo>
                    <a:pt x="296790" y="67992"/>
                    <a:pt x="311700" y="103989"/>
                    <a:pt x="311700" y="141523"/>
                  </a:cubicBezTo>
                  <a:lnTo>
                    <a:pt x="311700" y="817663"/>
                  </a:lnTo>
                  <a:cubicBezTo>
                    <a:pt x="311700" y="895823"/>
                    <a:pt x="248338" y="959185"/>
                    <a:pt x="170177" y="959185"/>
                  </a:cubicBezTo>
                  <a:lnTo>
                    <a:pt x="141523" y="959185"/>
                  </a:lnTo>
                  <a:cubicBezTo>
                    <a:pt x="103989" y="959185"/>
                    <a:pt x="67992" y="944275"/>
                    <a:pt x="41451" y="917734"/>
                  </a:cubicBezTo>
                  <a:cubicBezTo>
                    <a:pt x="14910" y="891194"/>
                    <a:pt x="0" y="855197"/>
                    <a:pt x="0" y="817663"/>
                  </a:cubicBezTo>
                  <a:lnTo>
                    <a:pt x="0" y="141523"/>
                  </a:lnTo>
                  <a:cubicBezTo>
                    <a:pt x="0" y="103989"/>
                    <a:pt x="14910" y="67992"/>
                    <a:pt x="41451" y="41451"/>
                  </a:cubicBezTo>
                  <a:cubicBezTo>
                    <a:pt x="67992" y="14910"/>
                    <a:pt x="103989" y="0"/>
                    <a:pt x="141523" y="0"/>
                  </a:cubicBezTo>
                  <a:close/>
                </a:path>
              </a:pathLst>
            </a:custGeom>
            <a:solidFill>
              <a:srgbClr val="408789"/>
            </a:solidFill>
          </p:spPr>
        </p:sp>
        <p:sp>
          <p:nvSpPr>
            <p:cNvPr id="1049239" name="TextBox 50"/>
            <p:cNvSpPr txBox="1"/>
            <p:nvPr/>
          </p:nvSpPr>
          <p:spPr>
            <a:xfrm>
              <a:off x="0" y="-57150"/>
              <a:ext cx="311700" cy="1016335"/>
            </a:xfrm>
            <a:prstGeom prst="rect"/>
          </p:spPr>
          <p:txBody>
            <a:bodyPr anchor="ctr" bIns="55221" lIns="55221" rIns="55221" rtlCol="0" tIns="55221"/>
            <a:p>
              <a:pPr algn="ctr">
                <a:lnSpc>
                  <a:spcPts val="3350"/>
                </a:lnSpc>
              </a:pPr>
            </a:p>
          </p:txBody>
        </p:sp>
      </p:grpSp>
      <p:grpSp>
        <p:nvGrpSpPr>
          <p:cNvPr id="256" name="Group 51"/>
          <p:cNvGrpSpPr/>
          <p:nvPr/>
        </p:nvGrpSpPr>
        <p:grpSpPr>
          <a:xfrm rot="0">
            <a:off x="12592645" y="3710049"/>
            <a:ext cx="1368376" cy="1368376"/>
            <a:chOff x="0" y="0"/>
            <a:chExt cx="812800" cy="812800"/>
          </a:xfrm>
        </p:grpSpPr>
        <p:sp>
          <p:nvSpPr>
            <p:cNvPr id="1049240" name="Freeform 52"/>
            <p:cNvSpPr/>
            <p:nvPr/>
          </p:nvSpPr>
          <p:spPr>
            <a:xfrm>
              <a:off x="46870" y="46870"/>
              <a:ext cx="719059" cy="719059"/>
            </a:xfrm>
            <a:custGeom>
              <a:avLst/>
              <a:ahLst/>
              <a:rect l="l" t="t" r="r" b="b"/>
              <a:pathLst>
                <a:path w="719059" h="719059">
                  <a:moveTo>
                    <a:pt x="439543" y="33143"/>
                  </a:moveTo>
                  <a:lnTo>
                    <a:pt x="685917" y="279517"/>
                  </a:lnTo>
                  <a:cubicBezTo>
                    <a:pt x="707138" y="300738"/>
                    <a:pt x="719060" y="329519"/>
                    <a:pt x="719060" y="359530"/>
                  </a:cubicBezTo>
                  <a:cubicBezTo>
                    <a:pt x="719060" y="389541"/>
                    <a:pt x="707138" y="418322"/>
                    <a:pt x="685917" y="439543"/>
                  </a:cubicBezTo>
                  <a:lnTo>
                    <a:pt x="439543" y="685917"/>
                  </a:lnTo>
                  <a:cubicBezTo>
                    <a:pt x="418322" y="707138"/>
                    <a:pt x="389541" y="719060"/>
                    <a:pt x="359530" y="719060"/>
                  </a:cubicBezTo>
                  <a:cubicBezTo>
                    <a:pt x="329519" y="719060"/>
                    <a:pt x="300738" y="707138"/>
                    <a:pt x="279517" y="685917"/>
                  </a:cubicBezTo>
                  <a:lnTo>
                    <a:pt x="33143" y="439543"/>
                  </a:lnTo>
                  <a:cubicBezTo>
                    <a:pt x="11922" y="418322"/>
                    <a:pt x="0" y="389541"/>
                    <a:pt x="0" y="359530"/>
                  </a:cubicBezTo>
                  <a:cubicBezTo>
                    <a:pt x="0" y="329519"/>
                    <a:pt x="11922" y="300738"/>
                    <a:pt x="33143" y="279517"/>
                  </a:cubicBezTo>
                  <a:lnTo>
                    <a:pt x="279517" y="33143"/>
                  </a:lnTo>
                  <a:cubicBezTo>
                    <a:pt x="300738" y="11922"/>
                    <a:pt x="329519" y="0"/>
                    <a:pt x="359530" y="0"/>
                  </a:cubicBezTo>
                  <a:cubicBezTo>
                    <a:pt x="389541" y="0"/>
                    <a:pt x="418322" y="11922"/>
                    <a:pt x="439543" y="33143"/>
                  </a:cubicBezTo>
                  <a:close/>
                </a:path>
              </a:pathLst>
            </a:custGeom>
            <a:solidFill>
              <a:srgbClr val="408789"/>
            </a:solidFill>
          </p:spPr>
        </p:sp>
        <p:sp>
          <p:nvSpPr>
            <p:cNvPr id="1049241" name="TextBox 53"/>
            <p:cNvSpPr txBox="1"/>
            <p:nvPr/>
          </p:nvSpPr>
          <p:spPr>
            <a:xfrm>
              <a:off x="139700" y="82550"/>
              <a:ext cx="533400" cy="590550"/>
            </a:xfrm>
            <a:prstGeom prst="rect"/>
          </p:spPr>
          <p:txBody>
            <a:bodyPr anchor="ctr" bIns="55221" lIns="55221" rIns="55221" rtlCol="0" tIns="55221"/>
            <a:p>
              <a:pPr algn="ctr">
                <a:lnSpc>
                  <a:spcPts val="3350"/>
                </a:lnSpc>
              </a:pPr>
            </a:p>
          </p:txBody>
        </p:sp>
      </p:grpSp>
      <p:grpSp>
        <p:nvGrpSpPr>
          <p:cNvPr id="257" name="Group 54"/>
          <p:cNvGrpSpPr/>
          <p:nvPr/>
        </p:nvGrpSpPr>
        <p:grpSpPr>
          <a:xfrm rot="0">
            <a:off x="12866932" y="3984336"/>
            <a:ext cx="819801" cy="819801"/>
            <a:chOff x="0" y="0"/>
            <a:chExt cx="812800" cy="812800"/>
          </a:xfrm>
        </p:grpSpPr>
        <p:sp>
          <p:nvSpPr>
            <p:cNvPr id="1049242" name="Freeform 55"/>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49243" name="TextBox 56"/>
            <p:cNvSpPr txBox="1"/>
            <p:nvPr/>
          </p:nvSpPr>
          <p:spPr>
            <a:xfrm>
              <a:off x="76200" y="19050"/>
              <a:ext cx="660400" cy="717550"/>
            </a:xfrm>
            <a:prstGeom prst="rect"/>
          </p:spPr>
          <p:txBody>
            <a:bodyPr anchor="ctr" bIns="55221" lIns="55221" rIns="55221" rtlCol="0" tIns="55221"/>
            <a:p>
              <a:pPr algn="ctr">
                <a:lnSpc>
                  <a:spcPts val="3350"/>
                </a:lnSpc>
              </a:pPr>
            </a:p>
          </p:txBody>
        </p:sp>
      </p:grpSp>
      <p:sp>
        <p:nvSpPr>
          <p:cNvPr id="1049244" name="TextBox 57"/>
          <p:cNvSpPr txBox="1"/>
          <p:nvPr/>
        </p:nvSpPr>
        <p:spPr>
          <a:xfrm>
            <a:off x="12934739" y="7748191"/>
            <a:ext cx="684188" cy="673932"/>
          </a:xfrm>
          <a:prstGeom prst="rect"/>
        </p:spPr>
        <p:txBody>
          <a:bodyPr anchor="t" bIns="0" lIns="0" rIns="0" rtlCol="0" tIns="0">
            <a:spAutoFit/>
          </a:bodyPr>
          <a:p>
            <a:pPr algn="ctr">
              <a:lnSpc>
                <a:spcPts val="5435"/>
              </a:lnSpc>
            </a:pPr>
            <a:r>
              <a:rPr b="1" sz="3880" lang="en-US" spc="163">
                <a:solidFill>
                  <a:srgbClr val="FFFFFF"/>
                </a:solidFill>
                <a:latin typeface="Barlow Bold" panose="00000800000000000000"/>
                <a:ea typeface="Barlow Bold" panose="00000800000000000000"/>
                <a:cs typeface="Barlow Bold" panose="00000800000000000000"/>
                <a:sym typeface="Barlow Bold" panose="00000800000000000000"/>
              </a:rPr>
              <a:t>03</a:t>
            </a:r>
            <a:endParaRPr b="1" sz="3880" lang="en-US" spc="163">
              <a:solidFill>
                <a:srgbClr val="FFFFFF"/>
              </a:solidFill>
              <a:latin typeface="Barlow Bold" panose="00000800000000000000"/>
              <a:ea typeface="Barlow Bold" panose="00000800000000000000"/>
              <a:cs typeface="Barlow Bold" panose="00000800000000000000"/>
              <a:sym typeface="Barlow Bold" panose="00000800000000000000"/>
            </a:endParaRPr>
          </a:p>
        </p:txBody>
      </p:sp>
      <p:grpSp>
        <p:nvGrpSpPr>
          <p:cNvPr id="258" name="Group 58"/>
          <p:cNvGrpSpPr/>
          <p:nvPr/>
        </p:nvGrpSpPr>
        <p:grpSpPr>
          <a:xfrm rot="0">
            <a:off x="14207861" y="4593337"/>
            <a:ext cx="1094088" cy="4092596"/>
            <a:chOff x="0" y="0"/>
            <a:chExt cx="311700" cy="1165959"/>
          </a:xfrm>
        </p:grpSpPr>
        <p:sp>
          <p:nvSpPr>
            <p:cNvPr id="1049245" name="Freeform 59"/>
            <p:cNvSpPr/>
            <p:nvPr/>
          </p:nvSpPr>
          <p:spPr>
            <a:xfrm>
              <a:off x="0" y="0"/>
              <a:ext cx="311700" cy="1165959"/>
            </a:xfrm>
            <a:custGeom>
              <a:avLst/>
              <a:ahLst/>
              <a:rect l="l" t="t" r="r" b="b"/>
              <a:pathLst>
                <a:path w="311700" h="1165959">
                  <a:moveTo>
                    <a:pt x="141523" y="0"/>
                  </a:moveTo>
                  <a:lnTo>
                    <a:pt x="170177" y="0"/>
                  </a:lnTo>
                  <a:cubicBezTo>
                    <a:pt x="207712" y="0"/>
                    <a:pt x="243708" y="14910"/>
                    <a:pt x="270249" y="41451"/>
                  </a:cubicBezTo>
                  <a:cubicBezTo>
                    <a:pt x="296790" y="67992"/>
                    <a:pt x="311700" y="103989"/>
                    <a:pt x="311700" y="141523"/>
                  </a:cubicBezTo>
                  <a:lnTo>
                    <a:pt x="311700" y="1024437"/>
                  </a:lnTo>
                  <a:cubicBezTo>
                    <a:pt x="311700" y="1061971"/>
                    <a:pt x="296790" y="1097968"/>
                    <a:pt x="270249" y="1124508"/>
                  </a:cubicBezTo>
                  <a:cubicBezTo>
                    <a:pt x="243708" y="1151049"/>
                    <a:pt x="207712" y="1165959"/>
                    <a:pt x="170177" y="1165959"/>
                  </a:cubicBezTo>
                  <a:lnTo>
                    <a:pt x="141523" y="1165959"/>
                  </a:lnTo>
                  <a:cubicBezTo>
                    <a:pt x="103989" y="1165959"/>
                    <a:pt x="67992" y="1151049"/>
                    <a:pt x="41451" y="1124508"/>
                  </a:cubicBezTo>
                  <a:cubicBezTo>
                    <a:pt x="14910" y="1097968"/>
                    <a:pt x="0" y="1061971"/>
                    <a:pt x="0" y="1024437"/>
                  </a:cubicBezTo>
                  <a:lnTo>
                    <a:pt x="0" y="141523"/>
                  </a:lnTo>
                  <a:cubicBezTo>
                    <a:pt x="0" y="103989"/>
                    <a:pt x="14910" y="67992"/>
                    <a:pt x="41451" y="41451"/>
                  </a:cubicBezTo>
                  <a:cubicBezTo>
                    <a:pt x="67992" y="14910"/>
                    <a:pt x="103989" y="0"/>
                    <a:pt x="141523" y="0"/>
                  </a:cubicBezTo>
                  <a:close/>
                </a:path>
              </a:pathLst>
            </a:custGeom>
            <a:solidFill>
              <a:srgbClr val="408789"/>
            </a:solidFill>
          </p:spPr>
        </p:sp>
        <p:sp>
          <p:nvSpPr>
            <p:cNvPr id="1049246" name="TextBox 60"/>
            <p:cNvSpPr txBox="1"/>
            <p:nvPr/>
          </p:nvSpPr>
          <p:spPr>
            <a:xfrm>
              <a:off x="0" y="-57150"/>
              <a:ext cx="311700" cy="1223109"/>
            </a:xfrm>
            <a:prstGeom prst="rect"/>
          </p:spPr>
          <p:txBody>
            <a:bodyPr anchor="ctr" bIns="55221" lIns="55221" rIns="55221" rtlCol="0" tIns="55221"/>
            <a:p>
              <a:pPr algn="ctr">
                <a:lnSpc>
                  <a:spcPts val="3350"/>
                </a:lnSpc>
              </a:pPr>
            </a:p>
          </p:txBody>
        </p:sp>
      </p:grpSp>
      <p:grpSp>
        <p:nvGrpSpPr>
          <p:cNvPr id="259" name="Group 61"/>
          <p:cNvGrpSpPr/>
          <p:nvPr/>
        </p:nvGrpSpPr>
        <p:grpSpPr>
          <a:xfrm rot="0">
            <a:off x="14070717" y="2956692"/>
            <a:ext cx="1368376" cy="1368376"/>
            <a:chOff x="0" y="0"/>
            <a:chExt cx="812800" cy="812800"/>
          </a:xfrm>
        </p:grpSpPr>
        <p:sp>
          <p:nvSpPr>
            <p:cNvPr id="1049247" name="Freeform 62"/>
            <p:cNvSpPr/>
            <p:nvPr/>
          </p:nvSpPr>
          <p:spPr>
            <a:xfrm>
              <a:off x="46870" y="46870"/>
              <a:ext cx="719059" cy="719059"/>
            </a:xfrm>
            <a:custGeom>
              <a:avLst/>
              <a:ahLst/>
              <a:rect l="l" t="t" r="r" b="b"/>
              <a:pathLst>
                <a:path w="719059" h="719059">
                  <a:moveTo>
                    <a:pt x="439543" y="33143"/>
                  </a:moveTo>
                  <a:lnTo>
                    <a:pt x="685917" y="279517"/>
                  </a:lnTo>
                  <a:cubicBezTo>
                    <a:pt x="707138" y="300738"/>
                    <a:pt x="719060" y="329519"/>
                    <a:pt x="719060" y="359530"/>
                  </a:cubicBezTo>
                  <a:cubicBezTo>
                    <a:pt x="719060" y="389541"/>
                    <a:pt x="707138" y="418322"/>
                    <a:pt x="685917" y="439543"/>
                  </a:cubicBezTo>
                  <a:lnTo>
                    <a:pt x="439543" y="685917"/>
                  </a:lnTo>
                  <a:cubicBezTo>
                    <a:pt x="418322" y="707138"/>
                    <a:pt x="389541" y="719060"/>
                    <a:pt x="359530" y="719060"/>
                  </a:cubicBezTo>
                  <a:cubicBezTo>
                    <a:pt x="329519" y="719060"/>
                    <a:pt x="300738" y="707138"/>
                    <a:pt x="279517" y="685917"/>
                  </a:cubicBezTo>
                  <a:lnTo>
                    <a:pt x="33143" y="439543"/>
                  </a:lnTo>
                  <a:cubicBezTo>
                    <a:pt x="11922" y="418322"/>
                    <a:pt x="0" y="389541"/>
                    <a:pt x="0" y="359530"/>
                  </a:cubicBezTo>
                  <a:cubicBezTo>
                    <a:pt x="0" y="329519"/>
                    <a:pt x="11922" y="300738"/>
                    <a:pt x="33143" y="279517"/>
                  </a:cubicBezTo>
                  <a:lnTo>
                    <a:pt x="279517" y="33143"/>
                  </a:lnTo>
                  <a:cubicBezTo>
                    <a:pt x="300738" y="11922"/>
                    <a:pt x="329519" y="0"/>
                    <a:pt x="359530" y="0"/>
                  </a:cubicBezTo>
                  <a:cubicBezTo>
                    <a:pt x="389541" y="0"/>
                    <a:pt x="418322" y="11922"/>
                    <a:pt x="439543" y="33143"/>
                  </a:cubicBezTo>
                  <a:close/>
                </a:path>
              </a:pathLst>
            </a:custGeom>
            <a:solidFill>
              <a:srgbClr val="327576"/>
            </a:solidFill>
          </p:spPr>
        </p:sp>
        <p:sp>
          <p:nvSpPr>
            <p:cNvPr id="1049248" name="TextBox 63"/>
            <p:cNvSpPr txBox="1"/>
            <p:nvPr/>
          </p:nvSpPr>
          <p:spPr>
            <a:xfrm>
              <a:off x="139700" y="82550"/>
              <a:ext cx="533400" cy="590550"/>
            </a:xfrm>
            <a:prstGeom prst="rect"/>
          </p:spPr>
          <p:txBody>
            <a:bodyPr anchor="ctr" bIns="55221" lIns="55221" rIns="55221" rtlCol="0" tIns="55221"/>
            <a:p>
              <a:pPr algn="ctr">
                <a:lnSpc>
                  <a:spcPts val="3350"/>
                </a:lnSpc>
              </a:pPr>
            </a:p>
          </p:txBody>
        </p:sp>
      </p:grpSp>
      <p:grpSp>
        <p:nvGrpSpPr>
          <p:cNvPr id="260" name="Group 64"/>
          <p:cNvGrpSpPr/>
          <p:nvPr/>
        </p:nvGrpSpPr>
        <p:grpSpPr>
          <a:xfrm rot="0">
            <a:off x="14345005" y="3230979"/>
            <a:ext cx="819801" cy="819801"/>
            <a:chOff x="0" y="0"/>
            <a:chExt cx="812800" cy="812800"/>
          </a:xfrm>
        </p:grpSpPr>
        <p:sp>
          <p:nvSpPr>
            <p:cNvPr id="1049249" name="Freeform 65"/>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49250" name="TextBox 66"/>
            <p:cNvSpPr txBox="1"/>
            <p:nvPr/>
          </p:nvSpPr>
          <p:spPr>
            <a:xfrm>
              <a:off x="76200" y="19050"/>
              <a:ext cx="660400" cy="717550"/>
            </a:xfrm>
            <a:prstGeom prst="rect"/>
          </p:spPr>
          <p:txBody>
            <a:bodyPr anchor="ctr" bIns="55221" lIns="55221" rIns="55221" rtlCol="0" tIns="55221"/>
            <a:p>
              <a:pPr algn="ctr">
                <a:lnSpc>
                  <a:spcPts val="3350"/>
                </a:lnSpc>
              </a:pPr>
            </a:p>
          </p:txBody>
        </p:sp>
      </p:grpSp>
      <p:sp>
        <p:nvSpPr>
          <p:cNvPr id="1049251" name="TextBox 67"/>
          <p:cNvSpPr txBox="1"/>
          <p:nvPr/>
        </p:nvSpPr>
        <p:spPr>
          <a:xfrm>
            <a:off x="14412811" y="7748191"/>
            <a:ext cx="684188" cy="673932"/>
          </a:xfrm>
          <a:prstGeom prst="rect"/>
        </p:spPr>
        <p:txBody>
          <a:bodyPr anchor="t" bIns="0" lIns="0" rIns="0" rtlCol="0" tIns="0">
            <a:spAutoFit/>
          </a:bodyPr>
          <a:p>
            <a:pPr algn="ctr">
              <a:lnSpc>
                <a:spcPts val="5435"/>
              </a:lnSpc>
            </a:pPr>
            <a:r>
              <a:rPr b="1" sz="3880" lang="en-US" spc="163">
                <a:solidFill>
                  <a:srgbClr val="FFFFFF"/>
                </a:solidFill>
                <a:latin typeface="Barlow Bold" panose="00000800000000000000"/>
                <a:ea typeface="Barlow Bold" panose="00000800000000000000"/>
                <a:cs typeface="Barlow Bold" panose="00000800000000000000"/>
                <a:sym typeface="Barlow Bold" panose="00000800000000000000"/>
              </a:rPr>
              <a:t>04</a:t>
            </a:r>
            <a:endParaRPr b="1" sz="3880" lang="en-US" spc="163">
              <a:solidFill>
                <a:srgbClr val="FFFFFF"/>
              </a:solidFill>
              <a:latin typeface="Barlow Bold" panose="00000800000000000000"/>
              <a:ea typeface="Barlow Bold" panose="00000800000000000000"/>
              <a:cs typeface="Barlow Bold" panose="00000800000000000000"/>
              <a:sym typeface="Barlow Bold" panose="00000800000000000000"/>
            </a:endParaRPr>
          </a:p>
        </p:txBody>
      </p:sp>
      <p:grpSp>
        <p:nvGrpSpPr>
          <p:cNvPr id="261" name="Group 68"/>
          <p:cNvGrpSpPr/>
          <p:nvPr/>
        </p:nvGrpSpPr>
        <p:grpSpPr>
          <a:xfrm rot="0">
            <a:off x="15685933" y="3856865"/>
            <a:ext cx="1094088" cy="4806662"/>
            <a:chOff x="0" y="0"/>
            <a:chExt cx="311700" cy="1369393"/>
          </a:xfrm>
        </p:grpSpPr>
        <p:sp>
          <p:nvSpPr>
            <p:cNvPr id="1049252" name="Freeform 69"/>
            <p:cNvSpPr/>
            <p:nvPr/>
          </p:nvSpPr>
          <p:spPr>
            <a:xfrm>
              <a:off x="0" y="0"/>
              <a:ext cx="311700" cy="1369393"/>
            </a:xfrm>
            <a:custGeom>
              <a:avLst/>
              <a:ahLst/>
              <a:rect l="l" t="t" r="r" b="b"/>
              <a:pathLst>
                <a:path w="311700" h="1369393">
                  <a:moveTo>
                    <a:pt x="141523" y="0"/>
                  </a:moveTo>
                  <a:lnTo>
                    <a:pt x="170177" y="0"/>
                  </a:lnTo>
                  <a:cubicBezTo>
                    <a:pt x="207712" y="0"/>
                    <a:pt x="243708" y="14910"/>
                    <a:pt x="270249" y="41451"/>
                  </a:cubicBezTo>
                  <a:cubicBezTo>
                    <a:pt x="296790" y="67992"/>
                    <a:pt x="311700" y="103989"/>
                    <a:pt x="311700" y="141523"/>
                  </a:cubicBezTo>
                  <a:lnTo>
                    <a:pt x="311700" y="1227871"/>
                  </a:lnTo>
                  <a:cubicBezTo>
                    <a:pt x="311700" y="1265405"/>
                    <a:pt x="296790" y="1301402"/>
                    <a:pt x="270249" y="1327942"/>
                  </a:cubicBezTo>
                  <a:cubicBezTo>
                    <a:pt x="243708" y="1354483"/>
                    <a:pt x="207712" y="1369393"/>
                    <a:pt x="170177" y="1369393"/>
                  </a:cubicBezTo>
                  <a:lnTo>
                    <a:pt x="141523" y="1369393"/>
                  </a:lnTo>
                  <a:cubicBezTo>
                    <a:pt x="103989" y="1369393"/>
                    <a:pt x="67992" y="1354483"/>
                    <a:pt x="41451" y="1327942"/>
                  </a:cubicBezTo>
                  <a:cubicBezTo>
                    <a:pt x="14910" y="1301402"/>
                    <a:pt x="0" y="1265405"/>
                    <a:pt x="0" y="1227871"/>
                  </a:cubicBezTo>
                  <a:lnTo>
                    <a:pt x="0" y="141523"/>
                  </a:lnTo>
                  <a:cubicBezTo>
                    <a:pt x="0" y="103989"/>
                    <a:pt x="14910" y="67992"/>
                    <a:pt x="41451" y="41451"/>
                  </a:cubicBezTo>
                  <a:cubicBezTo>
                    <a:pt x="67992" y="14910"/>
                    <a:pt x="103989" y="0"/>
                    <a:pt x="141523" y="0"/>
                  </a:cubicBezTo>
                  <a:close/>
                </a:path>
              </a:pathLst>
            </a:custGeom>
            <a:solidFill>
              <a:srgbClr val="235A5B"/>
            </a:solidFill>
          </p:spPr>
        </p:sp>
        <p:sp>
          <p:nvSpPr>
            <p:cNvPr id="1049253" name="TextBox 70"/>
            <p:cNvSpPr txBox="1"/>
            <p:nvPr/>
          </p:nvSpPr>
          <p:spPr>
            <a:xfrm>
              <a:off x="0" y="-57150"/>
              <a:ext cx="311700" cy="1426543"/>
            </a:xfrm>
            <a:prstGeom prst="rect"/>
          </p:spPr>
          <p:txBody>
            <a:bodyPr anchor="ctr" bIns="55221" lIns="55221" rIns="55221" rtlCol="0" tIns="55221"/>
            <a:p>
              <a:pPr algn="ctr">
                <a:lnSpc>
                  <a:spcPts val="3350"/>
                </a:lnSpc>
              </a:pPr>
            </a:p>
          </p:txBody>
        </p:sp>
      </p:grpSp>
      <p:grpSp>
        <p:nvGrpSpPr>
          <p:cNvPr id="262" name="Group 71"/>
          <p:cNvGrpSpPr/>
          <p:nvPr/>
        </p:nvGrpSpPr>
        <p:grpSpPr>
          <a:xfrm rot="0">
            <a:off x="15548790" y="2228477"/>
            <a:ext cx="1368376" cy="1368376"/>
            <a:chOff x="0" y="0"/>
            <a:chExt cx="812800" cy="812800"/>
          </a:xfrm>
        </p:grpSpPr>
        <p:sp>
          <p:nvSpPr>
            <p:cNvPr id="1049254" name="Freeform 72"/>
            <p:cNvSpPr/>
            <p:nvPr/>
          </p:nvSpPr>
          <p:spPr>
            <a:xfrm>
              <a:off x="46870" y="46870"/>
              <a:ext cx="719059" cy="719059"/>
            </a:xfrm>
            <a:custGeom>
              <a:avLst/>
              <a:ahLst/>
              <a:rect l="l" t="t" r="r" b="b"/>
              <a:pathLst>
                <a:path w="719059" h="719059">
                  <a:moveTo>
                    <a:pt x="439543" y="33143"/>
                  </a:moveTo>
                  <a:lnTo>
                    <a:pt x="685917" y="279517"/>
                  </a:lnTo>
                  <a:cubicBezTo>
                    <a:pt x="707138" y="300738"/>
                    <a:pt x="719060" y="329519"/>
                    <a:pt x="719060" y="359530"/>
                  </a:cubicBezTo>
                  <a:cubicBezTo>
                    <a:pt x="719060" y="389541"/>
                    <a:pt x="707138" y="418322"/>
                    <a:pt x="685917" y="439543"/>
                  </a:cubicBezTo>
                  <a:lnTo>
                    <a:pt x="439543" y="685917"/>
                  </a:lnTo>
                  <a:cubicBezTo>
                    <a:pt x="418322" y="707138"/>
                    <a:pt x="389541" y="719060"/>
                    <a:pt x="359530" y="719060"/>
                  </a:cubicBezTo>
                  <a:cubicBezTo>
                    <a:pt x="329519" y="719060"/>
                    <a:pt x="300738" y="707138"/>
                    <a:pt x="279517" y="685917"/>
                  </a:cubicBezTo>
                  <a:lnTo>
                    <a:pt x="33143" y="439543"/>
                  </a:lnTo>
                  <a:cubicBezTo>
                    <a:pt x="11922" y="418322"/>
                    <a:pt x="0" y="389541"/>
                    <a:pt x="0" y="359530"/>
                  </a:cubicBezTo>
                  <a:cubicBezTo>
                    <a:pt x="0" y="329519"/>
                    <a:pt x="11922" y="300738"/>
                    <a:pt x="33143" y="279517"/>
                  </a:cubicBezTo>
                  <a:lnTo>
                    <a:pt x="279517" y="33143"/>
                  </a:lnTo>
                  <a:cubicBezTo>
                    <a:pt x="300738" y="11922"/>
                    <a:pt x="329519" y="0"/>
                    <a:pt x="359530" y="0"/>
                  </a:cubicBezTo>
                  <a:cubicBezTo>
                    <a:pt x="389541" y="0"/>
                    <a:pt x="418322" y="11922"/>
                    <a:pt x="439543" y="33143"/>
                  </a:cubicBezTo>
                  <a:close/>
                </a:path>
              </a:pathLst>
            </a:custGeom>
            <a:solidFill>
              <a:srgbClr val="235A5B"/>
            </a:solidFill>
          </p:spPr>
        </p:sp>
        <p:sp>
          <p:nvSpPr>
            <p:cNvPr id="1049255" name="TextBox 73"/>
            <p:cNvSpPr txBox="1"/>
            <p:nvPr/>
          </p:nvSpPr>
          <p:spPr>
            <a:xfrm>
              <a:off x="139700" y="82550"/>
              <a:ext cx="533400" cy="590550"/>
            </a:xfrm>
            <a:prstGeom prst="rect"/>
          </p:spPr>
          <p:txBody>
            <a:bodyPr anchor="ctr" bIns="55221" lIns="55221" rIns="55221" rtlCol="0" tIns="55221"/>
            <a:p>
              <a:pPr algn="ctr">
                <a:lnSpc>
                  <a:spcPts val="3350"/>
                </a:lnSpc>
              </a:pPr>
            </a:p>
          </p:txBody>
        </p:sp>
      </p:grpSp>
      <p:grpSp>
        <p:nvGrpSpPr>
          <p:cNvPr id="263" name="Group 74"/>
          <p:cNvGrpSpPr/>
          <p:nvPr/>
        </p:nvGrpSpPr>
        <p:grpSpPr>
          <a:xfrm rot="0">
            <a:off x="15823077" y="2502764"/>
            <a:ext cx="819801" cy="819801"/>
            <a:chOff x="0" y="0"/>
            <a:chExt cx="812800" cy="812800"/>
          </a:xfrm>
        </p:grpSpPr>
        <p:sp>
          <p:nvSpPr>
            <p:cNvPr id="1049256" name="Freeform 75"/>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49257" name="TextBox 76"/>
            <p:cNvSpPr txBox="1"/>
            <p:nvPr/>
          </p:nvSpPr>
          <p:spPr>
            <a:xfrm>
              <a:off x="76200" y="19050"/>
              <a:ext cx="660400" cy="717550"/>
            </a:xfrm>
            <a:prstGeom prst="rect"/>
          </p:spPr>
          <p:txBody>
            <a:bodyPr anchor="ctr" bIns="55221" lIns="55221" rIns="55221" rtlCol="0" tIns="55221"/>
            <a:p>
              <a:pPr algn="ctr">
                <a:lnSpc>
                  <a:spcPts val="3350"/>
                </a:lnSpc>
              </a:pPr>
            </a:p>
          </p:txBody>
        </p:sp>
      </p:grpSp>
      <p:sp>
        <p:nvSpPr>
          <p:cNvPr id="1049258" name="TextBox 77"/>
          <p:cNvSpPr txBox="1"/>
          <p:nvPr/>
        </p:nvSpPr>
        <p:spPr>
          <a:xfrm>
            <a:off x="15890884" y="7748191"/>
            <a:ext cx="684188" cy="673932"/>
          </a:xfrm>
          <a:prstGeom prst="rect"/>
        </p:spPr>
        <p:txBody>
          <a:bodyPr anchor="t" bIns="0" lIns="0" rIns="0" rtlCol="0" tIns="0">
            <a:spAutoFit/>
          </a:bodyPr>
          <a:p>
            <a:pPr algn="ctr">
              <a:lnSpc>
                <a:spcPts val="5435"/>
              </a:lnSpc>
            </a:pPr>
            <a:r>
              <a:rPr b="1" sz="3880" lang="en-US" spc="163">
                <a:solidFill>
                  <a:srgbClr val="FFFFFF"/>
                </a:solidFill>
                <a:latin typeface="Barlow Bold" panose="00000800000000000000"/>
                <a:ea typeface="Barlow Bold" panose="00000800000000000000"/>
                <a:cs typeface="Barlow Bold" panose="00000800000000000000"/>
                <a:sym typeface="Barlow Bold" panose="00000800000000000000"/>
              </a:rPr>
              <a:t>05</a:t>
            </a:r>
            <a:endParaRPr b="1" sz="3880" lang="en-US" spc="163">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259" name="TextBox 78"/>
          <p:cNvSpPr txBox="1"/>
          <p:nvPr/>
        </p:nvSpPr>
        <p:spPr>
          <a:xfrm>
            <a:off x="1546755" y="2437450"/>
            <a:ext cx="490585" cy="693420"/>
          </a:xfrm>
          <a:prstGeom prst="rect"/>
        </p:spPr>
        <p:txBody>
          <a:bodyPr anchor="t" bIns="0" lIns="0" rIns="0" rtlCol="0" tIns="0">
            <a:spAutoFit/>
          </a:bodyPr>
          <a:p>
            <a:pPr algn="ctr">
              <a:lnSpc>
                <a:spcPts val="5460"/>
              </a:lnSpc>
            </a:pPr>
            <a:r>
              <a:rPr b="1" sz="3545" lang="en-US" spc="148">
                <a:solidFill>
                  <a:srgbClr val="000000"/>
                </a:solidFill>
                <a:latin typeface="Barlow Bold" panose="00000800000000000000"/>
                <a:ea typeface="Barlow Bold" panose="00000800000000000000"/>
                <a:cs typeface="Barlow Bold" panose="00000800000000000000"/>
                <a:sym typeface="Barlow Bold" panose="00000800000000000000"/>
              </a:rPr>
              <a:t>1</a:t>
            </a:r>
            <a:endParaRPr b="1" sz="3545" lang="en-US" spc="148">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260" name="TextBox 79"/>
          <p:cNvSpPr txBox="1"/>
          <p:nvPr/>
        </p:nvSpPr>
        <p:spPr>
          <a:xfrm>
            <a:off x="1546755" y="3808162"/>
            <a:ext cx="490585" cy="693420"/>
          </a:xfrm>
          <a:prstGeom prst="rect"/>
        </p:spPr>
        <p:txBody>
          <a:bodyPr anchor="t" bIns="0" lIns="0" rIns="0" rtlCol="0" tIns="0">
            <a:spAutoFit/>
          </a:bodyPr>
          <a:p>
            <a:pPr algn="ctr">
              <a:lnSpc>
                <a:spcPts val="5460"/>
              </a:lnSpc>
            </a:pPr>
            <a:r>
              <a:rPr b="1" sz="3545" lang="en-US" spc="148">
                <a:solidFill>
                  <a:srgbClr val="000000"/>
                </a:solidFill>
                <a:latin typeface="Barlow Bold" panose="00000800000000000000"/>
                <a:ea typeface="Barlow Bold" panose="00000800000000000000"/>
                <a:cs typeface="Barlow Bold" panose="00000800000000000000"/>
                <a:sym typeface="Barlow Bold" panose="00000800000000000000"/>
              </a:rPr>
              <a:t>2</a:t>
            </a:r>
            <a:endParaRPr b="1" sz="3545" lang="en-US" spc="148">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261" name="TextBox 80"/>
          <p:cNvSpPr txBox="1"/>
          <p:nvPr/>
        </p:nvSpPr>
        <p:spPr>
          <a:xfrm>
            <a:off x="1546755" y="5178874"/>
            <a:ext cx="490585" cy="693419"/>
          </a:xfrm>
          <a:prstGeom prst="rect"/>
        </p:spPr>
        <p:txBody>
          <a:bodyPr anchor="t" bIns="0" lIns="0" rIns="0" rtlCol="0" tIns="0">
            <a:spAutoFit/>
          </a:bodyPr>
          <a:p>
            <a:pPr algn="ctr">
              <a:lnSpc>
                <a:spcPts val="5460"/>
              </a:lnSpc>
            </a:pPr>
            <a:r>
              <a:rPr b="1" sz="3545" lang="en-US" spc="148">
                <a:solidFill>
                  <a:srgbClr val="000000"/>
                </a:solidFill>
                <a:latin typeface="Barlow Bold" panose="00000800000000000000"/>
                <a:ea typeface="Barlow Bold" panose="00000800000000000000"/>
                <a:cs typeface="Barlow Bold" panose="00000800000000000000"/>
                <a:sym typeface="Barlow Bold" panose="00000800000000000000"/>
              </a:rPr>
              <a:t>3</a:t>
            </a:r>
            <a:endParaRPr b="1" sz="3545" lang="en-US" spc="148">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262" name="TextBox 81"/>
          <p:cNvSpPr txBox="1"/>
          <p:nvPr/>
        </p:nvSpPr>
        <p:spPr>
          <a:xfrm>
            <a:off x="1546755" y="6549586"/>
            <a:ext cx="490585" cy="693420"/>
          </a:xfrm>
          <a:prstGeom prst="rect"/>
        </p:spPr>
        <p:txBody>
          <a:bodyPr anchor="t" bIns="0" lIns="0" rIns="0" rtlCol="0" tIns="0">
            <a:spAutoFit/>
          </a:bodyPr>
          <a:p>
            <a:pPr algn="ctr">
              <a:lnSpc>
                <a:spcPts val="5460"/>
              </a:lnSpc>
            </a:pPr>
            <a:r>
              <a:rPr b="1" sz="3545" lang="en-US" spc="148">
                <a:solidFill>
                  <a:srgbClr val="000000"/>
                </a:solidFill>
                <a:latin typeface="Barlow Bold" panose="00000800000000000000"/>
                <a:ea typeface="Barlow Bold" panose="00000800000000000000"/>
                <a:cs typeface="Barlow Bold" panose="00000800000000000000"/>
                <a:sym typeface="Barlow Bold" panose="00000800000000000000"/>
              </a:rPr>
              <a:t>4</a:t>
            </a:r>
            <a:endParaRPr b="1" sz="3545" lang="en-US" spc="148">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263" name="TextBox 82"/>
          <p:cNvSpPr txBox="1"/>
          <p:nvPr/>
        </p:nvSpPr>
        <p:spPr>
          <a:xfrm>
            <a:off x="1546755" y="7920298"/>
            <a:ext cx="490585" cy="693419"/>
          </a:xfrm>
          <a:prstGeom prst="rect"/>
        </p:spPr>
        <p:txBody>
          <a:bodyPr anchor="t" bIns="0" lIns="0" rIns="0" rtlCol="0" tIns="0">
            <a:spAutoFit/>
          </a:bodyPr>
          <a:p>
            <a:pPr algn="ctr">
              <a:lnSpc>
                <a:spcPts val="5460"/>
              </a:lnSpc>
            </a:pPr>
            <a:r>
              <a:rPr b="1" sz="3545" lang="en-US" spc="148">
                <a:solidFill>
                  <a:srgbClr val="000000"/>
                </a:solidFill>
                <a:latin typeface="Barlow Bold" panose="00000800000000000000"/>
                <a:ea typeface="Barlow Bold" panose="00000800000000000000"/>
                <a:cs typeface="Barlow Bold" panose="00000800000000000000"/>
                <a:sym typeface="Barlow Bold" panose="00000800000000000000"/>
              </a:rPr>
              <a:t>5</a:t>
            </a:r>
            <a:endParaRPr b="1" sz="3545" lang="en-US" spc="148">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264" name="AutoShape 83"/>
          <p:cNvSpPr/>
          <p:nvPr/>
        </p:nvSpPr>
        <p:spPr>
          <a:xfrm>
            <a:off x="1515899" y="9285348"/>
            <a:ext cx="15256203" cy="0"/>
          </a:xfrm>
          <a:prstGeom prst="line"/>
          <a:ln w="9525" cap="flat">
            <a:solidFill>
              <a:srgbClr val="235A5B"/>
            </a:solidFill>
            <a:prstDash val="solid"/>
            <a:headEnd type="none" w="sm" len="sm"/>
            <a:tailEnd type="none" w="sm" len="sm"/>
          </a:ln>
        </p:spPr>
      </p:sp>
      <p:sp>
        <p:nvSpPr>
          <p:cNvPr id="1049265" name="TextBox 84"/>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Infographic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
        <p:nvSpPr>
          <p:cNvPr id="1049266" name="Freeform 85"/>
          <p:cNvSpPr/>
          <p:nvPr/>
        </p:nvSpPr>
        <p:spPr>
          <a:xfrm>
            <a:off x="10037660" y="5588175"/>
            <a:ext cx="566057" cy="457091"/>
          </a:xfrm>
          <a:custGeom>
            <a:avLst/>
            <a:ahLst/>
            <a:rect l="l" t="t" r="r" b="b"/>
            <a:pathLst>
              <a:path w="566057" h="457091">
                <a:moveTo>
                  <a:pt x="0" y="0"/>
                </a:moveTo>
                <a:lnTo>
                  <a:pt x="566056" y="0"/>
                </a:lnTo>
                <a:lnTo>
                  <a:pt x="566056" y="457091"/>
                </a:lnTo>
                <a:lnTo>
                  <a:pt x="0" y="457091"/>
                </a:lnTo>
                <a:lnTo>
                  <a:pt x="0" y="0"/>
                </a:lnTo>
                <a:close/>
              </a:path>
            </a:pathLst>
          </a:custGeom>
          <a:blipFill>
            <a:blip xmlns:r="http://schemas.openxmlformats.org/officeDocument/2006/relationships" r:embed="rId1"/>
            <a:stretch>
              <a:fillRect/>
            </a:stretch>
          </a:blipFill>
        </p:spPr>
      </p:sp>
      <p:sp>
        <p:nvSpPr>
          <p:cNvPr id="1049267" name="Freeform 86"/>
          <p:cNvSpPr/>
          <p:nvPr/>
        </p:nvSpPr>
        <p:spPr>
          <a:xfrm>
            <a:off x="11517575" y="4840393"/>
            <a:ext cx="562370" cy="584280"/>
          </a:xfrm>
          <a:custGeom>
            <a:avLst/>
            <a:ahLst/>
            <a:rect l="l" t="t" r="r" b="b"/>
            <a:pathLst>
              <a:path w="562370" h="584280">
                <a:moveTo>
                  <a:pt x="0" y="0"/>
                </a:moveTo>
                <a:lnTo>
                  <a:pt x="562370" y="0"/>
                </a:lnTo>
                <a:lnTo>
                  <a:pt x="562370" y="584280"/>
                </a:lnTo>
                <a:lnTo>
                  <a:pt x="0" y="584280"/>
                </a:lnTo>
                <a:lnTo>
                  <a:pt x="0" y="0"/>
                </a:lnTo>
                <a:close/>
              </a:path>
            </a:pathLst>
          </a:custGeom>
          <a:blipFill>
            <a:blip xmlns:r="http://schemas.openxmlformats.org/officeDocument/2006/relationships" r:embed="rId2"/>
            <a:stretch>
              <a:fillRect/>
            </a:stretch>
          </a:blipFill>
        </p:spPr>
      </p:sp>
      <p:sp>
        <p:nvSpPr>
          <p:cNvPr id="1049268" name="Freeform 87"/>
          <p:cNvSpPr/>
          <p:nvPr/>
        </p:nvSpPr>
        <p:spPr>
          <a:xfrm>
            <a:off x="14472397" y="3358372"/>
            <a:ext cx="565017" cy="565017"/>
          </a:xfrm>
          <a:custGeom>
            <a:avLst/>
            <a:ahLst/>
            <a:rect l="l" t="t" r="r" b="b"/>
            <a:pathLst>
              <a:path w="565017" h="565017">
                <a:moveTo>
                  <a:pt x="0" y="0"/>
                </a:moveTo>
                <a:lnTo>
                  <a:pt x="565016" y="0"/>
                </a:lnTo>
                <a:lnTo>
                  <a:pt x="565016" y="565016"/>
                </a:lnTo>
                <a:lnTo>
                  <a:pt x="0" y="565016"/>
                </a:lnTo>
                <a:lnTo>
                  <a:pt x="0" y="0"/>
                </a:lnTo>
                <a:close/>
              </a:path>
            </a:pathLst>
          </a:custGeom>
          <a:blipFill>
            <a:blip xmlns:r="http://schemas.openxmlformats.org/officeDocument/2006/relationships" r:embed="rId3"/>
            <a:stretch>
              <a:fillRect/>
            </a:stretch>
          </a:blipFill>
        </p:spPr>
      </p:sp>
      <p:sp>
        <p:nvSpPr>
          <p:cNvPr id="1049269" name="Freeform 88"/>
          <p:cNvSpPr/>
          <p:nvPr/>
        </p:nvSpPr>
        <p:spPr>
          <a:xfrm>
            <a:off x="13034293" y="4151697"/>
            <a:ext cx="485080" cy="485080"/>
          </a:xfrm>
          <a:custGeom>
            <a:avLst/>
            <a:ahLst/>
            <a:rect l="l" t="t" r="r" b="b"/>
            <a:pathLst>
              <a:path w="485080" h="485080">
                <a:moveTo>
                  <a:pt x="0" y="0"/>
                </a:moveTo>
                <a:lnTo>
                  <a:pt x="485080" y="0"/>
                </a:lnTo>
                <a:lnTo>
                  <a:pt x="485080" y="485080"/>
                </a:lnTo>
                <a:lnTo>
                  <a:pt x="0" y="485080"/>
                </a:lnTo>
                <a:lnTo>
                  <a:pt x="0" y="0"/>
                </a:lnTo>
                <a:close/>
              </a:path>
            </a:pathLst>
          </a:custGeom>
          <a:blipFill>
            <a:blip xmlns:r="http://schemas.openxmlformats.org/officeDocument/2006/relationships" r:embed="rId4"/>
            <a:stretch>
              <a:fillRect/>
            </a:stretch>
          </a:blipFill>
        </p:spPr>
      </p:sp>
      <p:sp>
        <p:nvSpPr>
          <p:cNvPr id="1049270" name="Freeform 89"/>
          <p:cNvSpPr/>
          <p:nvPr/>
        </p:nvSpPr>
        <p:spPr>
          <a:xfrm>
            <a:off x="15949949" y="2634754"/>
            <a:ext cx="566057" cy="457091"/>
          </a:xfrm>
          <a:custGeom>
            <a:avLst/>
            <a:ahLst/>
            <a:rect l="l" t="t" r="r" b="b"/>
            <a:pathLst>
              <a:path w="566057" h="457091">
                <a:moveTo>
                  <a:pt x="0" y="0"/>
                </a:moveTo>
                <a:lnTo>
                  <a:pt x="566057" y="0"/>
                </a:lnTo>
                <a:lnTo>
                  <a:pt x="566057" y="457091"/>
                </a:lnTo>
                <a:lnTo>
                  <a:pt x="0" y="457091"/>
                </a:lnTo>
                <a:lnTo>
                  <a:pt x="0" y="0"/>
                </a:lnTo>
                <a:close/>
              </a:path>
            </a:pathLst>
          </a:custGeom>
          <a:blipFill>
            <a:blip xmlns:r="http://schemas.openxmlformats.org/officeDocument/2006/relationships" r:embed="rId1"/>
            <a:stretch>
              <a:fillRect/>
            </a:stretch>
          </a:blip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264" name=""/>
        <p:cNvGrpSpPr/>
        <p:nvPr/>
      </p:nvGrpSpPr>
      <p:grpSpPr>
        <a:xfrm>
          <a:off x="0" y="0"/>
          <a:ext cx="0" cy="0"/>
          <a:chOff x="0" y="0"/>
          <a:chExt cx="0" cy="0"/>
        </a:xfrm>
      </p:grpSpPr>
      <p:grpSp>
        <p:nvGrpSpPr>
          <p:cNvPr id="265" name="Group 2"/>
          <p:cNvGrpSpPr/>
          <p:nvPr/>
        </p:nvGrpSpPr>
        <p:grpSpPr>
          <a:xfrm rot="-10800000">
            <a:off x="1327630" y="3635345"/>
            <a:ext cx="2823558" cy="3795750"/>
            <a:chOff x="0" y="0"/>
            <a:chExt cx="588338" cy="790911"/>
          </a:xfrm>
        </p:grpSpPr>
        <p:sp>
          <p:nvSpPr>
            <p:cNvPr id="1049271" name="Freeform 3"/>
            <p:cNvSpPr/>
            <p:nvPr/>
          </p:nvSpPr>
          <p:spPr>
            <a:xfrm>
              <a:off x="0" y="0"/>
              <a:ext cx="588338" cy="786759"/>
            </a:xfrm>
            <a:custGeom>
              <a:avLst/>
              <a:ahLst/>
              <a:rect l="l" t="t" r="r" b="b"/>
              <a:pathLst>
                <a:path w="588338" h="786759">
                  <a:moveTo>
                    <a:pt x="588338" y="32132"/>
                  </a:moveTo>
                  <a:lnTo>
                    <a:pt x="588338" y="644479"/>
                  </a:lnTo>
                  <a:cubicBezTo>
                    <a:pt x="588338" y="663850"/>
                    <a:pt x="576443" y="681232"/>
                    <a:pt x="558387" y="688248"/>
                  </a:cubicBezTo>
                  <a:lnTo>
                    <a:pt x="324119" y="779273"/>
                  </a:lnTo>
                  <a:cubicBezTo>
                    <a:pt x="304854" y="786759"/>
                    <a:pt x="283484" y="786759"/>
                    <a:pt x="264219" y="779273"/>
                  </a:cubicBezTo>
                  <a:lnTo>
                    <a:pt x="29950" y="688248"/>
                  </a:lnTo>
                  <a:cubicBezTo>
                    <a:pt x="11895" y="681232"/>
                    <a:pt x="0" y="663850"/>
                    <a:pt x="0" y="644479"/>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235A5B"/>
            </a:solidFill>
          </p:spPr>
        </p:sp>
        <p:sp>
          <p:nvSpPr>
            <p:cNvPr id="1049272" name="TextBox 4"/>
            <p:cNvSpPr txBox="1"/>
            <p:nvPr/>
          </p:nvSpPr>
          <p:spPr>
            <a:xfrm>
              <a:off x="0" y="-47625"/>
              <a:ext cx="588338" cy="724236"/>
            </a:xfrm>
            <a:prstGeom prst="rect"/>
          </p:spPr>
          <p:txBody>
            <a:bodyPr anchor="ctr" bIns="45667" lIns="45667" rIns="45667" rtlCol="0" tIns="45667"/>
            <a:p>
              <a:pPr algn="ctr">
                <a:lnSpc>
                  <a:spcPts val="2770"/>
                </a:lnSpc>
              </a:pPr>
            </a:p>
          </p:txBody>
        </p:sp>
      </p:grpSp>
      <p:grpSp>
        <p:nvGrpSpPr>
          <p:cNvPr id="266" name="Group 5"/>
          <p:cNvGrpSpPr/>
          <p:nvPr/>
        </p:nvGrpSpPr>
        <p:grpSpPr>
          <a:xfrm rot="0">
            <a:off x="1327630" y="7705115"/>
            <a:ext cx="2823558" cy="335748"/>
            <a:chOff x="0" y="0"/>
            <a:chExt cx="827188" cy="98361"/>
          </a:xfrm>
        </p:grpSpPr>
        <p:sp>
          <p:nvSpPr>
            <p:cNvPr id="1049273" name="Freeform 6"/>
            <p:cNvSpPr/>
            <p:nvPr/>
          </p:nvSpPr>
          <p:spPr>
            <a:xfrm>
              <a:off x="0" y="0"/>
              <a:ext cx="827188" cy="98361"/>
            </a:xfrm>
            <a:custGeom>
              <a:avLst/>
              <a:ahLst/>
              <a:rect l="l" t="t" r="r" b="b"/>
              <a:pathLst>
                <a:path w="827188" h="98361">
                  <a:moveTo>
                    <a:pt x="41129" y="0"/>
                  </a:moveTo>
                  <a:lnTo>
                    <a:pt x="786059" y="0"/>
                  </a:lnTo>
                  <a:cubicBezTo>
                    <a:pt x="808774" y="0"/>
                    <a:pt x="827188" y="18414"/>
                    <a:pt x="827188" y="41129"/>
                  </a:cubicBezTo>
                  <a:lnTo>
                    <a:pt x="827188" y="57232"/>
                  </a:lnTo>
                  <a:cubicBezTo>
                    <a:pt x="827188" y="79947"/>
                    <a:pt x="808774" y="98361"/>
                    <a:pt x="786059" y="98361"/>
                  </a:cubicBezTo>
                  <a:lnTo>
                    <a:pt x="41129" y="98361"/>
                  </a:lnTo>
                  <a:cubicBezTo>
                    <a:pt x="18414" y="98361"/>
                    <a:pt x="0" y="79947"/>
                    <a:pt x="0" y="57232"/>
                  </a:cubicBezTo>
                  <a:lnTo>
                    <a:pt x="0" y="41129"/>
                  </a:lnTo>
                  <a:cubicBezTo>
                    <a:pt x="0" y="18414"/>
                    <a:pt x="18414" y="0"/>
                    <a:pt x="41129" y="0"/>
                  </a:cubicBezTo>
                  <a:close/>
                </a:path>
              </a:pathLst>
            </a:custGeom>
            <a:solidFill>
              <a:srgbClr val="235A5B"/>
            </a:solidFill>
          </p:spPr>
        </p:sp>
        <p:sp>
          <p:nvSpPr>
            <p:cNvPr id="1049274" name="TextBox 7"/>
            <p:cNvSpPr txBox="1"/>
            <p:nvPr/>
          </p:nvSpPr>
          <p:spPr>
            <a:xfrm>
              <a:off x="0" y="-47625"/>
              <a:ext cx="827188" cy="145986"/>
            </a:xfrm>
            <a:prstGeom prst="rect"/>
          </p:spPr>
          <p:txBody>
            <a:bodyPr anchor="ctr" bIns="45667" lIns="45667" rIns="45667" rtlCol="0" tIns="45667"/>
            <a:p>
              <a:pPr algn="ctr">
                <a:lnSpc>
                  <a:spcPts val="2770"/>
                </a:lnSpc>
              </a:pPr>
            </a:p>
          </p:txBody>
        </p:sp>
      </p:grpSp>
      <p:grpSp>
        <p:nvGrpSpPr>
          <p:cNvPr id="267" name="Group 8"/>
          <p:cNvGrpSpPr/>
          <p:nvPr/>
        </p:nvGrpSpPr>
        <p:grpSpPr>
          <a:xfrm rot="0">
            <a:off x="1573420" y="7269960"/>
            <a:ext cx="2331977" cy="596291"/>
            <a:chOff x="0" y="0"/>
            <a:chExt cx="1589350" cy="406400"/>
          </a:xfrm>
        </p:grpSpPr>
        <p:sp>
          <p:nvSpPr>
            <p:cNvPr id="1049275" name="Freeform 9"/>
            <p:cNvSpPr/>
            <p:nvPr/>
          </p:nvSpPr>
          <p:spPr>
            <a:xfrm>
              <a:off x="0" y="0"/>
              <a:ext cx="1589350" cy="406400"/>
            </a:xfrm>
            <a:custGeom>
              <a:avLst/>
              <a:ahLst/>
              <a:rect l="l" t="t" r="r" b="b"/>
              <a:pathLst>
                <a:path w="1589350" h="406400">
                  <a:moveTo>
                    <a:pt x="1386150" y="0"/>
                  </a:moveTo>
                  <a:lnTo>
                    <a:pt x="203200" y="0"/>
                  </a:lnTo>
                  <a:lnTo>
                    <a:pt x="0" y="203200"/>
                  </a:lnTo>
                  <a:lnTo>
                    <a:pt x="203200" y="406400"/>
                  </a:lnTo>
                  <a:lnTo>
                    <a:pt x="1386150" y="406400"/>
                  </a:lnTo>
                  <a:lnTo>
                    <a:pt x="1589350" y="203200"/>
                  </a:lnTo>
                  <a:lnTo>
                    <a:pt x="1386150" y="0"/>
                  </a:lnTo>
                  <a:close/>
                </a:path>
              </a:pathLst>
            </a:custGeom>
            <a:solidFill>
              <a:srgbClr val="FFFFFF"/>
            </a:solidFill>
          </p:spPr>
        </p:sp>
        <p:sp>
          <p:nvSpPr>
            <p:cNvPr id="1049276" name="TextBox 10"/>
            <p:cNvSpPr txBox="1"/>
            <p:nvPr/>
          </p:nvSpPr>
          <p:spPr>
            <a:xfrm>
              <a:off x="152400" y="-47625"/>
              <a:ext cx="1284550" cy="454025"/>
            </a:xfrm>
            <a:prstGeom prst="rect"/>
          </p:spPr>
          <p:txBody>
            <a:bodyPr anchor="ctr" bIns="45667" lIns="45667" rIns="45667" rtlCol="0" tIns="45667"/>
            <a:p>
              <a:pPr algn="ctr">
                <a:lnSpc>
                  <a:spcPts val="2770"/>
                </a:lnSpc>
              </a:pPr>
            </a:p>
          </p:txBody>
        </p:sp>
      </p:grpSp>
      <p:grpSp>
        <p:nvGrpSpPr>
          <p:cNvPr id="268" name="Group 11"/>
          <p:cNvGrpSpPr>
            <a:grpSpLocks noChangeAspect="1"/>
          </p:cNvGrpSpPr>
          <p:nvPr/>
        </p:nvGrpSpPr>
        <p:grpSpPr>
          <a:xfrm rot="0">
            <a:off x="1927958" y="2823895"/>
            <a:ext cx="1622901" cy="1622901"/>
            <a:chOff x="0" y="0"/>
            <a:chExt cx="495300" cy="495300"/>
          </a:xfrm>
        </p:grpSpPr>
        <p:sp>
          <p:nvSpPr>
            <p:cNvPr id="1049277" name="Freeform 12"/>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235A5B"/>
            </a:solidFill>
          </p:spPr>
        </p:sp>
        <p:sp>
          <p:nvSpPr>
            <p:cNvPr id="1049278" name="Freeform 13"/>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269" name="Group 14"/>
          <p:cNvGrpSpPr/>
          <p:nvPr/>
        </p:nvGrpSpPr>
        <p:grpSpPr>
          <a:xfrm rot="-10800000">
            <a:off x="4529925" y="3635345"/>
            <a:ext cx="2823558" cy="3795750"/>
            <a:chOff x="0" y="0"/>
            <a:chExt cx="588338" cy="790911"/>
          </a:xfrm>
        </p:grpSpPr>
        <p:sp>
          <p:nvSpPr>
            <p:cNvPr id="1049279" name="Freeform 15"/>
            <p:cNvSpPr/>
            <p:nvPr/>
          </p:nvSpPr>
          <p:spPr>
            <a:xfrm>
              <a:off x="0" y="0"/>
              <a:ext cx="588338" cy="786759"/>
            </a:xfrm>
            <a:custGeom>
              <a:avLst/>
              <a:ahLst/>
              <a:rect l="l" t="t" r="r" b="b"/>
              <a:pathLst>
                <a:path w="588338" h="786759">
                  <a:moveTo>
                    <a:pt x="588338" y="32132"/>
                  </a:moveTo>
                  <a:lnTo>
                    <a:pt x="588338" y="644479"/>
                  </a:lnTo>
                  <a:cubicBezTo>
                    <a:pt x="588338" y="663850"/>
                    <a:pt x="576443" y="681232"/>
                    <a:pt x="558387" y="688248"/>
                  </a:cubicBezTo>
                  <a:lnTo>
                    <a:pt x="324119" y="779273"/>
                  </a:lnTo>
                  <a:cubicBezTo>
                    <a:pt x="304854" y="786759"/>
                    <a:pt x="283484" y="786759"/>
                    <a:pt x="264219" y="779273"/>
                  </a:cubicBezTo>
                  <a:lnTo>
                    <a:pt x="29950" y="688248"/>
                  </a:lnTo>
                  <a:cubicBezTo>
                    <a:pt x="11895" y="681232"/>
                    <a:pt x="0" y="663850"/>
                    <a:pt x="0" y="644479"/>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327576"/>
            </a:solidFill>
          </p:spPr>
        </p:sp>
        <p:sp>
          <p:nvSpPr>
            <p:cNvPr id="1049280" name="TextBox 16"/>
            <p:cNvSpPr txBox="1"/>
            <p:nvPr/>
          </p:nvSpPr>
          <p:spPr>
            <a:xfrm>
              <a:off x="0" y="-47625"/>
              <a:ext cx="588338" cy="724236"/>
            </a:xfrm>
            <a:prstGeom prst="rect"/>
          </p:spPr>
          <p:txBody>
            <a:bodyPr anchor="ctr" bIns="45667" lIns="45667" rIns="45667" rtlCol="0" tIns="45667"/>
            <a:p>
              <a:pPr algn="ctr">
                <a:lnSpc>
                  <a:spcPts val="2770"/>
                </a:lnSpc>
              </a:pPr>
            </a:p>
          </p:txBody>
        </p:sp>
      </p:grpSp>
      <p:grpSp>
        <p:nvGrpSpPr>
          <p:cNvPr id="270" name="Group 17"/>
          <p:cNvGrpSpPr>
            <a:grpSpLocks noChangeAspect="1"/>
          </p:cNvGrpSpPr>
          <p:nvPr/>
        </p:nvGrpSpPr>
        <p:grpSpPr>
          <a:xfrm rot="0">
            <a:off x="5130254" y="2823895"/>
            <a:ext cx="1622901" cy="1622901"/>
            <a:chOff x="0" y="0"/>
            <a:chExt cx="495300" cy="495300"/>
          </a:xfrm>
        </p:grpSpPr>
        <p:sp>
          <p:nvSpPr>
            <p:cNvPr id="1049281" name="Freeform 18"/>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327576"/>
            </a:solidFill>
          </p:spPr>
        </p:sp>
        <p:sp>
          <p:nvSpPr>
            <p:cNvPr id="1049282" name="Freeform 19"/>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271" name="Group 20"/>
          <p:cNvGrpSpPr/>
          <p:nvPr/>
        </p:nvGrpSpPr>
        <p:grpSpPr>
          <a:xfrm rot="0">
            <a:off x="4529925" y="7705115"/>
            <a:ext cx="2823558" cy="335748"/>
            <a:chOff x="0" y="0"/>
            <a:chExt cx="827188" cy="98361"/>
          </a:xfrm>
        </p:grpSpPr>
        <p:sp>
          <p:nvSpPr>
            <p:cNvPr id="1049283" name="Freeform 21"/>
            <p:cNvSpPr/>
            <p:nvPr/>
          </p:nvSpPr>
          <p:spPr>
            <a:xfrm>
              <a:off x="0" y="0"/>
              <a:ext cx="827188" cy="98361"/>
            </a:xfrm>
            <a:custGeom>
              <a:avLst/>
              <a:ahLst/>
              <a:rect l="l" t="t" r="r" b="b"/>
              <a:pathLst>
                <a:path w="827188" h="98361">
                  <a:moveTo>
                    <a:pt x="41129" y="0"/>
                  </a:moveTo>
                  <a:lnTo>
                    <a:pt x="786059" y="0"/>
                  </a:lnTo>
                  <a:cubicBezTo>
                    <a:pt x="808774" y="0"/>
                    <a:pt x="827188" y="18414"/>
                    <a:pt x="827188" y="41129"/>
                  </a:cubicBezTo>
                  <a:lnTo>
                    <a:pt x="827188" y="57232"/>
                  </a:lnTo>
                  <a:cubicBezTo>
                    <a:pt x="827188" y="79947"/>
                    <a:pt x="808774" y="98361"/>
                    <a:pt x="786059" y="98361"/>
                  </a:cubicBezTo>
                  <a:lnTo>
                    <a:pt x="41129" y="98361"/>
                  </a:lnTo>
                  <a:cubicBezTo>
                    <a:pt x="18414" y="98361"/>
                    <a:pt x="0" y="79947"/>
                    <a:pt x="0" y="57232"/>
                  </a:cubicBezTo>
                  <a:lnTo>
                    <a:pt x="0" y="41129"/>
                  </a:lnTo>
                  <a:cubicBezTo>
                    <a:pt x="0" y="18414"/>
                    <a:pt x="18414" y="0"/>
                    <a:pt x="41129" y="0"/>
                  </a:cubicBezTo>
                  <a:close/>
                </a:path>
              </a:pathLst>
            </a:custGeom>
            <a:solidFill>
              <a:srgbClr val="327576"/>
            </a:solidFill>
          </p:spPr>
        </p:sp>
        <p:sp>
          <p:nvSpPr>
            <p:cNvPr id="1049284" name="TextBox 22"/>
            <p:cNvSpPr txBox="1"/>
            <p:nvPr/>
          </p:nvSpPr>
          <p:spPr>
            <a:xfrm>
              <a:off x="0" y="-47625"/>
              <a:ext cx="827188" cy="145986"/>
            </a:xfrm>
            <a:prstGeom prst="rect"/>
          </p:spPr>
          <p:txBody>
            <a:bodyPr anchor="ctr" bIns="45667" lIns="45667" rIns="45667" rtlCol="0" tIns="45667"/>
            <a:p>
              <a:pPr algn="ctr">
                <a:lnSpc>
                  <a:spcPts val="2770"/>
                </a:lnSpc>
              </a:pPr>
            </a:p>
          </p:txBody>
        </p:sp>
      </p:grpSp>
      <p:grpSp>
        <p:nvGrpSpPr>
          <p:cNvPr id="272" name="Group 23"/>
          <p:cNvGrpSpPr/>
          <p:nvPr/>
        </p:nvGrpSpPr>
        <p:grpSpPr>
          <a:xfrm rot="0">
            <a:off x="4775716" y="7269960"/>
            <a:ext cx="2331977" cy="596291"/>
            <a:chOff x="0" y="0"/>
            <a:chExt cx="1589350" cy="406400"/>
          </a:xfrm>
        </p:grpSpPr>
        <p:sp>
          <p:nvSpPr>
            <p:cNvPr id="1049285" name="Freeform 24"/>
            <p:cNvSpPr/>
            <p:nvPr/>
          </p:nvSpPr>
          <p:spPr>
            <a:xfrm>
              <a:off x="0" y="0"/>
              <a:ext cx="1589350" cy="406400"/>
            </a:xfrm>
            <a:custGeom>
              <a:avLst/>
              <a:ahLst/>
              <a:rect l="l" t="t" r="r" b="b"/>
              <a:pathLst>
                <a:path w="1589350" h="406400">
                  <a:moveTo>
                    <a:pt x="1386150" y="0"/>
                  </a:moveTo>
                  <a:lnTo>
                    <a:pt x="203200" y="0"/>
                  </a:lnTo>
                  <a:lnTo>
                    <a:pt x="0" y="203200"/>
                  </a:lnTo>
                  <a:lnTo>
                    <a:pt x="203200" y="406400"/>
                  </a:lnTo>
                  <a:lnTo>
                    <a:pt x="1386150" y="406400"/>
                  </a:lnTo>
                  <a:lnTo>
                    <a:pt x="1589350" y="203200"/>
                  </a:lnTo>
                  <a:lnTo>
                    <a:pt x="1386150" y="0"/>
                  </a:lnTo>
                  <a:close/>
                </a:path>
              </a:pathLst>
            </a:custGeom>
            <a:solidFill>
              <a:srgbClr val="FFFFFF"/>
            </a:solidFill>
          </p:spPr>
        </p:sp>
        <p:sp>
          <p:nvSpPr>
            <p:cNvPr id="1049286" name="TextBox 25"/>
            <p:cNvSpPr txBox="1"/>
            <p:nvPr/>
          </p:nvSpPr>
          <p:spPr>
            <a:xfrm>
              <a:off x="152400" y="-47625"/>
              <a:ext cx="1284550" cy="454025"/>
            </a:xfrm>
            <a:prstGeom prst="rect"/>
          </p:spPr>
          <p:txBody>
            <a:bodyPr anchor="ctr" bIns="45667" lIns="45667" rIns="45667" rtlCol="0" tIns="45667"/>
            <a:p>
              <a:pPr algn="ctr">
                <a:lnSpc>
                  <a:spcPts val="2770"/>
                </a:lnSpc>
              </a:pPr>
            </a:p>
          </p:txBody>
        </p:sp>
      </p:grpSp>
      <p:grpSp>
        <p:nvGrpSpPr>
          <p:cNvPr id="273" name="Group 26"/>
          <p:cNvGrpSpPr/>
          <p:nvPr/>
        </p:nvGrpSpPr>
        <p:grpSpPr>
          <a:xfrm rot="-10800000">
            <a:off x="7732221" y="3635345"/>
            <a:ext cx="2823558" cy="3795750"/>
            <a:chOff x="0" y="0"/>
            <a:chExt cx="588338" cy="790911"/>
          </a:xfrm>
        </p:grpSpPr>
        <p:sp>
          <p:nvSpPr>
            <p:cNvPr id="1049287" name="Freeform 27"/>
            <p:cNvSpPr/>
            <p:nvPr/>
          </p:nvSpPr>
          <p:spPr>
            <a:xfrm>
              <a:off x="0" y="0"/>
              <a:ext cx="588338" cy="786759"/>
            </a:xfrm>
            <a:custGeom>
              <a:avLst/>
              <a:ahLst/>
              <a:rect l="l" t="t" r="r" b="b"/>
              <a:pathLst>
                <a:path w="588338" h="786759">
                  <a:moveTo>
                    <a:pt x="588338" y="32132"/>
                  </a:moveTo>
                  <a:lnTo>
                    <a:pt x="588338" y="644479"/>
                  </a:lnTo>
                  <a:cubicBezTo>
                    <a:pt x="588338" y="663850"/>
                    <a:pt x="576443" y="681232"/>
                    <a:pt x="558387" y="688248"/>
                  </a:cubicBezTo>
                  <a:lnTo>
                    <a:pt x="324119" y="779273"/>
                  </a:lnTo>
                  <a:cubicBezTo>
                    <a:pt x="304854" y="786759"/>
                    <a:pt x="283484" y="786759"/>
                    <a:pt x="264219" y="779273"/>
                  </a:cubicBezTo>
                  <a:lnTo>
                    <a:pt x="29950" y="688248"/>
                  </a:lnTo>
                  <a:cubicBezTo>
                    <a:pt x="11895" y="681232"/>
                    <a:pt x="0" y="663850"/>
                    <a:pt x="0" y="644479"/>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408789"/>
            </a:solidFill>
          </p:spPr>
        </p:sp>
        <p:sp>
          <p:nvSpPr>
            <p:cNvPr id="1049288" name="TextBox 28"/>
            <p:cNvSpPr txBox="1"/>
            <p:nvPr/>
          </p:nvSpPr>
          <p:spPr>
            <a:xfrm>
              <a:off x="0" y="-47625"/>
              <a:ext cx="588338" cy="724236"/>
            </a:xfrm>
            <a:prstGeom prst="rect"/>
          </p:spPr>
          <p:txBody>
            <a:bodyPr anchor="ctr" bIns="45667" lIns="45667" rIns="45667" rtlCol="0" tIns="45667"/>
            <a:p>
              <a:pPr algn="ctr">
                <a:lnSpc>
                  <a:spcPts val="2770"/>
                </a:lnSpc>
              </a:pPr>
            </a:p>
          </p:txBody>
        </p:sp>
      </p:grpSp>
      <p:grpSp>
        <p:nvGrpSpPr>
          <p:cNvPr id="274" name="Group 29"/>
          <p:cNvGrpSpPr/>
          <p:nvPr/>
        </p:nvGrpSpPr>
        <p:grpSpPr>
          <a:xfrm rot="0">
            <a:off x="7732221" y="7705115"/>
            <a:ext cx="2823558" cy="335748"/>
            <a:chOff x="0" y="0"/>
            <a:chExt cx="827188" cy="98361"/>
          </a:xfrm>
        </p:grpSpPr>
        <p:sp>
          <p:nvSpPr>
            <p:cNvPr id="1049289" name="Freeform 30"/>
            <p:cNvSpPr/>
            <p:nvPr/>
          </p:nvSpPr>
          <p:spPr>
            <a:xfrm>
              <a:off x="0" y="0"/>
              <a:ext cx="827188" cy="98361"/>
            </a:xfrm>
            <a:custGeom>
              <a:avLst/>
              <a:ahLst/>
              <a:rect l="l" t="t" r="r" b="b"/>
              <a:pathLst>
                <a:path w="827188" h="98361">
                  <a:moveTo>
                    <a:pt x="41129" y="0"/>
                  </a:moveTo>
                  <a:lnTo>
                    <a:pt x="786059" y="0"/>
                  </a:lnTo>
                  <a:cubicBezTo>
                    <a:pt x="808774" y="0"/>
                    <a:pt x="827188" y="18414"/>
                    <a:pt x="827188" y="41129"/>
                  </a:cubicBezTo>
                  <a:lnTo>
                    <a:pt x="827188" y="57232"/>
                  </a:lnTo>
                  <a:cubicBezTo>
                    <a:pt x="827188" y="79947"/>
                    <a:pt x="808774" y="98361"/>
                    <a:pt x="786059" y="98361"/>
                  </a:cubicBezTo>
                  <a:lnTo>
                    <a:pt x="41129" y="98361"/>
                  </a:lnTo>
                  <a:cubicBezTo>
                    <a:pt x="18414" y="98361"/>
                    <a:pt x="0" y="79947"/>
                    <a:pt x="0" y="57232"/>
                  </a:cubicBezTo>
                  <a:lnTo>
                    <a:pt x="0" y="41129"/>
                  </a:lnTo>
                  <a:cubicBezTo>
                    <a:pt x="0" y="18414"/>
                    <a:pt x="18414" y="0"/>
                    <a:pt x="41129" y="0"/>
                  </a:cubicBezTo>
                  <a:close/>
                </a:path>
              </a:pathLst>
            </a:custGeom>
            <a:solidFill>
              <a:srgbClr val="408789"/>
            </a:solidFill>
          </p:spPr>
        </p:sp>
        <p:sp>
          <p:nvSpPr>
            <p:cNvPr id="1049290" name="TextBox 31"/>
            <p:cNvSpPr txBox="1"/>
            <p:nvPr/>
          </p:nvSpPr>
          <p:spPr>
            <a:xfrm>
              <a:off x="0" y="-47625"/>
              <a:ext cx="827188" cy="145986"/>
            </a:xfrm>
            <a:prstGeom prst="rect"/>
          </p:spPr>
          <p:txBody>
            <a:bodyPr anchor="ctr" bIns="45667" lIns="45667" rIns="45667" rtlCol="0" tIns="45667"/>
            <a:p>
              <a:pPr algn="ctr">
                <a:lnSpc>
                  <a:spcPts val="2770"/>
                </a:lnSpc>
              </a:pPr>
            </a:p>
          </p:txBody>
        </p:sp>
      </p:grpSp>
      <p:grpSp>
        <p:nvGrpSpPr>
          <p:cNvPr id="275" name="Group 32"/>
          <p:cNvGrpSpPr/>
          <p:nvPr/>
        </p:nvGrpSpPr>
        <p:grpSpPr>
          <a:xfrm rot="0">
            <a:off x="7978012" y="7269960"/>
            <a:ext cx="2331977" cy="596291"/>
            <a:chOff x="0" y="0"/>
            <a:chExt cx="1589350" cy="406400"/>
          </a:xfrm>
        </p:grpSpPr>
        <p:sp>
          <p:nvSpPr>
            <p:cNvPr id="1049291" name="Freeform 33"/>
            <p:cNvSpPr/>
            <p:nvPr/>
          </p:nvSpPr>
          <p:spPr>
            <a:xfrm>
              <a:off x="0" y="0"/>
              <a:ext cx="1589350" cy="406400"/>
            </a:xfrm>
            <a:custGeom>
              <a:avLst/>
              <a:ahLst/>
              <a:rect l="l" t="t" r="r" b="b"/>
              <a:pathLst>
                <a:path w="1589350" h="406400">
                  <a:moveTo>
                    <a:pt x="1386150" y="0"/>
                  </a:moveTo>
                  <a:lnTo>
                    <a:pt x="203200" y="0"/>
                  </a:lnTo>
                  <a:lnTo>
                    <a:pt x="0" y="203200"/>
                  </a:lnTo>
                  <a:lnTo>
                    <a:pt x="203200" y="406400"/>
                  </a:lnTo>
                  <a:lnTo>
                    <a:pt x="1386150" y="406400"/>
                  </a:lnTo>
                  <a:lnTo>
                    <a:pt x="1589350" y="203200"/>
                  </a:lnTo>
                  <a:lnTo>
                    <a:pt x="1386150" y="0"/>
                  </a:lnTo>
                  <a:close/>
                </a:path>
              </a:pathLst>
            </a:custGeom>
            <a:solidFill>
              <a:srgbClr val="FFFFFF"/>
            </a:solidFill>
          </p:spPr>
        </p:sp>
        <p:sp>
          <p:nvSpPr>
            <p:cNvPr id="1049292" name="TextBox 34"/>
            <p:cNvSpPr txBox="1"/>
            <p:nvPr/>
          </p:nvSpPr>
          <p:spPr>
            <a:xfrm>
              <a:off x="152400" y="-47625"/>
              <a:ext cx="1284550" cy="454025"/>
            </a:xfrm>
            <a:prstGeom prst="rect"/>
          </p:spPr>
          <p:txBody>
            <a:bodyPr anchor="ctr" bIns="45667" lIns="45667" rIns="45667" rtlCol="0" tIns="45667"/>
            <a:p>
              <a:pPr algn="ctr">
                <a:lnSpc>
                  <a:spcPts val="2770"/>
                </a:lnSpc>
              </a:pPr>
            </a:p>
          </p:txBody>
        </p:sp>
      </p:grpSp>
      <p:grpSp>
        <p:nvGrpSpPr>
          <p:cNvPr id="276" name="Group 35"/>
          <p:cNvGrpSpPr/>
          <p:nvPr/>
        </p:nvGrpSpPr>
        <p:grpSpPr>
          <a:xfrm rot="-10800000">
            <a:off x="10934517" y="3635345"/>
            <a:ext cx="2823558" cy="3795750"/>
            <a:chOff x="0" y="0"/>
            <a:chExt cx="588338" cy="790911"/>
          </a:xfrm>
        </p:grpSpPr>
        <p:sp>
          <p:nvSpPr>
            <p:cNvPr id="1049293" name="Freeform 36"/>
            <p:cNvSpPr/>
            <p:nvPr/>
          </p:nvSpPr>
          <p:spPr>
            <a:xfrm>
              <a:off x="0" y="0"/>
              <a:ext cx="588338" cy="786759"/>
            </a:xfrm>
            <a:custGeom>
              <a:avLst/>
              <a:ahLst/>
              <a:rect l="l" t="t" r="r" b="b"/>
              <a:pathLst>
                <a:path w="588338" h="786759">
                  <a:moveTo>
                    <a:pt x="588338" y="32132"/>
                  </a:moveTo>
                  <a:lnTo>
                    <a:pt x="588338" y="644479"/>
                  </a:lnTo>
                  <a:cubicBezTo>
                    <a:pt x="588338" y="663850"/>
                    <a:pt x="576443" y="681232"/>
                    <a:pt x="558387" y="688248"/>
                  </a:cubicBezTo>
                  <a:lnTo>
                    <a:pt x="324119" y="779273"/>
                  </a:lnTo>
                  <a:cubicBezTo>
                    <a:pt x="304854" y="786759"/>
                    <a:pt x="283484" y="786759"/>
                    <a:pt x="264219" y="779273"/>
                  </a:cubicBezTo>
                  <a:lnTo>
                    <a:pt x="29950" y="688248"/>
                  </a:lnTo>
                  <a:cubicBezTo>
                    <a:pt x="11895" y="681232"/>
                    <a:pt x="0" y="663850"/>
                    <a:pt x="0" y="644479"/>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639C9D"/>
            </a:solidFill>
          </p:spPr>
        </p:sp>
        <p:sp>
          <p:nvSpPr>
            <p:cNvPr id="1049294" name="TextBox 37"/>
            <p:cNvSpPr txBox="1"/>
            <p:nvPr/>
          </p:nvSpPr>
          <p:spPr>
            <a:xfrm>
              <a:off x="0" y="-47625"/>
              <a:ext cx="588338" cy="724236"/>
            </a:xfrm>
            <a:prstGeom prst="rect"/>
          </p:spPr>
          <p:txBody>
            <a:bodyPr anchor="ctr" bIns="45667" lIns="45667" rIns="45667" rtlCol="0" tIns="45667"/>
            <a:p>
              <a:pPr algn="ctr">
                <a:lnSpc>
                  <a:spcPts val="2770"/>
                </a:lnSpc>
              </a:pPr>
            </a:p>
          </p:txBody>
        </p:sp>
      </p:grpSp>
      <p:grpSp>
        <p:nvGrpSpPr>
          <p:cNvPr id="277" name="Group 38"/>
          <p:cNvGrpSpPr/>
          <p:nvPr/>
        </p:nvGrpSpPr>
        <p:grpSpPr>
          <a:xfrm rot="0">
            <a:off x="10934517" y="7705115"/>
            <a:ext cx="2823558" cy="335748"/>
            <a:chOff x="0" y="0"/>
            <a:chExt cx="827188" cy="98361"/>
          </a:xfrm>
        </p:grpSpPr>
        <p:sp>
          <p:nvSpPr>
            <p:cNvPr id="1049295" name="Freeform 39"/>
            <p:cNvSpPr/>
            <p:nvPr/>
          </p:nvSpPr>
          <p:spPr>
            <a:xfrm>
              <a:off x="0" y="0"/>
              <a:ext cx="827188" cy="98361"/>
            </a:xfrm>
            <a:custGeom>
              <a:avLst/>
              <a:ahLst/>
              <a:rect l="l" t="t" r="r" b="b"/>
              <a:pathLst>
                <a:path w="827188" h="98361">
                  <a:moveTo>
                    <a:pt x="41129" y="0"/>
                  </a:moveTo>
                  <a:lnTo>
                    <a:pt x="786059" y="0"/>
                  </a:lnTo>
                  <a:cubicBezTo>
                    <a:pt x="808774" y="0"/>
                    <a:pt x="827188" y="18414"/>
                    <a:pt x="827188" y="41129"/>
                  </a:cubicBezTo>
                  <a:lnTo>
                    <a:pt x="827188" y="57232"/>
                  </a:lnTo>
                  <a:cubicBezTo>
                    <a:pt x="827188" y="79947"/>
                    <a:pt x="808774" y="98361"/>
                    <a:pt x="786059" y="98361"/>
                  </a:cubicBezTo>
                  <a:lnTo>
                    <a:pt x="41129" y="98361"/>
                  </a:lnTo>
                  <a:cubicBezTo>
                    <a:pt x="18414" y="98361"/>
                    <a:pt x="0" y="79947"/>
                    <a:pt x="0" y="57232"/>
                  </a:cubicBezTo>
                  <a:lnTo>
                    <a:pt x="0" y="41129"/>
                  </a:lnTo>
                  <a:cubicBezTo>
                    <a:pt x="0" y="18414"/>
                    <a:pt x="18414" y="0"/>
                    <a:pt x="41129" y="0"/>
                  </a:cubicBezTo>
                  <a:close/>
                </a:path>
              </a:pathLst>
            </a:custGeom>
            <a:solidFill>
              <a:srgbClr val="639C9D"/>
            </a:solidFill>
          </p:spPr>
        </p:sp>
        <p:sp>
          <p:nvSpPr>
            <p:cNvPr id="1049296" name="TextBox 40"/>
            <p:cNvSpPr txBox="1"/>
            <p:nvPr/>
          </p:nvSpPr>
          <p:spPr>
            <a:xfrm>
              <a:off x="0" y="-47625"/>
              <a:ext cx="827188" cy="145986"/>
            </a:xfrm>
            <a:prstGeom prst="rect"/>
          </p:spPr>
          <p:txBody>
            <a:bodyPr anchor="ctr" bIns="45667" lIns="45667" rIns="45667" rtlCol="0" tIns="45667"/>
            <a:p>
              <a:pPr algn="ctr">
                <a:lnSpc>
                  <a:spcPts val="2770"/>
                </a:lnSpc>
              </a:pPr>
            </a:p>
          </p:txBody>
        </p:sp>
      </p:grpSp>
      <p:grpSp>
        <p:nvGrpSpPr>
          <p:cNvPr id="278" name="Group 41"/>
          <p:cNvGrpSpPr/>
          <p:nvPr/>
        </p:nvGrpSpPr>
        <p:grpSpPr>
          <a:xfrm rot="0">
            <a:off x="11180307" y="7269960"/>
            <a:ext cx="2331977" cy="596291"/>
            <a:chOff x="0" y="0"/>
            <a:chExt cx="1589350" cy="406400"/>
          </a:xfrm>
        </p:grpSpPr>
        <p:sp>
          <p:nvSpPr>
            <p:cNvPr id="1049297" name="Freeform 42"/>
            <p:cNvSpPr/>
            <p:nvPr/>
          </p:nvSpPr>
          <p:spPr>
            <a:xfrm>
              <a:off x="0" y="0"/>
              <a:ext cx="1589350" cy="406400"/>
            </a:xfrm>
            <a:custGeom>
              <a:avLst/>
              <a:ahLst/>
              <a:rect l="l" t="t" r="r" b="b"/>
              <a:pathLst>
                <a:path w="1589350" h="406400">
                  <a:moveTo>
                    <a:pt x="1386150" y="0"/>
                  </a:moveTo>
                  <a:lnTo>
                    <a:pt x="203200" y="0"/>
                  </a:lnTo>
                  <a:lnTo>
                    <a:pt x="0" y="203200"/>
                  </a:lnTo>
                  <a:lnTo>
                    <a:pt x="203200" y="406400"/>
                  </a:lnTo>
                  <a:lnTo>
                    <a:pt x="1386150" y="406400"/>
                  </a:lnTo>
                  <a:lnTo>
                    <a:pt x="1589350" y="203200"/>
                  </a:lnTo>
                  <a:lnTo>
                    <a:pt x="1386150" y="0"/>
                  </a:lnTo>
                  <a:close/>
                </a:path>
              </a:pathLst>
            </a:custGeom>
            <a:solidFill>
              <a:srgbClr val="FFFFFF"/>
            </a:solidFill>
          </p:spPr>
        </p:sp>
        <p:sp>
          <p:nvSpPr>
            <p:cNvPr id="1049298" name="TextBox 43"/>
            <p:cNvSpPr txBox="1"/>
            <p:nvPr/>
          </p:nvSpPr>
          <p:spPr>
            <a:xfrm>
              <a:off x="152400" y="-47625"/>
              <a:ext cx="1284550" cy="454025"/>
            </a:xfrm>
            <a:prstGeom prst="rect"/>
          </p:spPr>
          <p:txBody>
            <a:bodyPr anchor="ctr" bIns="45667" lIns="45667" rIns="45667" rtlCol="0" tIns="45667"/>
            <a:p>
              <a:pPr algn="ctr">
                <a:lnSpc>
                  <a:spcPts val="2770"/>
                </a:lnSpc>
              </a:pPr>
            </a:p>
          </p:txBody>
        </p:sp>
      </p:grpSp>
      <p:grpSp>
        <p:nvGrpSpPr>
          <p:cNvPr id="279" name="Group 44"/>
          <p:cNvGrpSpPr/>
          <p:nvPr/>
        </p:nvGrpSpPr>
        <p:grpSpPr>
          <a:xfrm rot="-10800000">
            <a:off x="14136812" y="3635345"/>
            <a:ext cx="2823558" cy="3795750"/>
            <a:chOff x="0" y="0"/>
            <a:chExt cx="588338" cy="790911"/>
          </a:xfrm>
        </p:grpSpPr>
        <p:sp>
          <p:nvSpPr>
            <p:cNvPr id="1049299" name="Freeform 45"/>
            <p:cNvSpPr/>
            <p:nvPr/>
          </p:nvSpPr>
          <p:spPr>
            <a:xfrm>
              <a:off x="0" y="0"/>
              <a:ext cx="588338" cy="786759"/>
            </a:xfrm>
            <a:custGeom>
              <a:avLst/>
              <a:ahLst/>
              <a:rect l="l" t="t" r="r" b="b"/>
              <a:pathLst>
                <a:path w="588338" h="786759">
                  <a:moveTo>
                    <a:pt x="588338" y="32132"/>
                  </a:moveTo>
                  <a:lnTo>
                    <a:pt x="588338" y="644479"/>
                  </a:lnTo>
                  <a:cubicBezTo>
                    <a:pt x="588338" y="663850"/>
                    <a:pt x="576443" y="681232"/>
                    <a:pt x="558387" y="688248"/>
                  </a:cubicBezTo>
                  <a:lnTo>
                    <a:pt x="324119" y="779273"/>
                  </a:lnTo>
                  <a:cubicBezTo>
                    <a:pt x="304854" y="786759"/>
                    <a:pt x="283484" y="786759"/>
                    <a:pt x="264219" y="779273"/>
                  </a:cubicBezTo>
                  <a:lnTo>
                    <a:pt x="29950" y="688248"/>
                  </a:lnTo>
                  <a:cubicBezTo>
                    <a:pt x="11895" y="681232"/>
                    <a:pt x="0" y="663850"/>
                    <a:pt x="0" y="644479"/>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92BEBF"/>
            </a:solidFill>
          </p:spPr>
        </p:sp>
        <p:sp>
          <p:nvSpPr>
            <p:cNvPr id="1049300" name="TextBox 46"/>
            <p:cNvSpPr txBox="1"/>
            <p:nvPr/>
          </p:nvSpPr>
          <p:spPr>
            <a:xfrm>
              <a:off x="0" y="-47625"/>
              <a:ext cx="588338" cy="724236"/>
            </a:xfrm>
            <a:prstGeom prst="rect"/>
          </p:spPr>
          <p:txBody>
            <a:bodyPr anchor="ctr" bIns="45667" lIns="45667" rIns="45667" rtlCol="0" tIns="45667"/>
            <a:p>
              <a:pPr algn="ctr">
                <a:lnSpc>
                  <a:spcPts val="2770"/>
                </a:lnSpc>
              </a:pPr>
            </a:p>
          </p:txBody>
        </p:sp>
      </p:grpSp>
      <p:grpSp>
        <p:nvGrpSpPr>
          <p:cNvPr id="280" name="Group 47"/>
          <p:cNvGrpSpPr/>
          <p:nvPr/>
        </p:nvGrpSpPr>
        <p:grpSpPr>
          <a:xfrm rot="0">
            <a:off x="14136812" y="7705115"/>
            <a:ext cx="2823558" cy="335748"/>
            <a:chOff x="0" y="0"/>
            <a:chExt cx="827188" cy="98361"/>
          </a:xfrm>
        </p:grpSpPr>
        <p:sp>
          <p:nvSpPr>
            <p:cNvPr id="1049301" name="Freeform 48"/>
            <p:cNvSpPr/>
            <p:nvPr/>
          </p:nvSpPr>
          <p:spPr>
            <a:xfrm>
              <a:off x="0" y="0"/>
              <a:ext cx="827188" cy="98361"/>
            </a:xfrm>
            <a:custGeom>
              <a:avLst/>
              <a:ahLst/>
              <a:rect l="l" t="t" r="r" b="b"/>
              <a:pathLst>
                <a:path w="827188" h="98361">
                  <a:moveTo>
                    <a:pt x="41129" y="0"/>
                  </a:moveTo>
                  <a:lnTo>
                    <a:pt x="786059" y="0"/>
                  </a:lnTo>
                  <a:cubicBezTo>
                    <a:pt x="808774" y="0"/>
                    <a:pt x="827188" y="18414"/>
                    <a:pt x="827188" y="41129"/>
                  </a:cubicBezTo>
                  <a:lnTo>
                    <a:pt x="827188" y="57232"/>
                  </a:lnTo>
                  <a:cubicBezTo>
                    <a:pt x="827188" y="79947"/>
                    <a:pt x="808774" y="98361"/>
                    <a:pt x="786059" y="98361"/>
                  </a:cubicBezTo>
                  <a:lnTo>
                    <a:pt x="41129" y="98361"/>
                  </a:lnTo>
                  <a:cubicBezTo>
                    <a:pt x="18414" y="98361"/>
                    <a:pt x="0" y="79947"/>
                    <a:pt x="0" y="57232"/>
                  </a:cubicBezTo>
                  <a:lnTo>
                    <a:pt x="0" y="41129"/>
                  </a:lnTo>
                  <a:cubicBezTo>
                    <a:pt x="0" y="18414"/>
                    <a:pt x="18414" y="0"/>
                    <a:pt x="41129" y="0"/>
                  </a:cubicBezTo>
                  <a:close/>
                </a:path>
              </a:pathLst>
            </a:custGeom>
            <a:solidFill>
              <a:srgbClr val="92BEBF"/>
            </a:solidFill>
          </p:spPr>
        </p:sp>
        <p:sp>
          <p:nvSpPr>
            <p:cNvPr id="1049302" name="TextBox 49"/>
            <p:cNvSpPr txBox="1"/>
            <p:nvPr/>
          </p:nvSpPr>
          <p:spPr>
            <a:xfrm>
              <a:off x="0" y="-47625"/>
              <a:ext cx="827188" cy="145986"/>
            </a:xfrm>
            <a:prstGeom prst="rect"/>
          </p:spPr>
          <p:txBody>
            <a:bodyPr anchor="ctr" bIns="45667" lIns="45667" rIns="45667" rtlCol="0" tIns="45667"/>
            <a:p>
              <a:pPr algn="ctr">
                <a:lnSpc>
                  <a:spcPts val="2770"/>
                </a:lnSpc>
              </a:pPr>
            </a:p>
          </p:txBody>
        </p:sp>
      </p:grpSp>
      <p:grpSp>
        <p:nvGrpSpPr>
          <p:cNvPr id="281" name="Group 50"/>
          <p:cNvGrpSpPr/>
          <p:nvPr/>
        </p:nvGrpSpPr>
        <p:grpSpPr>
          <a:xfrm rot="0">
            <a:off x="14382603" y="7269960"/>
            <a:ext cx="2331977" cy="596291"/>
            <a:chOff x="0" y="0"/>
            <a:chExt cx="1589350" cy="406400"/>
          </a:xfrm>
        </p:grpSpPr>
        <p:sp>
          <p:nvSpPr>
            <p:cNvPr id="1049303" name="Freeform 51"/>
            <p:cNvSpPr/>
            <p:nvPr/>
          </p:nvSpPr>
          <p:spPr>
            <a:xfrm>
              <a:off x="0" y="0"/>
              <a:ext cx="1589350" cy="406400"/>
            </a:xfrm>
            <a:custGeom>
              <a:avLst/>
              <a:ahLst/>
              <a:rect l="l" t="t" r="r" b="b"/>
              <a:pathLst>
                <a:path w="1589350" h="406400">
                  <a:moveTo>
                    <a:pt x="1386150" y="0"/>
                  </a:moveTo>
                  <a:lnTo>
                    <a:pt x="203200" y="0"/>
                  </a:lnTo>
                  <a:lnTo>
                    <a:pt x="0" y="203200"/>
                  </a:lnTo>
                  <a:lnTo>
                    <a:pt x="203200" y="406400"/>
                  </a:lnTo>
                  <a:lnTo>
                    <a:pt x="1386150" y="406400"/>
                  </a:lnTo>
                  <a:lnTo>
                    <a:pt x="1589350" y="203200"/>
                  </a:lnTo>
                  <a:lnTo>
                    <a:pt x="1386150" y="0"/>
                  </a:lnTo>
                  <a:close/>
                </a:path>
              </a:pathLst>
            </a:custGeom>
            <a:solidFill>
              <a:srgbClr val="FFFFFF"/>
            </a:solidFill>
          </p:spPr>
        </p:sp>
        <p:sp>
          <p:nvSpPr>
            <p:cNvPr id="1049304" name="TextBox 52"/>
            <p:cNvSpPr txBox="1"/>
            <p:nvPr/>
          </p:nvSpPr>
          <p:spPr>
            <a:xfrm>
              <a:off x="152400" y="-47625"/>
              <a:ext cx="1284550" cy="454025"/>
            </a:xfrm>
            <a:prstGeom prst="rect"/>
          </p:spPr>
          <p:txBody>
            <a:bodyPr anchor="ctr" bIns="45667" lIns="45667" rIns="45667" rtlCol="0" tIns="45667"/>
            <a:p>
              <a:pPr algn="ctr">
                <a:lnSpc>
                  <a:spcPts val="2770"/>
                </a:lnSpc>
              </a:pPr>
            </a:p>
          </p:txBody>
        </p:sp>
      </p:grpSp>
      <p:sp>
        <p:nvSpPr>
          <p:cNvPr id="1049305" name="TextBox 53"/>
          <p:cNvSpPr txBox="1"/>
          <p:nvPr/>
        </p:nvSpPr>
        <p:spPr>
          <a:xfrm>
            <a:off x="2198094" y="7285354"/>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01</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306" name="TextBox 54"/>
          <p:cNvSpPr txBox="1"/>
          <p:nvPr/>
        </p:nvSpPr>
        <p:spPr>
          <a:xfrm>
            <a:off x="1577024" y="4546544"/>
            <a:ext cx="2333777" cy="348476"/>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Website</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307" name="TextBox 55"/>
          <p:cNvSpPr txBox="1"/>
          <p:nvPr/>
        </p:nvSpPr>
        <p:spPr>
          <a:xfrm>
            <a:off x="1577024" y="5074253"/>
            <a:ext cx="2333777" cy="2463165"/>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Detailed product descriptions, case studies, white papers on air quality management, and regulatory compliance.</a:t>
            </a: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Tonality: Professional, informative, and authoritative.</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308" name="TextBox 56"/>
          <p:cNvSpPr txBox="1"/>
          <p:nvPr/>
        </p:nvSpPr>
        <p:spPr>
          <a:xfrm>
            <a:off x="5400390" y="7285354"/>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02</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309" name="TextBox 57"/>
          <p:cNvSpPr txBox="1"/>
          <p:nvPr/>
        </p:nvSpPr>
        <p:spPr>
          <a:xfrm>
            <a:off x="4779319" y="4509214"/>
            <a:ext cx="2333777" cy="348476"/>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Social Media</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310" name="TextBox 58"/>
          <p:cNvSpPr txBox="1"/>
          <p:nvPr/>
        </p:nvSpPr>
        <p:spPr>
          <a:xfrm>
            <a:off x="4774816" y="5008752"/>
            <a:ext cx="2333777" cy="2463165"/>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LinkedIn provides industry insights, Facebook shares company culture, and Instagram showcases products and air quality statistics. Tonality: Engaging, approachable, yet professional.</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311" name="TextBox 59"/>
          <p:cNvSpPr txBox="1"/>
          <p:nvPr/>
        </p:nvSpPr>
        <p:spPr>
          <a:xfrm>
            <a:off x="8602685" y="7285354"/>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03</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312" name="TextBox 60"/>
          <p:cNvSpPr txBox="1"/>
          <p:nvPr/>
        </p:nvSpPr>
        <p:spPr>
          <a:xfrm>
            <a:off x="11804981" y="7285354"/>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04</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313" name="TextBox 61"/>
          <p:cNvSpPr txBox="1"/>
          <p:nvPr/>
        </p:nvSpPr>
        <p:spPr>
          <a:xfrm>
            <a:off x="15007276" y="7285354"/>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05</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314" name="TextBox 62"/>
          <p:cNvSpPr txBox="1"/>
          <p:nvPr/>
        </p:nvSpPr>
        <p:spPr>
          <a:xfrm>
            <a:off x="7981615" y="4509214"/>
            <a:ext cx="2333777" cy="699563"/>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Trade Shows and Events</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315" name="TextBox 63"/>
          <p:cNvSpPr txBox="1"/>
          <p:nvPr/>
        </p:nvSpPr>
        <p:spPr>
          <a:xfrm>
            <a:off x="7972608" y="5275452"/>
            <a:ext cx="2457083" cy="2463165"/>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Interactive demonstrations of products, informational brochures, and presentations on air quality solutions.</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Tonality: Engaging and persuasive to encourage direct interaction.</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316" name="TextBox 64"/>
          <p:cNvSpPr txBox="1"/>
          <p:nvPr/>
        </p:nvSpPr>
        <p:spPr>
          <a:xfrm>
            <a:off x="11179407" y="4477418"/>
            <a:ext cx="2333777" cy="699563"/>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Webinars and Online Workshops</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317" name="TextBox 65"/>
          <p:cNvSpPr txBox="1"/>
          <p:nvPr/>
        </p:nvSpPr>
        <p:spPr>
          <a:xfrm>
            <a:off x="11180307" y="5410238"/>
            <a:ext cx="2333777" cy="2189479"/>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Educational sessions on air quality management challenges and solutions featuring industry experts.</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Tonality: Educational and insightful to foster learning.</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318" name="TextBox 66"/>
          <p:cNvSpPr txBox="1"/>
          <p:nvPr/>
        </p:nvSpPr>
        <p:spPr>
          <a:xfrm>
            <a:off x="14386725" y="4399171"/>
            <a:ext cx="2333777" cy="348476"/>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Email Marketing</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319" name="TextBox 67"/>
          <p:cNvSpPr txBox="1"/>
          <p:nvPr/>
        </p:nvSpPr>
        <p:spPr>
          <a:xfrm>
            <a:off x="14266790" y="4771274"/>
            <a:ext cx="2573646" cy="2736849"/>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Personalized newsletters featuring product updates, industry trends, and educational content tailored to specific segments of the target audience.</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Tonality: Direct and informative with a focus on building relationships.</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320" name="TextBox 68"/>
          <p:cNvSpPr txBox="1"/>
          <p:nvPr/>
        </p:nvSpPr>
        <p:spPr>
          <a:xfrm>
            <a:off x="3550859" y="1081150"/>
            <a:ext cx="10998636" cy="1422399"/>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CONTENT STRATEGY: PLATFORMS AND CONTENT TYPES</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321" name="Freeform 69"/>
          <p:cNvSpPr/>
          <p:nvPr/>
        </p:nvSpPr>
        <p:spPr>
          <a:xfrm>
            <a:off x="15182806" y="1013531"/>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322" name="Freeform 70"/>
          <p:cNvSpPr/>
          <p:nvPr/>
        </p:nvSpPr>
        <p:spPr>
          <a:xfrm>
            <a:off x="1028700" y="1013531"/>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323" name="AutoShape 71"/>
          <p:cNvSpPr/>
          <p:nvPr/>
        </p:nvSpPr>
        <p:spPr>
          <a:xfrm>
            <a:off x="1515899" y="9190098"/>
            <a:ext cx="15256203" cy="0"/>
          </a:xfrm>
          <a:prstGeom prst="line"/>
          <a:ln w="9525" cap="flat">
            <a:solidFill>
              <a:srgbClr val="235A5B"/>
            </a:solidFill>
            <a:prstDash val="solid"/>
            <a:headEnd type="none" w="sm" len="sm"/>
            <a:tailEnd type="none" w="sm" len="sm"/>
          </a:ln>
        </p:spPr>
      </p:sp>
      <p:sp>
        <p:nvSpPr>
          <p:cNvPr id="1049324" name="TextBox 72"/>
          <p:cNvSpPr txBox="1"/>
          <p:nvPr/>
        </p:nvSpPr>
        <p:spPr>
          <a:xfrm>
            <a:off x="12326890" y="931591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grpSp>
        <p:nvGrpSpPr>
          <p:cNvPr id="282" name="Group 73"/>
          <p:cNvGrpSpPr>
            <a:grpSpLocks noChangeAspect="1"/>
          </p:cNvGrpSpPr>
          <p:nvPr/>
        </p:nvGrpSpPr>
        <p:grpSpPr>
          <a:xfrm rot="0">
            <a:off x="8332549" y="2823895"/>
            <a:ext cx="1622901" cy="1622901"/>
            <a:chOff x="0" y="0"/>
            <a:chExt cx="495300" cy="495300"/>
          </a:xfrm>
        </p:grpSpPr>
        <p:sp>
          <p:nvSpPr>
            <p:cNvPr id="1049325" name="Freeform 74"/>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408789"/>
            </a:solidFill>
          </p:spPr>
        </p:sp>
        <p:sp>
          <p:nvSpPr>
            <p:cNvPr id="1049326" name="Freeform 75"/>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283" name="Group 76"/>
          <p:cNvGrpSpPr>
            <a:grpSpLocks noChangeAspect="1"/>
          </p:cNvGrpSpPr>
          <p:nvPr/>
        </p:nvGrpSpPr>
        <p:grpSpPr>
          <a:xfrm rot="0">
            <a:off x="11534845" y="2823895"/>
            <a:ext cx="1622901" cy="1622901"/>
            <a:chOff x="0" y="0"/>
            <a:chExt cx="495300" cy="495300"/>
          </a:xfrm>
        </p:grpSpPr>
        <p:sp>
          <p:nvSpPr>
            <p:cNvPr id="1049327" name="Freeform 77"/>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639C9D"/>
            </a:solidFill>
          </p:spPr>
        </p:sp>
        <p:sp>
          <p:nvSpPr>
            <p:cNvPr id="1049328" name="Freeform 78"/>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284" name="Group 79"/>
          <p:cNvGrpSpPr>
            <a:grpSpLocks noChangeAspect="1"/>
          </p:cNvGrpSpPr>
          <p:nvPr/>
        </p:nvGrpSpPr>
        <p:grpSpPr>
          <a:xfrm rot="0">
            <a:off x="14737141" y="2823895"/>
            <a:ext cx="1622901" cy="1622901"/>
            <a:chOff x="0" y="0"/>
            <a:chExt cx="495300" cy="495300"/>
          </a:xfrm>
        </p:grpSpPr>
        <p:sp>
          <p:nvSpPr>
            <p:cNvPr id="1049329" name="Freeform 80"/>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92BEBF"/>
            </a:solidFill>
          </p:spPr>
        </p:sp>
        <p:sp>
          <p:nvSpPr>
            <p:cNvPr id="1049330" name="Freeform 81"/>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9331" name="Freeform 82"/>
          <p:cNvSpPr/>
          <p:nvPr/>
        </p:nvSpPr>
        <p:spPr>
          <a:xfrm>
            <a:off x="15263025" y="3380140"/>
            <a:ext cx="566057" cy="457091"/>
          </a:xfrm>
          <a:custGeom>
            <a:avLst/>
            <a:ahLst/>
            <a:rect l="l" t="t" r="r" b="b"/>
            <a:pathLst>
              <a:path w="566057" h="457091">
                <a:moveTo>
                  <a:pt x="0" y="0"/>
                </a:moveTo>
                <a:lnTo>
                  <a:pt x="566056" y="0"/>
                </a:lnTo>
                <a:lnTo>
                  <a:pt x="566056" y="457091"/>
                </a:lnTo>
                <a:lnTo>
                  <a:pt x="0" y="457091"/>
                </a:lnTo>
                <a:lnTo>
                  <a:pt x="0" y="0"/>
                </a:lnTo>
                <a:close/>
              </a:path>
            </a:pathLst>
          </a:custGeom>
          <a:blipFill>
            <a:blip xmlns:r="http://schemas.openxmlformats.org/officeDocument/2006/relationships" r:embed="rId2"/>
            <a:stretch>
              <a:fillRect/>
            </a:stretch>
          </a:blipFill>
        </p:spPr>
      </p:sp>
      <p:sp>
        <p:nvSpPr>
          <p:cNvPr id="1049332" name="Freeform 83"/>
          <p:cNvSpPr/>
          <p:nvPr/>
        </p:nvSpPr>
        <p:spPr>
          <a:xfrm>
            <a:off x="5645851" y="3293605"/>
            <a:ext cx="562370" cy="584280"/>
          </a:xfrm>
          <a:custGeom>
            <a:avLst/>
            <a:ahLst/>
            <a:rect l="l" t="t" r="r" b="b"/>
            <a:pathLst>
              <a:path w="562370" h="584280">
                <a:moveTo>
                  <a:pt x="0" y="0"/>
                </a:moveTo>
                <a:lnTo>
                  <a:pt x="562370" y="0"/>
                </a:lnTo>
                <a:lnTo>
                  <a:pt x="562370" y="584280"/>
                </a:lnTo>
                <a:lnTo>
                  <a:pt x="0" y="584280"/>
                </a:lnTo>
                <a:lnTo>
                  <a:pt x="0" y="0"/>
                </a:lnTo>
                <a:close/>
              </a:path>
            </a:pathLst>
          </a:custGeom>
          <a:blipFill>
            <a:blip xmlns:r="http://schemas.openxmlformats.org/officeDocument/2006/relationships" r:embed="rId3"/>
            <a:stretch>
              <a:fillRect/>
            </a:stretch>
          </a:blipFill>
        </p:spPr>
      </p:sp>
      <p:sp>
        <p:nvSpPr>
          <p:cNvPr id="1049333" name="Freeform 84"/>
          <p:cNvSpPr/>
          <p:nvPr/>
        </p:nvSpPr>
        <p:spPr>
          <a:xfrm>
            <a:off x="12076026" y="3357821"/>
            <a:ext cx="501729" cy="501729"/>
          </a:xfrm>
          <a:custGeom>
            <a:avLst/>
            <a:ahLst/>
            <a:rect l="l" t="t" r="r" b="b"/>
            <a:pathLst>
              <a:path w="501729" h="501729">
                <a:moveTo>
                  <a:pt x="0" y="0"/>
                </a:moveTo>
                <a:lnTo>
                  <a:pt x="501729" y="0"/>
                </a:lnTo>
                <a:lnTo>
                  <a:pt x="501729" y="501729"/>
                </a:lnTo>
                <a:lnTo>
                  <a:pt x="0" y="501729"/>
                </a:lnTo>
                <a:lnTo>
                  <a:pt x="0" y="0"/>
                </a:lnTo>
                <a:close/>
              </a:path>
            </a:pathLst>
          </a:custGeom>
          <a:blipFill>
            <a:blip xmlns:r="http://schemas.openxmlformats.org/officeDocument/2006/relationships" r:embed="rId4"/>
            <a:stretch>
              <a:fillRect/>
            </a:stretch>
          </a:blipFill>
        </p:spPr>
      </p:sp>
      <p:sp>
        <p:nvSpPr>
          <p:cNvPr id="1049334" name="Freeform 85"/>
          <p:cNvSpPr/>
          <p:nvPr/>
        </p:nvSpPr>
        <p:spPr>
          <a:xfrm>
            <a:off x="2461404" y="3380140"/>
            <a:ext cx="565017" cy="565017"/>
          </a:xfrm>
          <a:custGeom>
            <a:avLst/>
            <a:ahLst/>
            <a:rect l="l" t="t" r="r" b="b"/>
            <a:pathLst>
              <a:path w="565017" h="565017">
                <a:moveTo>
                  <a:pt x="0" y="0"/>
                </a:moveTo>
                <a:lnTo>
                  <a:pt x="565016" y="0"/>
                </a:lnTo>
                <a:lnTo>
                  <a:pt x="565016" y="565017"/>
                </a:lnTo>
                <a:lnTo>
                  <a:pt x="0" y="565017"/>
                </a:lnTo>
                <a:lnTo>
                  <a:pt x="0" y="0"/>
                </a:lnTo>
                <a:close/>
              </a:path>
            </a:pathLst>
          </a:custGeom>
          <a:blipFill>
            <a:blip xmlns:r="http://schemas.openxmlformats.org/officeDocument/2006/relationships" r:embed="rId5"/>
            <a:stretch>
              <a:fillRect/>
            </a:stretch>
          </a:blipFill>
        </p:spPr>
      </p:sp>
      <p:sp>
        <p:nvSpPr>
          <p:cNvPr id="1049335" name="Freeform 86"/>
          <p:cNvSpPr/>
          <p:nvPr/>
        </p:nvSpPr>
        <p:spPr>
          <a:xfrm>
            <a:off x="8858433" y="3392805"/>
            <a:ext cx="485080" cy="485080"/>
          </a:xfrm>
          <a:custGeom>
            <a:avLst/>
            <a:ahLst/>
            <a:rect l="l" t="t" r="r" b="b"/>
            <a:pathLst>
              <a:path w="485080" h="485080">
                <a:moveTo>
                  <a:pt x="0" y="0"/>
                </a:moveTo>
                <a:lnTo>
                  <a:pt x="485080" y="0"/>
                </a:lnTo>
                <a:lnTo>
                  <a:pt x="485080" y="485080"/>
                </a:lnTo>
                <a:lnTo>
                  <a:pt x="0" y="485080"/>
                </a:lnTo>
                <a:lnTo>
                  <a:pt x="0" y="0"/>
                </a:lnTo>
                <a:close/>
              </a:path>
            </a:pathLst>
          </a:custGeom>
          <a:blipFill>
            <a:blip xmlns:r="http://schemas.openxmlformats.org/officeDocument/2006/relationships" r:embed="rId6"/>
            <a:stretch>
              <a:fillRect/>
            </a:stretch>
          </a:blip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5" name=""/>
        <p:cNvGrpSpPr/>
        <p:nvPr/>
      </p:nvGrpSpPr>
      <p:grpSpPr>
        <a:xfrm/>
      </p:grpSpPr>
      <p:graphicFrame>
        <p:nvGraphicFramePr>
          <p:cNvPr id="4194310" name="Table 8"/>
          <p:cNvGraphicFramePr>
            <a:graphicFrameLocks/>
          </p:cNvGraphicFramePr>
          <p:nvPr>
            <p:custDataLst>
              <p:tags r:id="rId1"/>
            </p:custDataLst>
          </p:nvPr>
        </p:nvGraphicFramePr>
        <p:xfrm>
          <a:off x="1676400" y="3924300"/>
          <a:ext cx="15171420" cy="3112135"/>
        </p:xfrm>
        <a:graphic>
          <a:graphicData uri="http://schemas.openxmlformats.org/drawingml/2006/table">
            <a:tbl>
              <a:tblPr firstRow="1" bandRow="1">
                <a:tableStyleId>{5C22544A-7EE6-4342-B048-85BDC9FD1C3A}</a:tableStyleId>
              </a:tblPr>
              <a:tblGrid>
                <a:gridCol w="3792855"/>
                <a:gridCol w="3792855"/>
                <a:gridCol w="3792855"/>
                <a:gridCol w="3792855"/>
              </a:tblGrid>
              <a:tr h="1117600">
                <a:tc>
                  <a:txBody>
                    <a:bodyPr/>
                    <a:p>
                      <a:pPr algn="ctr">
                        <a:buNone/>
                      </a:pPr>
                      <a:r>
                        <a:rPr sz="3200" lang="en-US">
                          <a:latin typeface="Times New Roman" panose="02020603050405020304" charset="0"/>
                          <a:cs typeface="Times New Roman" panose="02020603050405020304" charset="0"/>
                        </a:rPr>
                        <a:t>Platform</a:t>
                      </a:r>
                      <a:endParaRPr sz="3200" lang="en-US">
                        <a:latin typeface="Times New Roman" panose="02020603050405020304" charset="0"/>
                        <a:cs typeface="Times New Roman" panose="02020603050405020304" charset="0"/>
                      </a:endParaRPr>
                    </a:p>
                  </a:txBody>
                </a:tc>
                <a:tc>
                  <a:txBody>
                    <a:bodyPr/>
                    <a:p>
                      <a:pPr algn="ctr">
                        <a:buNone/>
                      </a:pPr>
                      <a:r>
                        <a:rPr sz="3200" lang="en-US">
                          <a:latin typeface="Times New Roman" panose="02020603050405020304" charset="0"/>
                          <a:cs typeface="Times New Roman" panose="02020603050405020304" charset="0"/>
                        </a:rPr>
                        <a:t>Impressions/Month</a:t>
                      </a:r>
                      <a:endParaRPr sz="3200" lang="en-US">
                        <a:latin typeface="Times New Roman" panose="02020603050405020304" charset="0"/>
                        <a:cs typeface="Times New Roman" panose="02020603050405020304" charset="0"/>
                      </a:endParaRPr>
                    </a:p>
                  </a:txBody>
                </a:tc>
                <a:tc>
                  <a:txBody>
                    <a:bodyPr/>
                    <a:p>
                      <a:pPr algn="ctr">
                        <a:buNone/>
                      </a:pPr>
                      <a:r>
                        <a:rPr sz="3200" lang="en-US">
                          <a:latin typeface="Times New Roman" panose="02020603050405020304" charset="0"/>
                          <a:cs typeface="Times New Roman" panose="02020603050405020304" charset="0"/>
                        </a:rPr>
                        <a:t>    </a:t>
                      </a:r>
                      <a:r>
                        <a:rPr altLang="en-US" sz="3200" lang="en-US">
                          <a:latin typeface="Times New Roman" panose="02020603050405020304" charset="0"/>
                          <a:cs typeface="Times New Roman" panose="02020603050405020304" charset="0"/>
                          <a:sym typeface="+mn-ea"/>
                        </a:rPr>
                        <a:t>Engagement Rate (%)  	</a:t>
                      </a:r>
                      <a:endParaRPr altLang="en-US" sz="3200" lang="en-US">
                        <a:latin typeface="Times New Roman" panose="02020603050405020304" charset="0"/>
                        <a:cs typeface="Times New Roman" panose="02020603050405020304" charset="0"/>
                        <a:sym typeface="+mn-ea"/>
                      </a:endParaRPr>
                    </a:p>
                  </a:txBody>
                </a:tc>
                <a:tc>
                  <a:txBody>
                    <a:bodyPr/>
                    <a:p>
                      <a:pPr algn="ctr">
                        <a:buNone/>
                      </a:pPr>
                      <a:r>
                        <a:rPr altLang="en-US" sz="3200" lang="en-US">
                          <a:latin typeface="Times New Roman" panose="02020603050405020304" charset="0"/>
                          <a:cs typeface="Times New Roman" panose="02020603050405020304" charset="0"/>
                          <a:sym typeface="+mn-ea"/>
                        </a:rPr>
                        <a:t>Click-Through Rate (%)</a:t>
                      </a:r>
                      <a:endParaRPr altLang="en-US" b="1" sz="3200" lang="en-US">
                        <a:latin typeface="Times New Roman" panose="02020603050405020304" charset="0"/>
                        <a:cs typeface="Times New Roman" panose="02020603050405020304" charset="0"/>
                      </a:endParaRPr>
                    </a:p>
                    <a:p>
                      <a:pPr algn="ctr">
                        <a:buNone/>
                      </a:pPr>
                      <a:endParaRPr altLang="en-US" b="1" sz="3200" lang="en-US">
                        <a:latin typeface="Times New Roman" panose="02020603050405020304" charset="0"/>
                        <a:cs typeface="Times New Roman" panose="02020603050405020304" charset="0"/>
                      </a:endParaRPr>
                    </a:p>
                  </a:txBody>
                </a:tc>
              </a:tr>
              <a:tr h="664845">
                <a:tc>
                  <a:txBody>
                    <a:bodyPr/>
                    <a:p>
                      <a:pPr algn="ctr">
                        <a:buNone/>
                      </a:pPr>
                      <a:r>
                        <a:rPr altLang="en-US" b="1" sz="3200" lang="en-US">
                          <a:latin typeface="Times New Roman" panose="02020603050405020304" charset="0"/>
                          <a:cs typeface="Times New Roman" panose="02020603050405020304" charset="0"/>
                          <a:sym typeface="+mn-ea"/>
                        </a:rPr>
                        <a:t>LinkedIn</a:t>
                      </a:r>
                      <a:endParaRPr altLang="en-US" b="1" sz="3200" lang="en-US">
                        <a:latin typeface="Times New Roman" panose="02020603050405020304" charset="0"/>
                        <a:cs typeface="Times New Roman" panose="02020603050405020304" charset="0"/>
                        <a:sym typeface="+mn-ea"/>
                      </a:endParaRPr>
                    </a:p>
                  </a:txBody>
                </a:tc>
                <a:tc>
                  <a:txBody>
                    <a:bodyPr/>
                    <a:p>
                      <a:pPr algn="ctr">
                        <a:buNone/>
                      </a:pPr>
                      <a:r>
                        <a:rPr altLang="en-US" b="1" sz="3200" lang="en-US">
                          <a:latin typeface="Times New Roman" panose="02020603050405020304" charset="0"/>
                          <a:cs typeface="Times New Roman" panose="02020603050405020304" charset="0"/>
                          <a:sym typeface="+mn-ea"/>
                        </a:rPr>
                        <a:t>50,000	</a:t>
                      </a:r>
                      <a:endParaRPr altLang="en-US" b="1" sz="3200" lang="en-US">
                        <a:latin typeface="Times New Roman" panose="02020603050405020304" charset="0"/>
                        <a:cs typeface="Times New Roman" panose="02020603050405020304" charset="0"/>
                        <a:sym typeface="+mn-ea"/>
                      </a:endParaRPr>
                    </a:p>
                  </a:txBody>
                </a:tc>
                <a:tc>
                  <a:txBody>
                    <a:bodyPr/>
                    <a:p>
                      <a:pPr algn="ctr">
                        <a:buNone/>
                      </a:pPr>
                      <a:r>
                        <a:rPr sz="3200" lang="en-US">
                          <a:latin typeface="Times New Roman" panose="02020603050405020304" charset="0"/>
                          <a:cs typeface="Times New Roman" panose="02020603050405020304" charset="0"/>
                        </a:rPr>
                        <a:t>1.2</a:t>
                      </a:r>
                      <a:endParaRPr sz="3200" lang="en-US">
                        <a:latin typeface="Times New Roman" panose="02020603050405020304" charset="0"/>
                        <a:cs typeface="Times New Roman" panose="02020603050405020304" charset="0"/>
                      </a:endParaRPr>
                    </a:p>
                  </a:txBody>
                </a:tc>
                <a:tc>
                  <a:txBody>
                    <a:bodyPr/>
                    <a:p>
                      <a:pPr algn="ctr">
                        <a:buNone/>
                      </a:pPr>
                      <a:r>
                        <a:rPr sz="3200" lang="en-US">
                          <a:latin typeface="Times New Roman" panose="02020603050405020304" charset="0"/>
                          <a:cs typeface="Times New Roman" panose="02020603050405020304" charset="0"/>
                        </a:rPr>
                        <a:t>0.7</a:t>
                      </a:r>
                      <a:endParaRPr sz="3200" lang="en-US">
                        <a:latin typeface="Times New Roman" panose="02020603050405020304" charset="0"/>
                        <a:cs typeface="Times New Roman" panose="02020603050405020304" charset="0"/>
                      </a:endParaRPr>
                    </a:p>
                  </a:txBody>
                </a:tc>
              </a:tr>
              <a:tr h="664845">
                <a:tc>
                  <a:txBody>
                    <a:bodyPr/>
                    <a:p>
                      <a:pPr algn="ctr">
                        <a:buNone/>
                      </a:pPr>
                      <a:r>
                        <a:rPr sz="3200" lang="en-US">
                          <a:latin typeface="Times New Roman" panose="02020603050405020304" charset="0"/>
                          <a:cs typeface="Times New Roman" panose="02020603050405020304" charset="0"/>
                        </a:rPr>
                        <a:t>Facebook</a:t>
                      </a:r>
                      <a:endParaRPr sz="3200" lang="en-US">
                        <a:latin typeface="Times New Roman" panose="02020603050405020304" charset="0"/>
                        <a:cs typeface="Times New Roman" panose="02020603050405020304" charset="0"/>
                      </a:endParaRPr>
                    </a:p>
                  </a:txBody>
                </a:tc>
                <a:tc>
                  <a:txBody>
                    <a:bodyPr/>
                    <a:p>
                      <a:pPr algn="ctr">
                        <a:buNone/>
                      </a:pPr>
                      <a:r>
                        <a:rPr altLang="en-US" b="1" sz="3200" lang="en-US">
                          <a:latin typeface="Times New Roman" panose="02020603050405020304" charset="0"/>
                          <a:cs typeface="Times New Roman" panose="02020603050405020304" charset="0"/>
                          <a:sym typeface="+mn-ea"/>
                        </a:rPr>
                        <a:t>30,000	</a:t>
                      </a:r>
                      <a:endParaRPr altLang="en-US" b="1" sz="3200" lang="en-US">
                        <a:latin typeface="Times New Roman" panose="02020603050405020304" charset="0"/>
                        <a:cs typeface="Times New Roman" panose="02020603050405020304" charset="0"/>
                        <a:sym typeface="+mn-ea"/>
                      </a:endParaRPr>
                    </a:p>
                  </a:txBody>
                </a:tc>
                <a:tc>
                  <a:txBody>
                    <a:bodyPr/>
                    <a:p>
                      <a:pPr algn="ctr">
                        <a:buNone/>
                      </a:pPr>
                      <a:r>
                        <a:rPr sz="3200" lang="en-US">
                          <a:latin typeface="Times New Roman" panose="02020603050405020304" charset="0"/>
                          <a:cs typeface="Times New Roman" panose="02020603050405020304" charset="0"/>
                        </a:rPr>
                        <a:t>0.8</a:t>
                      </a:r>
                      <a:endParaRPr sz="3200" lang="en-US">
                        <a:latin typeface="Times New Roman" panose="02020603050405020304" charset="0"/>
                        <a:cs typeface="Times New Roman" panose="02020603050405020304" charset="0"/>
                      </a:endParaRPr>
                    </a:p>
                  </a:txBody>
                </a:tc>
                <a:tc>
                  <a:txBody>
                    <a:bodyPr/>
                    <a:p>
                      <a:pPr algn="ctr">
                        <a:buNone/>
                      </a:pPr>
                      <a:r>
                        <a:rPr sz="3200" lang="en-US">
                          <a:latin typeface="Times New Roman" panose="02020603050405020304" charset="0"/>
                          <a:cs typeface="Times New Roman" panose="02020603050405020304" charset="0"/>
                        </a:rPr>
                        <a:t>0.4</a:t>
                      </a:r>
                      <a:endParaRPr sz="3200" lang="en-US">
                        <a:latin typeface="Times New Roman" panose="02020603050405020304" charset="0"/>
                        <a:cs typeface="Times New Roman" panose="02020603050405020304" charset="0"/>
                      </a:endParaRPr>
                    </a:p>
                  </a:txBody>
                </a:tc>
              </a:tr>
              <a:tr h="664845">
                <a:tc>
                  <a:txBody>
                    <a:bodyPr/>
                    <a:p>
                      <a:pPr algn="ctr">
                        <a:buNone/>
                      </a:pPr>
                      <a:r>
                        <a:rPr altLang="en-US" b="1" sz="3200" lang="en-US">
                          <a:latin typeface="Times New Roman" panose="02020603050405020304" charset="0"/>
                          <a:cs typeface="Times New Roman" panose="02020603050405020304" charset="0"/>
                          <a:sym typeface="+mn-ea"/>
                        </a:rPr>
                        <a:t>Instagram</a:t>
                      </a:r>
                      <a:endParaRPr altLang="en-US" b="1" sz="3200" lang="en-US">
                        <a:latin typeface="Times New Roman" panose="02020603050405020304" charset="0"/>
                        <a:cs typeface="Times New Roman" panose="02020603050405020304" charset="0"/>
                        <a:sym typeface="+mn-ea"/>
                      </a:endParaRPr>
                    </a:p>
                  </a:txBody>
                </a:tc>
                <a:tc>
                  <a:txBody>
                    <a:bodyPr/>
                    <a:p>
                      <a:pPr algn="ctr">
                        <a:buNone/>
                      </a:pPr>
                      <a:r>
                        <a:rPr altLang="en-US" b="1" sz="3200" lang="en-US">
                          <a:latin typeface="Times New Roman" panose="02020603050405020304" charset="0"/>
                          <a:cs typeface="Times New Roman" panose="02020603050405020304" charset="0"/>
                          <a:sym typeface="+mn-ea"/>
                        </a:rPr>
                        <a:t>20,000	</a:t>
                      </a:r>
                      <a:endParaRPr altLang="en-US" b="1" sz="3200" lang="en-US">
                        <a:latin typeface="Times New Roman" panose="02020603050405020304" charset="0"/>
                        <a:cs typeface="Times New Roman" panose="02020603050405020304" charset="0"/>
                        <a:sym typeface="+mn-ea"/>
                      </a:endParaRPr>
                    </a:p>
                  </a:txBody>
                </a:tc>
                <a:tc>
                  <a:txBody>
                    <a:bodyPr/>
                    <a:p>
                      <a:pPr algn="ctr">
                        <a:buNone/>
                      </a:pPr>
                      <a:r>
                        <a:rPr sz="3200" lang="en-US">
                          <a:latin typeface="Times New Roman" panose="02020603050405020304" charset="0"/>
                          <a:cs typeface="Times New Roman" panose="02020603050405020304" charset="0"/>
                        </a:rPr>
                        <a:t>1.50</a:t>
                      </a:r>
                      <a:endParaRPr sz="3200" lang="en-US">
                        <a:latin typeface="Times New Roman" panose="02020603050405020304" charset="0"/>
                        <a:cs typeface="Times New Roman" panose="02020603050405020304" charset="0"/>
                      </a:endParaRPr>
                    </a:p>
                  </a:txBody>
                </a:tc>
                <a:tc>
                  <a:txBody>
                    <a:bodyPr/>
                    <a:p>
                      <a:pPr algn="ctr">
                        <a:buNone/>
                      </a:pPr>
                      <a:r>
                        <a:rPr sz="3200" lang="en-US">
                          <a:latin typeface="Times New Roman" panose="02020603050405020304" charset="0"/>
                          <a:cs typeface="Times New Roman" panose="02020603050405020304" charset="0"/>
                        </a:rPr>
                        <a:t>0.6</a:t>
                      </a:r>
                      <a:endParaRPr sz="3200" lang="en-US">
                        <a:latin typeface="Times New Roman" panose="02020603050405020304" charset="0"/>
                        <a:cs typeface="Times New Roman" panose="02020603050405020304" charset="0"/>
                      </a:endParaRPr>
                    </a:p>
                  </a:txBody>
                </a:tc>
              </a:tr>
            </a:tbl>
          </a:graphicData>
        </a:graphic>
      </p:graphicFrame>
      <p:sp>
        <p:nvSpPr>
          <p:cNvPr id="1049336" name="Text Box 9"/>
          <p:cNvSpPr txBox="1"/>
          <p:nvPr/>
        </p:nvSpPr>
        <p:spPr>
          <a:xfrm>
            <a:off x="5562600" y="1529080"/>
            <a:ext cx="7033260" cy="768350"/>
          </a:xfrm>
          <a:prstGeom prst="rect"/>
          <a:noFill/>
        </p:spPr>
        <p:txBody>
          <a:bodyPr rtlCol="0" wrap="square">
            <a:spAutoFit/>
          </a:bodyPr>
          <a:p>
            <a:pPr algn="ctr"/>
            <a:r>
              <a:rPr b="1" sz="4400" lang="en-US">
                <a:latin typeface="Times New Roman" panose="02020603050405020304" charset="0"/>
                <a:cs typeface="Times New Roman" panose="02020603050405020304" charset="0"/>
              </a:rPr>
              <a:t>CHART OF IMPRESSION</a:t>
            </a:r>
            <a:endParaRPr b="1" sz="4400" lang="en-US">
              <a:latin typeface="Times New Roman" panose="02020603050405020304" charset="0"/>
              <a:cs typeface="Times New Roman" panose="0202060305040502030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86" name=""/>
        <p:cNvGrpSpPr/>
        <p:nvPr/>
      </p:nvGrpSpPr>
      <p:grpSpPr>
        <a:xfrm/>
      </p:grpSpPr>
      <p:sp>
        <p:nvSpPr>
          <p:cNvPr id="1049337" name="Text Box 2"/>
          <p:cNvSpPr txBox="1"/>
          <p:nvPr/>
        </p:nvSpPr>
        <p:spPr>
          <a:xfrm>
            <a:off x="1059815" y="1569085"/>
            <a:ext cx="16475075" cy="7990840"/>
          </a:xfrm>
          <a:prstGeom prst="rect"/>
        </p:spPr>
        <p:txBody>
          <a:bodyPr wrap="square">
            <a:noAutofit/>
          </a:bodyPr>
          <a:p>
            <a:pPr algn="just">
              <a:lnSpc>
                <a:spcPct val="150000"/>
              </a:lnSpc>
            </a:pPr>
            <a:r>
              <a:rPr b="1" sz="2400">
                <a:latin typeface="Times New Roman" panose="02020603050405020304" charset="0"/>
                <a:cs typeface="Times New Roman" panose="02020603050405020304" charset="0"/>
              </a:rPr>
              <a:t>Germany:</a:t>
            </a:r>
            <a:endParaRPr b="1"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 EuroBlech 2025: Focus on sheet metal working technologies, industrial machinery, and emissions control.</a:t>
            </a:r>
            <a:endParaRPr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 Target Audience: Manufacturers in the metal processing industry.</a:t>
            </a:r>
            <a:endParaRPr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 Scope: Product Display, workshops/seminars, networking, and strategic partnerships.</a:t>
            </a:r>
            <a:endParaRPr sz="2400">
              <a:latin typeface="Times New Roman" panose="02020603050405020304" charset="0"/>
              <a:cs typeface="Times New Roman" panose="02020603050405020304" charset="0"/>
            </a:endParaRPr>
          </a:p>
          <a:p>
            <a:pPr algn="just">
              <a:lnSpc>
                <a:spcPct val="150000"/>
              </a:lnSpc>
            </a:pPr>
            <a:r>
              <a:rPr b="1" sz="2400">
                <a:latin typeface="Times New Roman" panose="02020603050405020304" charset="0"/>
                <a:cs typeface="Times New Roman" panose="02020603050405020304" charset="0"/>
              </a:rPr>
              <a:t>Asia:</a:t>
            </a:r>
            <a:endParaRPr b="1"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 InterClean 2025: Focus on industrial cleaning, air quality, and sustainability solutions.</a:t>
            </a:r>
            <a:endParaRPr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 Target Audience: Companies in facility management, industrial cleaning, and air quality management.</a:t>
            </a:r>
            <a:endParaRPr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 Scope: Display ULMATEC’s filtration systems and solutions for maintaining air quality in large industrial environments.</a:t>
            </a:r>
            <a:endParaRPr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 Benefits: Exposure to Facility Managers, expansion into new markets, and thought leadership.</a:t>
            </a:r>
            <a:endParaRPr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 China International Industry Fair (CIIF) 2025: Focus on industrial automation, manufacturing, and green technologies.</a:t>
            </a:r>
            <a:endParaRPr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 Target Audience: Manufacturing leaders, factory owners, and government representatives.</a:t>
            </a:r>
            <a:endParaRPr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 Scope: Exhibit air filtration systems designed to reduce emissions in industrial manufacturing.</a:t>
            </a:r>
            <a:endParaRPr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 Benefits: Expansion into Asian Markets, networking with government bodies, and market intelligence.</a:t>
            </a:r>
            <a:endParaRPr sz="2400">
              <a:latin typeface="Times New Roman" panose="02020603050405020304" charset="0"/>
              <a:cs typeface="Times New Roman" panose="02020603050405020304" charset="0"/>
            </a:endParaRPr>
          </a:p>
          <a:p>
            <a:pPr algn="just">
              <a:lnSpc>
                <a:spcPct val="150000"/>
              </a:lnSpc>
            </a:pPr>
            <a:r>
              <a:rPr sz="2400">
                <a:latin typeface="Times New Roman" panose="02020603050405020304" charset="0"/>
                <a:cs typeface="Times New Roman" panose="02020603050405020304" charset="0"/>
              </a:rPr>
              <a:t>Pollutec 2025: Environmental and Industrial Solutions Exhibition: Focus: Environmental technologies, including air quality management, pollution control, and waste management.</a:t>
            </a:r>
            <a:endParaRPr sz="2400">
              <a:latin typeface="Times New Roman" panose="02020603050405020304" charset="0"/>
              <a:cs typeface="Times New Roman" panose="02020603050405020304" charset="0"/>
            </a:endParaRPr>
          </a:p>
        </p:txBody>
      </p:sp>
      <p:sp>
        <p:nvSpPr>
          <p:cNvPr id="1049338" name="Text Box 3"/>
          <p:cNvSpPr txBox="1"/>
          <p:nvPr/>
        </p:nvSpPr>
        <p:spPr>
          <a:xfrm>
            <a:off x="2529205" y="342900"/>
            <a:ext cx="12883515" cy="891541"/>
          </a:xfrm>
          <a:prstGeom prst="rect"/>
          <a:noFill/>
        </p:spPr>
        <p:txBody>
          <a:bodyPr anchor="t" rtlCol="0" wrap="square">
            <a:spAutoFit/>
          </a:bodyPr>
          <a:p>
            <a:pPr algn="ctr">
              <a:lnSpc>
                <a:spcPct val="150000"/>
              </a:lnSpc>
            </a:pPr>
            <a:r>
              <a:rPr b="1" sz="3600">
                <a:latin typeface="+mj-lt"/>
                <a:cs typeface="+mj-lt"/>
                <a:sym typeface="+mn-ea"/>
              </a:rPr>
              <a:t>ULMATEC's 2025 Event Participation in Germany and Asia</a:t>
            </a:r>
            <a:endParaRPr b="1" sz="3600" lang="en-US">
              <a:latin typeface="+mj-lt"/>
              <a:cs typeface="+mj-lt"/>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287" name=""/>
        <p:cNvGrpSpPr/>
        <p:nvPr/>
      </p:nvGrpSpPr>
      <p:grpSpPr>
        <a:xfrm>
          <a:off x="0" y="0"/>
          <a:ext cx="0" cy="0"/>
          <a:chOff x="0" y="0"/>
          <a:chExt cx="0" cy="0"/>
        </a:xfrm>
      </p:grpSpPr>
      <p:grpSp>
        <p:nvGrpSpPr>
          <p:cNvPr id="288" name="Group 2"/>
          <p:cNvGrpSpPr/>
          <p:nvPr/>
        </p:nvGrpSpPr>
        <p:grpSpPr>
          <a:xfrm rot="0">
            <a:off x="9081228" y="1912153"/>
            <a:ext cx="889432" cy="889432"/>
            <a:chOff x="0" y="0"/>
            <a:chExt cx="812800" cy="812800"/>
          </a:xfrm>
        </p:grpSpPr>
        <p:sp>
          <p:nvSpPr>
            <p:cNvPr id="1049339" name="Freeform 3"/>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5A5B"/>
            </a:solidFill>
          </p:spPr>
        </p:sp>
        <p:sp>
          <p:nvSpPr>
            <p:cNvPr id="1049340" name="TextBox 4"/>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289" name="Group 5"/>
          <p:cNvGrpSpPr/>
          <p:nvPr/>
        </p:nvGrpSpPr>
        <p:grpSpPr>
          <a:xfrm rot="0">
            <a:off x="9081228" y="3417890"/>
            <a:ext cx="889432" cy="889432"/>
            <a:chOff x="0" y="0"/>
            <a:chExt cx="812800" cy="812800"/>
          </a:xfrm>
        </p:grpSpPr>
        <p:sp>
          <p:nvSpPr>
            <p:cNvPr id="1049341" name="Freeform 6"/>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27576"/>
            </a:solidFill>
          </p:spPr>
        </p:sp>
        <p:sp>
          <p:nvSpPr>
            <p:cNvPr id="1049342" name="TextBox 7"/>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290" name="Group 8"/>
          <p:cNvGrpSpPr/>
          <p:nvPr/>
        </p:nvGrpSpPr>
        <p:grpSpPr>
          <a:xfrm rot="0">
            <a:off x="9081228" y="4923628"/>
            <a:ext cx="889432" cy="889432"/>
            <a:chOff x="0" y="0"/>
            <a:chExt cx="812800" cy="812800"/>
          </a:xfrm>
        </p:grpSpPr>
        <p:sp>
          <p:nvSpPr>
            <p:cNvPr id="1049343" name="Freeform 9"/>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08789"/>
            </a:solidFill>
          </p:spPr>
        </p:sp>
        <p:sp>
          <p:nvSpPr>
            <p:cNvPr id="1049344" name="TextBox 10"/>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291" name="Group 11"/>
          <p:cNvGrpSpPr/>
          <p:nvPr/>
        </p:nvGrpSpPr>
        <p:grpSpPr>
          <a:xfrm rot="0">
            <a:off x="9081228" y="6397509"/>
            <a:ext cx="889432" cy="889432"/>
            <a:chOff x="0" y="0"/>
            <a:chExt cx="812800" cy="812800"/>
          </a:xfrm>
        </p:grpSpPr>
        <p:sp>
          <p:nvSpPr>
            <p:cNvPr id="1049345" name="Freeform 12"/>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9C9D"/>
            </a:solidFill>
          </p:spPr>
        </p:sp>
        <p:sp>
          <p:nvSpPr>
            <p:cNvPr id="1049346" name="TextBox 13"/>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292" name="Group 14"/>
          <p:cNvGrpSpPr/>
          <p:nvPr/>
        </p:nvGrpSpPr>
        <p:grpSpPr>
          <a:xfrm rot="0">
            <a:off x="9081228" y="7885852"/>
            <a:ext cx="889432" cy="889432"/>
            <a:chOff x="0" y="0"/>
            <a:chExt cx="812800" cy="812800"/>
          </a:xfrm>
        </p:grpSpPr>
        <p:sp>
          <p:nvSpPr>
            <p:cNvPr id="1049347" name="Freeform 15"/>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2BEBF"/>
            </a:solidFill>
          </p:spPr>
        </p:sp>
        <p:sp>
          <p:nvSpPr>
            <p:cNvPr id="1049348" name="TextBox 16"/>
            <p:cNvSpPr txBox="1"/>
            <p:nvPr/>
          </p:nvSpPr>
          <p:spPr>
            <a:xfrm>
              <a:off x="76200" y="28575"/>
              <a:ext cx="660400" cy="708025"/>
            </a:xfrm>
            <a:prstGeom prst="rect"/>
          </p:spPr>
          <p:txBody>
            <a:bodyPr anchor="ctr" bIns="50800" lIns="50800" rIns="50800" rtlCol="0" tIns="50800"/>
            <a:p>
              <a:pPr algn="ctr">
                <a:lnSpc>
                  <a:spcPts val="3080"/>
                </a:lnSpc>
              </a:pPr>
            </a:p>
          </p:txBody>
        </p:sp>
      </p:grpSp>
      <p:grpSp>
        <p:nvGrpSpPr>
          <p:cNvPr id="293" name="Group 17"/>
          <p:cNvGrpSpPr/>
          <p:nvPr/>
        </p:nvGrpSpPr>
        <p:grpSpPr>
          <a:xfrm rot="-5400000">
            <a:off x="1563629" y="5963016"/>
            <a:ext cx="3175222" cy="2319935"/>
            <a:chOff x="0" y="0"/>
            <a:chExt cx="775260" cy="566434"/>
          </a:xfrm>
        </p:grpSpPr>
        <p:sp>
          <p:nvSpPr>
            <p:cNvPr id="1049349" name="Freeform 18"/>
            <p:cNvSpPr/>
            <p:nvPr/>
          </p:nvSpPr>
          <p:spPr>
            <a:xfrm>
              <a:off x="0" y="0"/>
              <a:ext cx="775260" cy="566434"/>
            </a:xfrm>
            <a:custGeom>
              <a:avLst/>
              <a:ahLst/>
              <a:rect l="l" t="t" r="r" b="b"/>
              <a:pathLst>
                <a:path w="775260" h="566434">
                  <a:moveTo>
                    <a:pt x="203200" y="0"/>
                  </a:moveTo>
                  <a:lnTo>
                    <a:pt x="775260" y="0"/>
                  </a:lnTo>
                  <a:lnTo>
                    <a:pt x="572060" y="566434"/>
                  </a:lnTo>
                  <a:lnTo>
                    <a:pt x="0" y="566434"/>
                  </a:lnTo>
                  <a:lnTo>
                    <a:pt x="203200" y="0"/>
                  </a:lnTo>
                  <a:close/>
                </a:path>
              </a:pathLst>
            </a:custGeom>
            <a:solidFill>
              <a:srgbClr val="639C9D"/>
            </a:solidFill>
          </p:spPr>
        </p:sp>
        <p:sp>
          <p:nvSpPr>
            <p:cNvPr id="1049350" name="TextBox 19"/>
            <p:cNvSpPr txBox="1"/>
            <p:nvPr/>
          </p:nvSpPr>
          <p:spPr>
            <a:xfrm>
              <a:off x="101600" y="-47625"/>
              <a:ext cx="572060" cy="614059"/>
            </a:xfrm>
            <a:prstGeom prst="rect"/>
          </p:spPr>
          <p:txBody>
            <a:bodyPr anchor="ctr" bIns="50800" lIns="50800" rIns="50800" rtlCol="0" tIns="50800"/>
            <a:p>
              <a:pPr algn="ctr">
                <a:lnSpc>
                  <a:spcPts val="3080"/>
                </a:lnSpc>
              </a:pPr>
            </a:p>
          </p:txBody>
        </p:sp>
      </p:grpSp>
      <p:grpSp>
        <p:nvGrpSpPr>
          <p:cNvPr id="294" name="Group 20"/>
          <p:cNvGrpSpPr/>
          <p:nvPr/>
        </p:nvGrpSpPr>
        <p:grpSpPr>
          <a:xfrm rot="-5400000">
            <a:off x="2235213" y="3897374"/>
            <a:ext cx="2447237" cy="1788042"/>
            <a:chOff x="0" y="0"/>
            <a:chExt cx="775260" cy="566434"/>
          </a:xfrm>
        </p:grpSpPr>
        <p:sp>
          <p:nvSpPr>
            <p:cNvPr id="1049351" name="Freeform 21"/>
            <p:cNvSpPr/>
            <p:nvPr/>
          </p:nvSpPr>
          <p:spPr>
            <a:xfrm>
              <a:off x="0" y="0"/>
              <a:ext cx="775260" cy="566434"/>
            </a:xfrm>
            <a:custGeom>
              <a:avLst/>
              <a:ahLst/>
              <a:rect l="l" t="t" r="r" b="b"/>
              <a:pathLst>
                <a:path w="775260" h="566434">
                  <a:moveTo>
                    <a:pt x="203200" y="0"/>
                  </a:moveTo>
                  <a:lnTo>
                    <a:pt x="775260" y="0"/>
                  </a:lnTo>
                  <a:lnTo>
                    <a:pt x="572060" y="566434"/>
                  </a:lnTo>
                  <a:lnTo>
                    <a:pt x="0" y="566434"/>
                  </a:lnTo>
                  <a:lnTo>
                    <a:pt x="203200" y="0"/>
                  </a:lnTo>
                  <a:close/>
                </a:path>
              </a:pathLst>
            </a:custGeom>
            <a:solidFill>
              <a:srgbClr val="327576"/>
            </a:solidFill>
          </p:spPr>
        </p:sp>
        <p:sp>
          <p:nvSpPr>
            <p:cNvPr id="1049352" name="TextBox 22"/>
            <p:cNvSpPr txBox="1"/>
            <p:nvPr/>
          </p:nvSpPr>
          <p:spPr>
            <a:xfrm>
              <a:off x="101600" y="-47625"/>
              <a:ext cx="572060" cy="614059"/>
            </a:xfrm>
            <a:prstGeom prst="rect"/>
          </p:spPr>
          <p:txBody>
            <a:bodyPr anchor="ctr" bIns="50800" lIns="50800" rIns="50800" rtlCol="0" tIns="50800"/>
            <a:p>
              <a:pPr algn="ctr">
                <a:lnSpc>
                  <a:spcPts val="3080"/>
                </a:lnSpc>
              </a:pPr>
            </a:p>
          </p:txBody>
        </p:sp>
      </p:grpSp>
      <p:grpSp>
        <p:nvGrpSpPr>
          <p:cNvPr id="295" name="Group 23"/>
          <p:cNvGrpSpPr/>
          <p:nvPr/>
        </p:nvGrpSpPr>
        <p:grpSpPr>
          <a:xfrm rot="5400000">
            <a:off x="4216105" y="5932275"/>
            <a:ext cx="3175222" cy="2381417"/>
            <a:chOff x="0" y="0"/>
            <a:chExt cx="812800" cy="609600"/>
          </a:xfrm>
        </p:grpSpPr>
        <p:sp>
          <p:nvSpPr>
            <p:cNvPr id="1049353" name="Freeform 24"/>
            <p:cNvSpPr/>
            <p:nvPr/>
          </p:nvSpPr>
          <p:spPr>
            <a:xfrm>
              <a:off x="0" y="0"/>
              <a:ext cx="812800" cy="609600"/>
            </a:xfrm>
            <a:custGeom>
              <a:avLst/>
              <a:ahLst/>
              <a:rect l="l" t="t" r="r" b="b"/>
              <a:pathLst>
                <a:path w="812800" h="609600">
                  <a:moveTo>
                    <a:pt x="609600" y="0"/>
                  </a:moveTo>
                  <a:lnTo>
                    <a:pt x="0" y="0"/>
                  </a:lnTo>
                  <a:lnTo>
                    <a:pt x="203200" y="609600"/>
                  </a:lnTo>
                  <a:lnTo>
                    <a:pt x="812800" y="609600"/>
                  </a:lnTo>
                  <a:lnTo>
                    <a:pt x="609600" y="0"/>
                  </a:lnTo>
                  <a:close/>
                </a:path>
              </a:pathLst>
            </a:custGeom>
            <a:solidFill>
              <a:srgbClr val="92BEBF"/>
            </a:solidFill>
          </p:spPr>
        </p:sp>
        <p:sp>
          <p:nvSpPr>
            <p:cNvPr id="1049354" name="TextBox 25"/>
            <p:cNvSpPr txBox="1"/>
            <p:nvPr/>
          </p:nvSpPr>
          <p:spPr>
            <a:xfrm>
              <a:off x="101600" y="-47625"/>
              <a:ext cx="609600" cy="657225"/>
            </a:xfrm>
            <a:prstGeom prst="rect"/>
          </p:spPr>
          <p:txBody>
            <a:bodyPr anchor="ctr" bIns="50800" lIns="50800" rIns="50800" rtlCol="0" tIns="50800"/>
            <a:p>
              <a:pPr algn="ctr">
                <a:lnSpc>
                  <a:spcPts val="3080"/>
                </a:lnSpc>
              </a:pPr>
            </a:p>
          </p:txBody>
        </p:sp>
      </p:grpSp>
      <p:grpSp>
        <p:nvGrpSpPr>
          <p:cNvPr id="296" name="Group 26"/>
          <p:cNvGrpSpPr/>
          <p:nvPr/>
        </p:nvGrpSpPr>
        <p:grpSpPr>
          <a:xfrm rot="5400000">
            <a:off x="4279554" y="3873681"/>
            <a:ext cx="2447237" cy="1835428"/>
            <a:chOff x="0" y="0"/>
            <a:chExt cx="812800" cy="609600"/>
          </a:xfrm>
        </p:grpSpPr>
        <p:sp>
          <p:nvSpPr>
            <p:cNvPr id="1049355" name="Freeform 27"/>
            <p:cNvSpPr/>
            <p:nvPr/>
          </p:nvSpPr>
          <p:spPr>
            <a:xfrm>
              <a:off x="0" y="0"/>
              <a:ext cx="812800" cy="609600"/>
            </a:xfrm>
            <a:custGeom>
              <a:avLst/>
              <a:ahLst/>
              <a:rect l="l" t="t" r="r" b="b"/>
              <a:pathLst>
                <a:path w="812800" h="609600">
                  <a:moveTo>
                    <a:pt x="609600" y="0"/>
                  </a:moveTo>
                  <a:lnTo>
                    <a:pt x="0" y="0"/>
                  </a:lnTo>
                  <a:lnTo>
                    <a:pt x="203200" y="609600"/>
                  </a:lnTo>
                  <a:lnTo>
                    <a:pt x="812800" y="609600"/>
                  </a:lnTo>
                  <a:lnTo>
                    <a:pt x="609600" y="0"/>
                  </a:lnTo>
                  <a:close/>
                </a:path>
              </a:pathLst>
            </a:custGeom>
            <a:solidFill>
              <a:srgbClr val="408789"/>
            </a:solidFill>
          </p:spPr>
        </p:sp>
        <p:sp>
          <p:nvSpPr>
            <p:cNvPr id="1049356" name="TextBox 28"/>
            <p:cNvSpPr txBox="1"/>
            <p:nvPr/>
          </p:nvSpPr>
          <p:spPr>
            <a:xfrm>
              <a:off x="101600" y="-47625"/>
              <a:ext cx="609600" cy="657225"/>
            </a:xfrm>
            <a:prstGeom prst="rect"/>
          </p:spPr>
          <p:txBody>
            <a:bodyPr anchor="ctr" bIns="50800" lIns="50800" rIns="50800" rtlCol="0" tIns="50800"/>
            <a:p>
              <a:pPr algn="ctr">
                <a:lnSpc>
                  <a:spcPts val="3080"/>
                </a:lnSpc>
              </a:pPr>
            </a:p>
          </p:txBody>
        </p:sp>
      </p:grpSp>
      <p:grpSp>
        <p:nvGrpSpPr>
          <p:cNvPr id="297" name="Group 29"/>
          <p:cNvGrpSpPr/>
          <p:nvPr/>
        </p:nvGrpSpPr>
        <p:grpSpPr>
          <a:xfrm rot="-5400000">
            <a:off x="2797849" y="2111539"/>
            <a:ext cx="1906364" cy="1520196"/>
            <a:chOff x="0" y="0"/>
            <a:chExt cx="775260" cy="618217"/>
          </a:xfrm>
        </p:grpSpPr>
        <p:sp>
          <p:nvSpPr>
            <p:cNvPr id="1049357" name="Freeform 30"/>
            <p:cNvSpPr/>
            <p:nvPr/>
          </p:nvSpPr>
          <p:spPr>
            <a:xfrm>
              <a:off x="0" y="0"/>
              <a:ext cx="775260" cy="618217"/>
            </a:xfrm>
            <a:custGeom>
              <a:avLst/>
              <a:ahLst/>
              <a:rect l="l" t="t" r="r" b="b"/>
              <a:pathLst>
                <a:path w="775260" h="618217">
                  <a:moveTo>
                    <a:pt x="203200" y="0"/>
                  </a:moveTo>
                  <a:lnTo>
                    <a:pt x="775260" y="0"/>
                  </a:lnTo>
                  <a:lnTo>
                    <a:pt x="572060" y="618217"/>
                  </a:lnTo>
                  <a:lnTo>
                    <a:pt x="0" y="618217"/>
                  </a:lnTo>
                  <a:lnTo>
                    <a:pt x="203200" y="0"/>
                  </a:lnTo>
                  <a:close/>
                </a:path>
              </a:pathLst>
            </a:custGeom>
            <a:solidFill>
              <a:srgbClr val="235A5B"/>
            </a:solidFill>
          </p:spPr>
        </p:sp>
        <p:sp>
          <p:nvSpPr>
            <p:cNvPr id="1049358" name="TextBox 31"/>
            <p:cNvSpPr txBox="1"/>
            <p:nvPr/>
          </p:nvSpPr>
          <p:spPr>
            <a:xfrm>
              <a:off x="101600" y="-47625"/>
              <a:ext cx="572060" cy="665842"/>
            </a:xfrm>
            <a:prstGeom prst="rect"/>
          </p:spPr>
          <p:txBody>
            <a:bodyPr anchor="ctr" bIns="50800" lIns="50800" rIns="50800" rtlCol="0" tIns="50800"/>
            <a:p>
              <a:pPr algn="ctr">
                <a:lnSpc>
                  <a:spcPts val="2755"/>
                </a:lnSpc>
              </a:pPr>
            </a:p>
          </p:txBody>
        </p:sp>
      </p:grpSp>
      <p:grpSp>
        <p:nvGrpSpPr>
          <p:cNvPr id="298" name="Group 32"/>
          <p:cNvGrpSpPr/>
          <p:nvPr/>
        </p:nvGrpSpPr>
        <p:grpSpPr>
          <a:xfrm rot="5400000">
            <a:off x="4290624" y="2120679"/>
            <a:ext cx="1906364" cy="1501915"/>
            <a:chOff x="0" y="0"/>
            <a:chExt cx="812800" cy="640359"/>
          </a:xfrm>
        </p:grpSpPr>
        <p:sp>
          <p:nvSpPr>
            <p:cNvPr id="1049359" name="Freeform 33"/>
            <p:cNvSpPr/>
            <p:nvPr/>
          </p:nvSpPr>
          <p:spPr>
            <a:xfrm>
              <a:off x="0" y="0"/>
              <a:ext cx="812800" cy="640359"/>
            </a:xfrm>
            <a:custGeom>
              <a:avLst/>
              <a:ahLst/>
              <a:rect l="l" t="t" r="r" b="b"/>
              <a:pathLst>
                <a:path w="812800" h="640359">
                  <a:moveTo>
                    <a:pt x="609600" y="0"/>
                  </a:moveTo>
                  <a:lnTo>
                    <a:pt x="0" y="0"/>
                  </a:lnTo>
                  <a:lnTo>
                    <a:pt x="203200" y="640359"/>
                  </a:lnTo>
                  <a:lnTo>
                    <a:pt x="812800" y="640359"/>
                  </a:lnTo>
                  <a:lnTo>
                    <a:pt x="609600" y="0"/>
                  </a:lnTo>
                  <a:close/>
                </a:path>
              </a:pathLst>
            </a:custGeom>
            <a:solidFill>
              <a:srgbClr val="235A5B"/>
            </a:solidFill>
          </p:spPr>
        </p:sp>
        <p:sp>
          <p:nvSpPr>
            <p:cNvPr id="1049360" name="TextBox 34"/>
            <p:cNvSpPr txBox="1"/>
            <p:nvPr/>
          </p:nvSpPr>
          <p:spPr>
            <a:xfrm>
              <a:off x="101600" y="-47625"/>
              <a:ext cx="609600" cy="687984"/>
            </a:xfrm>
            <a:prstGeom prst="rect"/>
          </p:spPr>
          <p:txBody>
            <a:bodyPr anchor="ctr" bIns="50800" lIns="50800" rIns="50800" rtlCol="0" tIns="50800"/>
            <a:p>
              <a:pPr algn="ctr">
                <a:lnSpc>
                  <a:spcPts val="2755"/>
                </a:lnSpc>
              </a:pPr>
            </a:p>
          </p:txBody>
        </p:sp>
      </p:grpSp>
      <p:grpSp>
        <p:nvGrpSpPr>
          <p:cNvPr id="299" name="Group 35"/>
          <p:cNvGrpSpPr/>
          <p:nvPr/>
        </p:nvGrpSpPr>
        <p:grpSpPr>
          <a:xfrm rot="5400000">
            <a:off x="4281484" y="1440503"/>
            <a:ext cx="1906364" cy="1520196"/>
            <a:chOff x="0" y="0"/>
            <a:chExt cx="775260" cy="618217"/>
          </a:xfrm>
        </p:grpSpPr>
        <p:sp>
          <p:nvSpPr>
            <p:cNvPr id="1049361" name="Freeform 36"/>
            <p:cNvSpPr/>
            <p:nvPr/>
          </p:nvSpPr>
          <p:spPr>
            <a:xfrm>
              <a:off x="0" y="0"/>
              <a:ext cx="775260" cy="618217"/>
            </a:xfrm>
            <a:custGeom>
              <a:avLst/>
              <a:ahLst/>
              <a:rect l="l" t="t" r="r" b="b"/>
              <a:pathLst>
                <a:path w="775260" h="618217">
                  <a:moveTo>
                    <a:pt x="203200" y="0"/>
                  </a:moveTo>
                  <a:lnTo>
                    <a:pt x="775260" y="0"/>
                  </a:lnTo>
                  <a:lnTo>
                    <a:pt x="572060" y="618217"/>
                  </a:lnTo>
                  <a:lnTo>
                    <a:pt x="0" y="618217"/>
                  </a:lnTo>
                  <a:lnTo>
                    <a:pt x="203200" y="0"/>
                  </a:lnTo>
                  <a:close/>
                </a:path>
              </a:pathLst>
            </a:custGeom>
            <a:solidFill>
              <a:srgbClr val="235A5B"/>
            </a:solidFill>
          </p:spPr>
        </p:sp>
        <p:sp>
          <p:nvSpPr>
            <p:cNvPr id="1049362" name="TextBox 37"/>
            <p:cNvSpPr txBox="1"/>
            <p:nvPr/>
          </p:nvSpPr>
          <p:spPr>
            <a:xfrm>
              <a:off x="101600" y="-47625"/>
              <a:ext cx="572060" cy="665842"/>
            </a:xfrm>
            <a:prstGeom prst="rect"/>
          </p:spPr>
          <p:txBody>
            <a:bodyPr anchor="ctr" bIns="50800" lIns="50800" rIns="50800" rtlCol="0" tIns="50800"/>
            <a:p>
              <a:pPr algn="ctr">
                <a:lnSpc>
                  <a:spcPts val="2755"/>
                </a:lnSpc>
              </a:pPr>
            </a:p>
          </p:txBody>
        </p:sp>
      </p:grpSp>
      <p:grpSp>
        <p:nvGrpSpPr>
          <p:cNvPr id="300" name="Group 38"/>
          <p:cNvGrpSpPr/>
          <p:nvPr/>
        </p:nvGrpSpPr>
        <p:grpSpPr>
          <a:xfrm rot="-5400000">
            <a:off x="2788709" y="1449643"/>
            <a:ext cx="1906364" cy="1501915"/>
            <a:chOff x="0" y="0"/>
            <a:chExt cx="812800" cy="640359"/>
          </a:xfrm>
        </p:grpSpPr>
        <p:sp>
          <p:nvSpPr>
            <p:cNvPr id="1049363" name="Freeform 39"/>
            <p:cNvSpPr/>
            <p:nvPr/>
          </p:nvSpPr>
          <p:spPr>
            <a:xfrm>
              <a:off x="0" y="0"/>
              <a:ext cx="812800" cy="640359"/>
            </a:xfrm>
            <a:custGeom>
              <a:avLst/>
              <a:ahLst/>
              <a:rect l="l" t="t" r="r" b="b"/>
              <a:pathLst>
                <a:path w="812800" h="640359">
                  <a:moveTo>
                    <a:pt x="609600" y="0"/>
                  </a:moveTo>
                  <a:lnTo>
                    <a:pt x="0" y="0"/>
                  </a:lnTo>
                  <a:lnTo>
                    <a:pt x="203200" y="640359"/>
                  </a:lnTo>
                  <a:lnTo>
                    <a:pt x="812800" y="640359"/>
                  </a:lnTo>
                  <a:lnTo>
                    <a:pt x="609600" y="0"/>
                  </a:lnTo>
                  <a:close/>
                </a:path>
              </a:pathLst>
            </a:custGeom>
            <a:solidFill>
              <a:srgbClr val="235A5B"/>
            </a:solidFill>
          </p:spPr>
        </p:sp>
        <p:sp>
          <p:nvSpPr>
            <p:cNvPr id="1049364" name="TextBox 40"/>
            <p:cNvSpPr txBox="1"/>
            <p:nvPr/>
          </p:nvSpPr>
          <p:spPr>
            <a:xfrm>
              <a:off x="101600" y="-47625"/>
              <a:ext cx="609600" cy="687984"/>
            </a:xfrm>
            <a:prstGeom prst="rect"/>
          </p:spPr>
          <p:txBody>
            <a:bodyPr anchor="ctr" bIns="50800" lIns="50800" rIns="50800" rtlCol="0" tIns="50800"/>
            <a:p>
              <a:pPr algn="ctr">
                <a:lnSpc>
                  <a:spcPts val="2755"/>
                </a:lnSpc>
              </a:pPr>
            </a:p>
          </p:txBody>
        </p:sp>
      </p:grpSp>
      <p:sp>
        <p:nvSpPr>
          <p:cNvPr id="1049365" name="Freeform 41"/>
          <p:cNvSpPr/>
          <p:nvPr/>
        </p:nvSpPr>
        <p:spPr>
          <a:xfrm>
            <a:off x="697512" y="621594"/>
            <a:ext cx="1254691" cy="776351"/>
          </a:xfrm>
          <a:custGeom>
            <a:avLst/>
            <a:ahLst/>
            <a:rect l="l" t="t" r="r" b="b"/>
            <a:pathLst>
              <a:path w="1254691" h="776351">
                <a:moveTo>
                  <a:pt x="0" y="0"/>
                </a:moveTo>
                <a:lnTo>
                  <a:pt x="1254691" y="0"/>
                </a:lnTo>
                <a:lnTo>
                  <a:pt x="1254691" y="776350"/>
                </a:lnTo>
                <a:lnTo>
                  <a:pt x="0" y="776350"/>
                </a:lnTo>
                <a:lnTo>
                  <a:pt x="0" y="0"/>
                </a:lnTo>
                <a:close/>
              </a:path>
            </a:pathLst>
          </a:custGeom>
          <a:blipFill>
            <a:blip xmlns:r="http://schemas.openxmlformats.org/officeDocument/2006/relationships" r:embed="rId1"/>
            <a:stretch>
              <a:fillRect r="-120162" b="-635531"/>
            </a:stretch>
          </a:blipFill>
        </p:spPr>
      </p:sp>
      <p:sp>
        <p:nvSpPr>
          <p:cNvPr id="1049366" name="AutoShape 42"/>
          <p:cNvSpPr/>
          <p:nvPr/>
        </p:nvSpPr>
        <p:spPr>
          <a:xfrm>
            <a:off x="1515899" y="9285348"/>
            <a:ext cx="15256203" cy="0"/>
          </a:xfrm>
          <a:prstGeom prst="line"/>
          <a:ln w="9525" cap="flat">
            <a:solidFill>
              <a:srgbClr val="235A5B"/>
            </a:solidFill>
            <a:prstDash val="solid"/>
            <a:headEnd type="none" w="sm" len="sm"/>
            <a:tailEnd type="none" w="sm" len="sm"/>
          </a:ln>
        </p:spPr>
      </p:sp>
      <p:sp>
        <p:nvSpPr>
          <p:cNvPr id="1049367" name="Freeform 43"/>
          <p:cNvSpPr/>
          <p:nvPr/>
        </p:nvSpPr>
        <p:spPr>
          <a:xfrm>
            <a:off x="3773810" y="1861925"/>
            <a:ext cx="1438077" cy="1420101"/>
          </a:xfrm>
          <a:custGeom>
            <a:avLst/>
            <a:ahLst/>
            <a:rect l="l" t="t" r="r" b="b"/>
            <a:pathLst>
              <a:path w="1438077" h="1420101">
                <a:moveTo>
                  <a:pt x="0" y="0"/>
                </a:moveTo>
                <a:lnTo>
                  <a:pt x="1438077" y="0"/>
                </a:lnTo>
                <a:lnTo>
                  <a:pt x="1438077" y="1420102"/>
                </a:lnTo>
                <a:lnTo>
                  <a:pt x="0" y="1420102"/>
                </a:lnTo>
                <a:lnTo>
                  <a:pt x="0" y="0"/>
                </a:lnTo>
                <a:close/>
              </a:path>
            </a:pathLst>
          </a:custGeom>
          <a:blipFill>
            <a:blip xmlns:r="http://schemas.openxmlformats.org/officeDocument/2006/relationships" r:embed="rId2"/>
            <a:stretch>
              <a:fillRect/>
            </a:stretch>
          </a:blipFill>
        </p:spPr>
      </p:sp>
      <p:sp>
        <p:nvSpPr>
          <p:cNvPr id="1049368" name="Freeform 44"/>
          <p:cNvSpPr/>
          <p:nvPr/>
        </p:nvSpPr>
        <p:spPr>
          <a:xfrm>
            <a:off x="4795181" y="4246144"/>
            <a:ext cx="1415984" cy="1185886"/>
          </a:xfrm>
          <a:custGeom>
            <a:avLst/>
            <a:ahLst/>
            <a:rect l="l" t="t" r="r" b="b"/>
            <a:pathLst>
              <a:path w="1415984" h="1185886">
                <a:moveTo>
                  <a:pt x="0" y="0"/>
                </a:moveTo>
                <a:lnTo>
                  <a:pt x="1415984" y="0"/>
                </a:lnTo>
                <a:lnTo>
                  <a:pt x="1415984" y="1185886"/>
                </a:lnTo>
                <a:lnTo>
                  <a:pt x="0" y="1185886"/>
                </a:lnTo>
                <a:lnTo>
                  <a:pt x="0" y="0"/>
                </a:lnTo>
                <a:close/>
              </a:path>
            </a:pathLst>
          </a:custGeom>
          <a:blipFill>
            <a:blip xmlns:r="http://schemas.openxmlformats.org/officeDocument/2006/relationships" r:embed="rId3"/>
            <a:stretch>
              <a:fillRect/>
            </a:stretch>
          </a:blipFill>
        </p:spPr>
      </p:sp>
      <p:sp>
        <p:nvSpPr>
          <p:cNvPr id="1049369" name="Freeform 45"/>
          <p:cNvSpPr/>
          <p:nvPr/>
        </p:nvSpPr>
        <p:spPr>
          <a:xfrm>
            <a:off x="2885406" y="4188220"/>
            <a:ext cx="1146851" cy="1149725"/>
          </a:xfrm>
          <a:custGeom>
            <a:avLst/>
            <a:ahLst/>
            <a:rect l="l" t="t" r="r" b="b"/>
            <a:pathLst>
              <a:path w="1146851" h="1149725">
                <a:moveTo>
                  <a:pt x="0" y="0"/>
                </a:moveTo>
                <a:lnTo>
                  <a:pt x="1146851" y="0"/>
                </a:lnTo>
                <a:lnTo>
                  <a:pt x="1146851" y="1149725"/>
                </a:lnTo>
                <a:lnTo>
                  <a:pt x="0" y="1149725"/>
                </a:lnTo>
                <a:lnTo>
                  <a:pt x="0" y="0"/>
                </a:lnTo>
                <a:close/>
              </a:path>
            </a:pathLst>
          </a:custGeom>
          <a:blipFill>
            <a:blip xmlns:r="http://schemas.openxmlformats.org/officeDocument/2006/relationships" r:embed="rId4"/>
            <a:stretch>
              <a:fillRect/>
            </a:stretch>
          </a:blipFill>
        </p:spPr>
      </p:sp>
      <p:sp>
        <p:nvSpPr>
          <p:cNvPr id="1049370" name="Freeform 46"/>
          <p:cNvSpPr/>
          <p:nvPr/>
        </p:nvSpPr>
        <p:spPr>
          <a:xfrm>
            <a:off x="4853860" y="6461646"/>
            <a:ext cx="1899714" cy="1322676"/>
          </a:xfrm>
          <a:custGeom>
            <a:avLst/>
            <a:ahLst/>
            <a:rect l="l" t="t" r="r" b="b"/>
            <a:pathLst>
              <a:path w="1899714" h="1322676">
                <a:moveTo>
                  <a:pt x="0" y="0"/>
                </a:moveTo>
                <a:lnTo>
                  <a:pt x="1899713" y="0"/>
                </a:lnTo>
                <a:lnTo>
                  <a:pt x="1899713" y="1322675"/>
                </a:lnTo>
                <a:lnTo>
                  <a:pt x="0" y="1322675"/>
                </a:lnTo>
                <a:lnTo>
                  <a:pt x="0" y="0"/>
                </a:lnTo>
                <a:close/>
              </a:path>
            </a:pathLst>
          </a:custGeom>
          <a:blipFill>
            <a:blip xmlns:r="http://schemas.openxmlformats.org/officeDocument/2006/relationships" r:embed="rId5"/>
            <a:stretch>
              <a:fillRect/>
            </a:stretch>
          </a:blipFill>
        </p:spPr>
      </p:sp>
      <p:sp>
        <p:nvSpPr>
          <p:cNvPr id="1049371" name="Freeform 47"/>
          <p:cNvSpPr/>
          <p:nvPr/>
        </p:nvSpPr>
        <p:spPr>
          <a:xfrm>
            <a:off x="2457825" y="6376964"/>
            <a:ext cx="1508888" cy="1508888"/>
          </a:xfrm>
          <a:custGeom>
            <a:avLst/>
            <a:ahLst/>
            <a:rect l="l" t="t" r="r" b="b"/>
            <a:pathLst>
              <a:path w="1508888" h="1508888">
                <a:moveTo>
                  <a:pt x="0" y="0"/>
                </a:moveTo>
                <a:lnTo>
                  <a:pt x="1508888" y="0"/>
                </a:lnTo>
                <a:lnTo>
                  <a:pt x="1508888" y="1508888"/>
                </a:lnTo>
                <a:lnTo>
                  <a:pt x="0" y="1508888"/>
                </a:lnTo>
                <a:lnTo>
                  <a:pt x="0" y="0"/>
                </a:lnTo>
                <a:close/>
              </a:path>
            </a:pathLst>
          </a:custGeom>
          <a:blipFill>
            <a:blip xmlns:r="http://schemas.openxmlformats.org/officeDocument/2006/relationships" r:embed="rId6"/>
            <a:stretch>
              <a:fillRect/>
            </a:stretch>
          </a:blipFill>
        </p:spPr>
      </p:sp>
      <p:sp>
        <p:nvSpPr>
          <p:cNvPr id="1049372" name="TextBox 48"/>
          <p:cNvSpPr txBox="1"/>
          <p:nvPr/>
        </p:nvSpPr>
        <p:spPr>
          <a:xfrm>
            <a:off x="7626894" y="786394"/>
            <a:ext cx="10190409" cy="646430"/>
          </a:xfrm>
          <a:prstGeom prst="rect"/>
        </p:spPr>
        <p:txBody>
          <a:bodyPr anchor="t" bIns="0" lIns="0" rIns="0" rtlCol="0" tIns="0">
            <a:spAutoFit/>
          </a:bodyPr>
          <a:p>
            <a:pPr algn="ctr">
              <a:lnSpc>
                <a:spcPts val="5090"/>
              </a:lnSpc>
            </a:pPr>
            <a:r>
              <a:rPr b="1" sz="3305" lang="en-US" spc="138">
                <a:solidFill>
                  <a:srgbClr val="000000"/>
                </a:solidFill>
                <a:latin typeface="Barlow Bold" panose="00000800000000000000"/>
                <a:ea typeface="Barlow Bold" panose="00000800000000000000"/>
                <a:cs typeface="Barlow Bold" panose="00000800000000000000"/>
                <a:sym typeface="Barlow Bold" panose="00000800000000000000"/>
              </a:rPr>
              <a:t>KEY MESSAGES</a:t>
            </a:r>
            <a:endParaRPr b="1" sz="3305" lang="en-US" spc="138">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373" name="TextBox 49"/>
          <p:cNvSpPr txBox="1"/>
          <p:nvPr/>
        </p:nvSpPr>
        <p:spPr>
          <a:xfrm>
            <a:off x="10219487" y="1888514"/>
            <a:ext cx="4728232" cy="313269"/>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Sustainability Commitment</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374" name="TextBox 50"/>
          <p:cNvSpPr txBox="1"/>
          <p:nvPr/>
        </p:nvSpPr>
        <p:spPr>
          <a:xfrm>
            <a:off x="10219487" y="2414311"/>
            <a:ext cx="6895858" cy="752474"/>
          </a:xfrm>
          <a:prstGeom prst="rect"/>
        </p:spPr>
        <p:txBody>
          <a:bodyPr anchor="t" bIns="0" lIns="0" rIns="0" rtlCol="0" tIns="0">
            <a:spAutoFit/>
          </a:bodyPr>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Communicate ULMATEC’s dedication to reducing harmful air emissions through innovative extraction systems that promote environmental responsibility.</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0" lvl="0" marL="0">
              <a:lnSpc>
                <a:spcPts val="1975"/>
              </a:lnSpc>
              <a:spcBef>
                <a:spcPct val="0"/>
              </a:spcBef>
            </a:pPr>
          </a:p>
        </p:txBody>
      </p:sp>
      <p:sp>
        <p:nvSpPr>
          <p:cNvPr id="1049375" name="TextBox 51"/>
          <p:cNvSpPr txBox="1"/>
          <p:nvPr/>
        </p:nvSpPr>
        <p:spPr>
          <a:xfrm>
            <a:off x="10219487" y="3378323"/>
            <a:ext cx="4728232" cy="313269"/>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Expertise in Air Quality Management</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376" name="TextBox 52"/>
          <p:cNvSpPr txBox="1"/>
          <p:nvPr/>
        </p:nvSpPr>
        <p:spPr>
          <a:xfrm>
            <a:off x="10219487" y="3904120"/>
            <a:ext cx="7597816" cy="752474"/>
          </a:xfrm>
          <a:prstGeom prst="rect"/>
        </p:spPr>
        <p:txBody>
          <a:bodyPr anchor="t" bIns="0" lIns="0" rIns="0" rtlCol="0" tIns="0">
            <a:spAutoFit/>
          </a:bodyPr>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Position ULMATEC as a knowledgeable leader in the air filtration industry by showcasing their experience and success stories in addressing complex air quality challenges.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0" lvl="0" marL="0">
              <a:lnSpc>
                <a:spcPts val="1975"/>
              </a:lnSpc>
              <a:spcBef>
                <a:spcPct val="0"/>
              </a:spcBef>
            </a:pPr>
          </a:p>
        </p:txBody>
      </p:sp>
      <p:sp>
        <p:nvSpPr>
          <p:cNvPr id="1049377" name="TextBox 53"/>
          <p:cNvSpPr txBox="1"/>
          <p:nvPr/>
        </p:nvSpPr>
        <p:spPr>
          <a:xfrm>
            <a:off x="10219487" y="4868133"/>
            <a:ext cx="4728232" cy="313269"/>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Innovative Technology Solutions</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378" name="TextBox 54"/>
          <p:cNvSpPr txBox="1"/>
          <p:nvPr/>
        </p:nvSpPr>
        <p:spPr>
          <a:xfrm>
            <a:off x="10219487" y="5393930"/>
            <a:ext cx="7346553" cy="752475"/>
          </a:xfrm>
          <a:prstGeom prst="rect"/>
        </p:spPr>
        <p:txBody>
          <a:bodyPr anchor="t" bIns="0" lIns="0" rIns="0" rtlCol="0" tIns="0">
            <a:spAutoFit/>
          </a:bodyPr>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Highlight cutting-edge technology used in ULMATEC products that meet or exceed regulatory standards for air quality management.</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0" lvl="0" marL="0">
              <a:lnSpc>
                <a:spcPts val="1975"/>
              </a:lnSpc>
              <a:spcBef>
                <a:spcPct val="0"/>
              </a:spcBef>
            </a:pPr>
          </a:p>
        </p:txBody>
      </p:sp>
      <p:sp>
        <p:nvSpPr>
          <p:cNvPr id="1049379" name="TextBox 55"/>
          <p:cNvSpPr txBox="1"/>
          <p:nvPr/>
        </p:nvSpPr>
        <p:spPr>
          <a:xfrm>
            <a:off x="10219487" y="6357943"/>
            <a:ext cx="4728232" cy="313269"/>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Customer-Centric Approach</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380" name="TextBox 56"/>
          <p:cNvSpPr txBox="1"/>
          <p:nvPr/>
        </p:nvSpPr>
        <p:spPr>
          <a:xfrm>
            <a:off x="10219487" y="6883740"/>
            <a:ext cx="7039813" cy="752475"/>
          </a:xfrm>
          <a:prstGeom prst="rect"/>
        </p:spPr>
        <p:txBody>
          <a:bodyPr anchor="t" bIns="0" lIns="0" rIns="0" rtlCol="0" tIns="0">
            <a:spAutoFit/>
          </a:bodyPr>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Emphasize ULMATEC’s commitment to understanding client needs and providing tailored solutions that enhance operational efficiency.</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0" lvl="0" marL="0">
              <a:lnSpc>
                <a:spcPts val="1975"/>
              </a:lnSpc>
              <a:spcBef>
                <a:spcPct val="0"/>
              </a:spcBef>
            </a:pPr>
          </a:p>
        </p:txBody>
      </p:sp>
      <p:sp>
        <p:nvSpPr>
          <p:cNvPr id="1049381" name="TextBox 57"/>
          <p:cNvSpPr txBox="1"/>
          <p:nvPr/>
        </p:nvSpPr>
        <p:spPr>
          <a:xfrm>
            <a:off x="10219487" y="7862213"/>
            <a:ext cx="4728232" cy="313269"/>
          </a:xfrm>
          <a:prstGeom prst="rect"/>
        </p:spPr>
        <p:txBody>
          <a:bodyPr anchor="t" bIns="0" lIns="0" rIns="0" rtlCol="0" tIns="0">
            <a:spAutoFit/>
          </a:bodyPr>
          <a:p>
            <a:pPr algn="l" indent="0" lvl="1" marL="0">
              <a:lnSpc>
                <a:spcPts val="2530"/>
              </a:lnSpc>
              <a:spcBef>
                <a:spcPct val="0"/>
              </a:spcBef>
            </a:pPr>
            <a:r>
              <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rPr>
              <a:t>Reliability and Compliance</a:t>
            </a:r>
            <a:endParaRPr b="1" sz="1810" lang="en-US" spc="5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382" name="TextBox 58"/>
          <p:cNvSpPr txBox="1"/>
          <p:nvPr/>
        </p:nvSpPr>
        <p:spPr>
          <a:xfrm>
            <a:off x="10219487" y="8388010"/>
            <a:ext cx="6316394" cy="1003299"/>
          </a:xfrm>
          <a:prstGeom prst="rect"/>
        </p:spPr>
        <p:txBody>
          <a:bodyPr anchor="t" bIns="0" lIns="0" rIns="0" rtlCol="0" tIns="0">
            <a:spAutoFit/>
          </a:bodyPr>
          <a:p>
            <a:pPr algn="just" indent="-142240" lvl="1" marL="283845">
              <a:lnSpc>
                <a:spcPts val="1975"/>
              </a:lnSpc>
              <a:buFont typeface="Arial" panose="020B0604020202020204"/>
              <a:buChar char="•"/>
            </a:pPr>
            <a:r>
              <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Reinforce that ULMATEC’s systems are designed to ensure reliable performance while adhering to strict environmental regulations, thereby protecting both the business and its employees.</a:t>
            </a:r>
            <a:endParaRPr sz="1315" lang="en-US" spc="68">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just" indent="0" lvl="0" marL="0">
              <a:lnSpc>
                <a:spcPts val="1975"/>
              </a:lnSpc>
              <a:spcBef>
                <a:spcPct val="0"/>
              </a:spcBef>
            </a:pPr>
          </a:p>
        </p:txBody>
      </p:sp>
      <p:sp>
        <p:nvSpPr>
          <p:cNvPr id="1049383" name="TextBox 59"/>
          <p:cNvSpPr txBox="1"/>
          <p:nvPr/>
        </p:nvSpPr>
        <p:spPr>
          <a:xfrm>
            <a:off x="9284184" y="1940373"/>
            <a:ext cx="483519" cy="683260"/>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1</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384" name="TextBox 60"/>
          <p:cNvSpPr txBox="1"/>
          <p:nvPr/>
        </p:nvSpPr>
        <p:spPr>
          <a:xfrm>
            <a:off x="9284184" y="3430546"/>
            <a:ext cx="483519" cy="683260"/>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2</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385" name="TextBox 61"/>
          <p:cNvSpPr txBox="1"/>
          <p:nvPr/>
        </p:nvSpPr>
        <p:spPr>
          <a:xfrm>
            <a:off x="9284184" y="4947962"/>
            <a:ext cx="483519" cy="683259"/>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3</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386" name="TextBox 62"/>
          <p:cNvSpPr txBox="1"/>
          <p:nvPr/>
        </p:nvSpPr>
        <p:spPr>
          <a:xfrm>
            <a:off x="9284184" y="6423837"/>
            <a:ext cx="483519" cy="683259"/>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4</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387" name="TextBox 63"/>
          <p:cNvSpPr txBox="1"/>
          <p:nvPr/>
        </p:nvSpPr>
        <p:spPr>
          <a:xfrm>
            <a:off x="9284184" y="7914073"/>
            <a:ext cx="483519" cy="683259"/>
          </a:xfrm>
          <a:prstGeom prst="rect"/>
        </p:spPr>
        <p:txBody>
          <a:bodyPr anchor="t" bIns="0" lIns="0" rIns="0" rtlCol="0" tIns="0">
            <a:spAutoFit/>
          </a:bodyPr>
          <a:p>
            <a:pPr algn="ctr">
              <a:lnSpc>
                <a:spcPts val="5380"/>
              </a:lnSpc>
            </a:pPr>
            <a:r>
              <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rPr>
              <a:t>5</a:t>
            </a:r>
            <a:endParaRPr b="1" sz="3495" lang="en-US" spc="146">
              <a:solidFill>
                <a:srgbClr val="FFFFFF"/>
              </a:solidFill>
              <a:latin typeface="Barlow Bold" panose="00000800000000000000"/>
              <a:ea typeface="Barlow Bold" panose="00000800000000000000"/>
              <a:cs typeface="Barlow Bold" panose="00000800000000000000"/>
              <a:sym typeface="Barlow Bold" panose="00000800000000000000"/>
            </a:endParaRPr>
          </a:p>
        </p:txBody>
      </p:sp>
      <p:sp>
        <p:nvSpPr>
          <p:cNvPr id="1049388" name="TextBox 64"/>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301" name=""/>
        <p:cNvGrpSpPr/>
        <p:nvPr/>
      </p:nvGrpSpPr>
      <p:grpSpPr>
        <a:xfrm>
          <a:off x="0" y="0"/>
          <a:ext cx="0" cy="0"/>
          <a:chOff x="0" y="0"/>
          <a:chExt cx="0" cy="0"/>
        </a:xfrm>
      </p:grpSpPr>
      <p:sp>
        <p:nvSpPr>
          <p:cNvPr id="1049389" name="Freeform 2"/>
          <p:cNvSpPr/>
          <p:nvPr/>
        </p:nvSpPr>
        <p:spPr>
          <a:xfrm>
            <a:off x="15856663" y="40052"/>
            <a:ext cx="2391286" cy="2391286"/>
          </a:xfrm>
          <a:custGeom>
            <a:avLst/>
            <a:ahLst/>
            <a:rect l="l" t="t" r="r" b="b"/>
            <a:pathLst>
              <a:path w="2391286" h="2391286">
                <a:moveTo>
                  <a:pt x="0" y="0"/>
                </a:moveTo>
                <a:lnTo>
                  <a:pt x="2391285" y="0"/>
                </a:lnTo>
                <a:lnTo>
                  <a:pt x="2391285" y="2391285"/>
                </a:lnTo>
                <a:lnTo>
                  <a:pt x="0" y="2391285"/>
                </a:lnTo>
                <a:lnTo>
                  <a:pt x="0" y="0"/>
                </a:lnTo>
                <a:close/>
              </a:path>
            </a:pathLst>
          </a:custGeom>
          <a:blipFill>
            <a:blip xmlns:r="http://schemas.openxmlformats.org/officeDocument/2006/relationships" r:embed="rId1"/>
            <a:stretch>
              <a:fillRect/>
            </a:stretch>
          </a:blipFill>
        </p:spPr>
      </p:sp>
      <p:sp>
        <p:nvSpPr>
          <p:cNvPr id="1049390" name="TextBox 3"/>
          <p:cNvSpPr txBox="1"/>
          <p:nvPr/>
        </p:nvSpPr>
        <p:spPr>
          <a:xfrm>
            <a:off x="1577898" y="2575602"/>
            <a:ext cx="15132204" cy="3271519"/>
          </a:xfrm>
          <a:prstGeom prst="rect"/>
        </p:spPr>
        <p:txBody>
          <a:bodyPr anchor="t" bIns="0" lIns="0" rIns="0" rtlCol="0" tIns="0">
            <a:spAutoFit/>
          </a:bodyPr>
          <a:p>
            <a:pPr algn="ctr">
              <a:lnSpc>
                <a:spcPts val="5600"/>
              </a:lnSpc>
              <a:spcBef>
                <a:spcPct val="0"/>
              </a:spcBef>
            </a:pPr>
            <a:r>
              <a:rPr b="1" sz="4000" lang="en-US" spc="128">
                <a:solidFill>
                  <a:srgbClr val="327576"/>
                </a:solidFill>
                <a:latin typeface="Barlow Bold" panose="00000800000000000000"/>
                <a:ea typeface="Barlow Bold" panose="00000800000000000000"/>
                <a:cs typeface="Barlow Bold" panose="00000800000000000000"/>
                <a:sym typeface="Barlow Bold" panose="00000800000000000000"/>
              </a:rPr>
              <a:t>ULMATEC's Positioning Strategy</a:t>
            </a:r>
            <a:endParaRPr b="1" sz="4000" lang="en-US" spc="128">
              <a:solidFill>
                <a:srgbClr val="327576"/>
              </a:solidFill>
              <a:latin typeface="Barlow Bold" panose="00000800000000000000"/>
              <a:ea typeface="Barlow Bold" panose="00000800000000000000"/>
              <a:cs typeface="Barlow Bold" panose="00000800000000000000"/>
              <a:sym typeface="Barlow Bold" panose="00000800000000000000"/>
            </a:endParaRPr>
          </a:p>
          <a:p>
            <a:pPr algn="l">
              <a:lnSpc>
                <a:spcPts val="5600"/>
              </a:lnSpc>
              <a:spcBef>
                <a:spcPct val="0"/>
              </a:spcBef>
            </a:pPr>
          </a:p>
          <a:p>
            <a:pPr algn="l">
              <a:lnSpc>
                <a:spcPts val="3640"/>
              </a:lnSpc>
              <a:spcBef>
                <a:spcPct val="0"/>
              </a:spcBef>
            </a:pPr>
            <a:r>
              <a:rPr b="1" sz="2600" lang="en-US" spc="83">
                <a:solidFill>
                  <a:srgbClr val="327576"/>
                </a:solidFill>
                <a:latin typeface="Barlow Semi-Bold" panose="00000700000000000000"/>
                <a:ea typeface="Barlow Semi-Bold" panose="00000700000000000000"/>
                <a:cs typeface="Barlow Semi-Bold" panose="00000700000000000000"/>
                <a:sym typeface="Barlow Semi-Bold" panose="00000700000000000000"/>
              </a:rPr>
              <a:t>• Position as a trusted partner in air quality management solutions.</a:t>
            </a:r>
            <a:endParaRPr b="1" sz="2600" lang="en-US" spc="83">
              <a:solidFill>
                <a:srgbClr val="327576"/>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40"/>
              </a:lnSpc>
              <a:spcBef>
                <a:spcPct val="0"/>
              </a:spcBef>
            </a:pPr>
            <a:r>
              <a:rPr b="1" sz="2600" lang="en-US" spc="83">
                <a:solidFill>
                  <a:srgbClr val="327576"/>
                </a:solidFill>
                <a:latin typeface="Barlow Semi-Bold" panose="00000700000000000000"/>
                <a:ea typeface="Barlow Semi-Bold" panose="00000700000000000000"/>
                <a:cs typeface="Barlow Semi-Bold" panose="00000700000000000000"/>
                <a:sym typeface="Barlow Semi-Bold" panose="00000700000000000000"/>
              </a:rPr>
              <a:t>• Communicate value proposition through educational content.</a:t>
            </a:r>
            <a:endParaRPr b="1" sz="2600" lang="en-US" spc="83">
              <a:solidFill>
                <a:srgbClr val="327576"/>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40"/>
              </a:lnSpc>
              <a:spcBef>
                <a:spcPct val="0"/>
              </a:spcBef>
            </a:pPr>
            <a:r>
              <a:rPr b="1" sz="2600" lang="en-US" spc="83">
                <a:solidFill>
                  <a:srgbClr val="327576"/>
                </a:solidFill>
                <a:latin typeface="Barlow Semi-Bold" panose="00000700000000000000"/>
                <a:ea typeface="Barlow Semi-Bold" panose="00000700000000000000"/>
                <a:cs typeface="Barlow Semi-Bold" panose="00000700000000000000"/>
                <a:sym typeface="Barlow Semi-Bold" panose="00000700000000000000"/>
              </a:rPr>
              <a:t>• Enhance brand awareness among B2B target groups.</a:t>
            </a:r>
            <a:endParaRPr b="1" sz="2600" lang="en-US" spc="83">
              <a:solidFill>
                <a:srgbClr val="327576"/>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40"/>
              </a:lnSpc>
              <a:spcBef>
                <a:spcPct val="0"/>
              </a:spcBef>
            </a:pPr>
            <a:r>
              <a:rPr b="1" sz="2600" lang="en-US" spc="83">
                <a:solidFill>
                  <a:srgbClr val="327576"/>
                </a:solidFill>
                <a:latin typeface="Barlow Semi-Bold" panose="00000700000000000000"/>
                <a:ea typeface="Barlow Semi-Bold" panose="00000700000000000000"/>
                <a:cs typeface="Barlow Semi-Bold" panose="00000700000000000000"/>
                <a:sym typeface="Barlow Semi-Bold" panose="00000700000000000000"/>
              </a:rPr>
              <a:t>• Foster long-term relationships with clients needing effective air extraction solutions.</a:t>
            </a:r>
            <a:endParaRPr b="1" sz="2600" lang="en-US" spc="83">
              <a:solidFill>
                <a:srgbClr val="327576"/>
              </a:solidFill>
              <a:latin typeface="Barlow Semi-Bold" panose="00000700000000000000"/>
              <a:ea typeface="Barlow Semi-Bold" panose="00000700000000000000"/>
              <a:cs typeface="Barlow Semi-Bold" panose="00000700000000000000"/>
              <a:sym typeface="Barlow Semi-Bold" panose="0000070000000000000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302" name=""/>
        <p:cNvGrpSpPr/>
        <p:nvPr/>
      </p:nvGrpSpPr>
      <p:grpSpPr>
        <a:xfrm/>
      </p:grpSpPr>
      <p:sp>
        <p:nvSpPr>
          <p:cNvPr id="1049391" name="Diamond 1"/>
          <p:cNvSpPr/>
          <p:nvPr/>
        </p:nvSpPr>
        <p:spPr>
          <a:xfrm>
            <a:off x="7924800" y="3924300"/>
            <a:ext cx="2895600" cy="2438400"/>
          </a:xfrm>
          <a:prstGeom prst="diamond"/>
          <a:gradFill>
            <a:gsLst>
              <a:gs pos="0">
                <a:srgbClr val="FBFB11"/>
              </a:gs>
              <a:gs pos="100000">
                <a:srgbClr val="838309"/>
              </a:gs>
            </a:gsLst>
            <a:lin scaled="0"/>
          </a:gra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lang="en-US"/>
          </a:p>
        </p:txBody>
      </p:sp>
      <p:sp>
        <p:nvSpPr>
          <p:cNvPr id="1049392" name="Text Box 2"/>
          <p:cNvSpPr txBox="1"/>
          <p:nvPr/>
        </p:nvSpPr>
        <p:spPr>
          <a:xfrm>
            <a:off x="8382000" y="4533900"/>
            <a:ext cx="1953895" cy="953135"/>
          </a:xfrm>
          <a:prstGeom prst="rect"/>
          <a:noFill/>
        </p:spPr>
        <p:txBody>
          <a:bodyPr rtlCol="0" wrap="square">
            <a:noAutofit/>
          </a:bodyPr>
          <a:p>
            <a:pPr algn="ctr"/>
            <a:r>
              <a:rPr b="1" sz="3200" lang="en-US"/>
              <a:t>Final </a:t>
            </a:r>
            <a:endParaRPr b="1" sz="3200" lang="en-US"/>
          </a:p>
          <a:p>
            <a:pPr algn="ctr"/>
            <a:r>
              <a:rPr b="1" sz="3200" lang="en-US"/>
              <a:t>Scope</a:t>
            </a:r>
            <a:endParaRPr b="1" sz="3200" lang="en-US"/>
          </a:p>
        </p:txBody>
      </p:sp>
      <p:cxnSp>
        <p:nvCxnSpPr>
          <p:cNvPr id="3145728" name="Straight Arrow Connector 3"/>
          <p:cNvCxnSpPr>
            <a:cxnSpLocks/>
            <a:stCxn id="1049391" idx="0"/>
          </p:cNvCxnSpPr>
          <p:nvPr/>
        </p:nvCxnSpPr>
        <p:spPr>
          <a:xfrm flipV="1">
            <a:off x="9372600" y="2705100"/>
            <a:ext cx="0" cy="1219200"/>
          </a:xfrm>
          <a:prstGeom prst="straightConnector1"/>
          <a:ln>
            <a:tailEnd type="arrow"/>
          </a:ln>
        </p:spPr>
        <p:style>
          <a:lnRef idx="2">
            <a:schemeClr val="accent1"/>
          </a:lnRef>
          <a:fillRef idx="0">
            <a:srgbClr val="FFFFFF"/>
          </a:fillRef>
          <a:effectRef idx="0">
            <a:srgbClr val="FFFFFF"/>
          </a:effectRef>
          <a:fontRef idx="minor">
            <a:schemeClr val="tx1"/>
          </a:fontRef>
        </p:style>
      </p:cxnSp>
      <p:cxnSp>
        <p:nvCxnSpPr>
          <p:cNvPr id="3145729" name="Straight Arrow Connector 4"/>
          <p:cNvCxnSpPr>
            <a:cxnSpLocks/>
          </p:cNvCxnSpPr>
          <p:nvPr/>
        </p:nvCxnSpPr>
        <p:spPr>
          <a:xfrm>
            <a:off x="10820400" y="5143500"/>
            <a:ext cx="1600200" cy="0"/>
          </a:xfrm>
          <a:prstGeom prst="straightConnector1"/>
          <a:ln>
            <a:tailEnd type="arrow"/>
          </a:ln>
        </p:spPr>
        <p:style>
          <a:lnRef idx="2">
            <a:schemeClr val="accent1"/>
          </a:lnRef>
          <a:fillRef idx="0">
            <a:srgbClr val="FFFFFF"/>
          </a:fillRef>
          <a:effectRef idx="0">
            <a:srgbClr val="FFFFFF"/>
          </a:effectRef>
          <a:fontRef idx="minor">
            <a:schemeClr val="tx1"/>
          </a:fontRef>
        </p:style>
      </p:cxnSp>
      <p:cxnSp>
        <p:nvCxnSpPr>
          <p:cNvPr id="3145730" name="Straight Arrow Connector 5"/>
          <p:cNvCxnSpPr>
            <a:cxnSpLocks/>
            <a:stCxn id="1049391" idx="1"/>
          </p:cNvCxnSpPr>
          <p:nvPr/>
        </p:nvCxnSpPr>
        <p:spPr>
          <a:xfrm flipH="1">
            <a:off x="6096000" y="5143500"/>
            <a:ext cx="1828800" cy="0"/>
          </a:xfrm>
          <a:prstGeom prst="straightConnector1"/>
          <a:ln>
            <a:tailEnd type="arrow"/>
          </a:ln>
        </p:spPr>
        <p:style>
          <a:lnRef idx="2">
            <a:schemeClr val="accent1"/>
          </a:lnRef>
          <a:fillRef idx="0">
            <a:srgbClr val="FFFFFF"/>
          </a:fillRef>
          <a:effectRef idx="0">
            <a:srgbClr val="FFFFFF"/>
          </a:effectRef>
          <a:fontRef idx="minor">
            <a:schemeClr val="tx1"/>
          </a:fontRef>
        </p:style>
      </p:cxnSp>
      <p:cxnSp>
        <p:nvCxnSpPr>
          <p:cNvPr id="3145731" name="Straight Arrow Connector 6"/>
          <p:cNvCxnSpPr>
            <a:cxnSpLocks/>
            <a:stCxn id="1049391" idx="2"/>
          </p:cNvCxnSpPr>
          <p:nvPr/>
        </p:nvCxnSpPr>
        <p:spPr>
          <a:xfrm>
            <a:off x="9372600" y="6362700"/>
            <a:ext cx="0" cy="1295400"/>
          </a:xfrm>
          <a:prstGeom prst="straightConnector1"/>
          <a:ln>
            <a:tailEnd type="arrow"/>
          </a:ln>
        </p:spPr>
        <p:style>
          <a:lnRef idx="2">
            <a:schemeClr val="accent1"/>
          </a:lnRef>
          <a:fillRef idx="0">
            <a:srgbClr val="FFFFFF"/>
          </a:fillRef>
          <a:effectRef idx="0">
            <a:srgbClr val="FFFFFF"/>
          </a:effectRef>
          <a:fontRef idx="minor">
            <a:schemeClr val="tx1"/>
          </a:fontRef>
        </p:style>
      </p:cxnSp>
      <p:cxnSp>
        <p:nvCxnSpPr>
          <p:cNvPr id="3145732" name="Straight Arrow Connector 7"/>
          <p:cNvCxnSpPr>
            <a:cxnSpLocks/>
          </p:cNvCxnSpPr>
          <p:nvPr/>
        </p:nvCxnSpPr>
        <p:spPr>
          <a:xfrm flipV="1">
            <a:off x="10134600" y="2705100"/>
            <a:ext cx="2057400" cy="1828800"/>
          </a:xfrm>
          <a:prstGeom prst="straightConnector1"/>
          <a:ln>
            <a:tailEnd type="arrow"/>
          </a:ln>
        </p:spPr>
        <p:style>
          <a:lnRef idx="2">
            <a:schemeClr val="accent1"/>
          </a:lnRef>
          <a:fillRef idx="0">
            <a:srgbClr val="FFFFFF"/>
          </a:fillRef>
          <a:effectRef idx="0">
            <a:srgbClr val="FFFFFF"/>
          </a:effectRef>
          <a:fontRef idx="minor">
            <a:schemeClr val="tx1"/>
          </a:fontRef>
        </p:style>
      </p:cxnSp>
      <p:cxnSp>
        <p:nvCxnSpPr>
          <p:cNvPr id="3145733" name="Straight Arrow Connector 8"/>
          <p:cNvCxnSpPr>
            <a:cxnSpLocks/>
          </p:cNvCxnSpPr>
          <p:nvPr/>
        </p:nvCxnSpPr>
        <p:spPr>
          <a:xfrm>
            <a:off x="10058400" y="5829300"/>
            <a:ext cx="2286000" cy="1524000"/>
          </a:xfrm>
          <a:prstGeom prst="straightConnector1"/>
          <a:ln>
            <a:tailEnd type="arrow"/>
          </a:ln>
        </p:spPr>
        <p:style>
          <a:lnRef idx="2">
            <a:schemeClr val="accent1"/>
          </a:lnRef>
          <a:fillRef idx="0">
            <a:srgbClr val="FFFFFF"/>
          </a:fillRef>
          <a:effectRef idx="0">
            <a:srgbClr val="FFFFFF"/>
          </a:effectRef>
          <a:fontRef idx="minor">
            <a:schemeClr val="tx1"/>
          </a:fontRef>
        </p:style>
      </p:cxnSp>
      <p:cxnSp>
        <p:nvCxnSpPr>
          <p:cNvPr id="3145734" name="Straight Arrow Connector 10"/>
          <p:cNvCxnSpPr>
            <a:cxnSpLocks/>
          </p:cNvCxnSpPr>
          <p:nvPr/>
        </p:nvCxnSpPr>
        <p:spPr>
          <a:xfrm flipH="1" flipV="1">
            <a:off x="6324600" y="2857500"/>
            <a:ext cx="2362200" cy="1600200"/>
          </a:xfrm>
          <a:prstGeom prst="straightConnector1"/>
          <a:ln>
            <a:tailEnd type="arrow"/>
          </a:ln>
        </p:spPr>
        <p:style>
          <a:lnRef idx="2">
            <a:schemeClr val="accent1"/>
          </a:lnRef>
          <a:fillRef idx="0">
            <a:srgbClr val="FFFFFF"/>
          </a:fillRef>
          <a:effectRef idx="0">
            <a:srgbClr val="FFFFFF"/>
          </a:effectRef>
          <a:fontRef idx="minor">
            <a:schemeClr val="tx1"/>
          </a:fontRef>
        </p:style>
      </p:cxnSp>
      <p:cxnSp>
        <p:nvCxnSpPr>
          <p:cNvPr id="3145735" name="Straight Arrow Connector 11"/>
          <p:cNvCxnSpPr>
            <a:cxnSpLocks/>
          </p:cNvCxnSpPr>
          <p:nvPr/>
        </p:nvCxnSpPr>
        <p:spPr>
          <a:xfrm flipH="1">
            <a:off x="6553200" y="5829300"/>
            <a:ext cx="2133600" cy="1600200"/>
          </a:xfrm>
          <a:prstGeom prst="straightConnector1"/>
          <a:ln>
            <a:tailEnd type="arrow"/>
          </a:ln>
        </p:spPr>
        <p:style>
          <a:lnRef idx="2">
            <a:schemeClr val="accent1"/>
          </a:lnRef>
          <a:fillRef idx="0">
            <a:srgbClr val="FFFFFF"/>
          </a:fillRef>
          <a:effectRef idx="0">
            <a:srgbClr val="FFFFFF"/>
          </a:effectRef>
          <a:fontRef idx="minor">
            <a:schemeClr val="tx1"/>
          </a:fontRef>
        </p:style>
      </p:cxnSp>
      <p:sp>
        <p:nvSpPr>
          <p:cNvPr id="1049393" name="Rounded Rectangle 12"/>
          <p:cNvSpPr/>
          <p:nvPr/>
        </p:nvSpPr>
        <p:spPr>
          <a:xfrm>
            <a:off x="7992110" y="1040765"/>
            <a:ext cx="2828290" cy="1588135"/>
          </a:xfrm>
          <a:prstGeom prst="roundRect"/>
          <a:gradFill>
            <a:gsLst>
              <a:gs pos="0">
                <a:srgbClr val="FE4444"/>
              </a:gs>
              <a:gs pos="100000">
                <a:srgbClr val="832B2B"/>
              </a:gs>
            </a:gsLst>
            <a:lin scaled="0"/>
          </a:gradFill>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lang="en-US"/>
          </a:p>
        </p:txBody>
      </p:sp>
      <p:sp>
        <p:nvSpPr>
          <p:cNvPr id="1049394" name="Rounded Rectangle 13"/>
          <p:cNvSpPr/>
          <p:nvPr/>
        </p:nvSpPr>
        <p:spPr>
          <a:xfrm>
            <a:off x="12475845" y="4354830"/>
            <a:ext cx="2897505" cy="1629410"/>
          </a:xfrm>
          <a:prstGeom prst="roundRect"/>
          <a:gradFill>
            <a:gsLst>
              <a:gs pos="0">
                <a:srgbClr val="7B32B2"/>
              </a:gs>
              <a:gs pos="100000">
                <a:srgbClr val="401A5D"/>
              </a:gs>
            </a:gsLst>
            <a:lin scaled="0"/>
          </a:gradFill>
        </p:spPr>
        <p:style>
          <a:lnRef idx="2">
            <a:schemeClr val="accent1">
              <a:lumMod val="75000"/>
            </a:schemeClr>
          </a:lnRef>
          <a:fillRef idx="1">
            <a:schemeClr val="accent1"/>
          </a:fillRef>
          <a:effectRef idx="0">
            <a:srgbClr val="FFFFFF"/>
          </a:effectRef>
          <a:fontRef idx="minor">
            <a:schemeClr val="lt1"/>
          </a:fontRef>
        </p:style>
        <p:txBody>
          <a:bodyPr anchor="ctr" rtlCol="0"/>
          <a:p>
            <a:pPr algn="ctr"/>
            <a:r>
              <a:rPr altLang="en-US" b="1" sz="2800" lang="en-US"/>
              <a:t>Webinars &amp; Online </a:t>
            </a:r>
            <a:r>
              <a:rPr altLang="en-US" b="1" sz="2400" lang="en-US"/>
              <a:t>Workshops</a:t>
            </a:r>
            <a:endParaRPr altLang="en-US" b="1" sz="2800" lang="en-US"/>
          </a:p>
        </p:txBody>
      </p:sp>
      <p:sp>
        <p:nvSpPr>
          <p:cNvPr id="1049395" name="Rounded Rectangle 14"/>
          <p:cNvSpPr/>
          <p:nvPr/>
        </p:nvSpPr>
        <p:spPr>
          <a:xfrm>
            <a:off x="7848600" y="7734300"/>
            <a:ext cx="2837180" cy="1698625"/>
          </a:xfrm>
          <a:prstGeom prst="roundRect"/>
          <a:gradFill>
            <a:gsLst>
              <a:gs pos="0">
                <a:srgbClr val="FECF40"/>
              </a:gs>
              <a:gs pos="100000">
                <a:srgbClr val="846C21"/>
              </a:gs>
            </a:gsLst>
            <a:lin scaled="0"/>
          </a:gradFill>
        </p:spPr>
        <p:style>
          <a:lnRef idx="2">
            <a:schemeClr val="accent1">
              <a:lumMod val="75000"/>
            </a:schemeClr>
          </a:lnRef>
          <a:fillRef idx="1">
            <a:schemeClr val="accent1"/>
          </a:fillRef>
          <a:effectRef idx="0">
            <a:srgbClr val="FFFFFF"/>
          </a:effectRef>
          <a:fontRef idx="minor">
            <a:schemeClr val="lt1"/>
          </a:fontRef>
        </p:style>
        <p:txBody>
          <a:bodyPr anchor="ctr" rtlCol="0"/>
          <a:p>
            <a:pPr algn="ctr"/>
            <a:r>
              <a:rPr altLang="en-US" b="1" sz="2800" lang="en-US"/>
              <a:t>Email Marketing Campaigns</a:t>
            </a:r>
            <a:endParaRPr altLang="en-US" b="1" sz="2800" lang="en-US"/>
          </a:p>
        </p:txBody>
      </p:sp>
      <p:sp>
        <p:nvSpPr>
          <p:cNvPr id="1049396" name="Rounded Rectangle 15"/>
          <p:cNvSpPr/>
          <p:nvPr/>
        </p:nvSpPr>
        <p:spPr>
          <a:xfrm>
            <a:off x="3159125" y="4510405"/>
            <a:ext cx="2861310" cy="1585595"/>
          </a:xfrm>
          <a:prstGeom prst="roundRect"/>
          <a:gradFill>
            <a:gsLst>
              <a:gs pos="0">
                <a:srgbClr val="14CD68"/>
              </a:gs>
              <a:gs pos="100000">
                <a:srgbClr val="035C7D"/>
              </a:gs>
            </a:gsLst>
            <a:lin scaled="0"/>
          </a:gradFill>
        </p:spPr>
        <p:style>
          <a:lnRef idx="2">
            <a:schemeClr val="accent1">
              <a:lumMod val="75000"/>
            </a:schemeClr>
          </a:lnRef>
          <a:fillRef idx="1">
            <a:schemeClr val="accent1"/>
          </a:fillRef>
          <a:effectRef idx="0">
            <a:srgbClr val="FFFFFF"/>
          </a:effectRef>
          <a:fontRef idx="minor">
            <a:schemeClr val="lt1"/>
          </a:fontRef>
        </p:style>
        <p:txBody>
          <a:bodyPr anchor="ctr" rtlCol="0"/>
          <a:p>
            <a:pPr algn="ctr"/>
            <a:r>
              <a:rPr altLang="en-US" b="1" sz="2800" lang="en-US"/>
              <a:t>Social Media Engagement</a:t>
            </a:r>
            <a:endParaRPr altLang="en-US" b="1" sz="2800" lang="en-US"/>
          </a:p>
        </p:txBody>
      </p:sp>
      <p:sp>
        <p:nvSpPr>
          <p:cNvPr id="1049397" name="Oval 16"/>
          <p:cNvSpPr/>
          <p:nvPr/>
        </p:nvSpPr>
        <p:spPr>
          <a:xfrm>
            <a:off x="4038600" y="1257300"/>
            <a:ext cx="2362200" cy="2209800"/>
          </a:xfrm>
          <a:prstGeom prst="ellipse"/>
          <a:gradFill>
            <a:gsLst>
              <a:gs pos="0">
                <a:srgbClr val="012D86"/>
              </a:gs>
              <a:gs pos="100000">
                <a:srgbClr val="0E2557"/>
              </a:gs>
            </a:gsLst>
            <a:lin scaled="0"/>
          </a:gradFill>
        </p:spPr>
        <p:style>
          <a:lnRef idx="2">
            <a:schemeClr val="accent1">
              <a:lumMod val="75000"/>
            </a:schemeClr>
          </a:lnRef>
          <a:fillRef idx="1">
            <a:schemeClr val="accent1"/>
          </a:fillRef>
          <a:effectRef idx="0">
            <a:srgbClr val="FFFFFF"/>
          </a:effectRef>
          <a:fontRef idx="minor">
            <a:schemeClr val="lt1"/>
          </a:fontRef>
        </p:style>
        <p:txBody>
          <a:bodyPr anchor="ctr" rtlCol="0"/>
          <a:p>
            <a:pPr algn="ctr"/>
            <a:r>
              <a:rPr altLang="en-US" b="1" sz="2500" lang="en-US">
                <a:solidFill>
                  <a:schemeClr val="bg1"/>
                </a:solidFill>
              </a:rPr>
              <a:t>Direct Mail Campaigns</a:t>
            </a:r>
            <a:endParaRPr altLang="en-US" b="1" sz="2500" lang="en-US">
              <a:solidFill>
                <a:schemeClr val="bg1"/>
              </a:solidFill>
            </a:endParaRPr>
          </a:p>
        </p:txBody>
      </p:sp>
      <p:sp>
        <p:nvSpPr>
          <p:cNvPr id="1049398" name="Oval 17"/>
          <p:cNvSpPr/>
          <p:nvPr/>
        </p:nvSpPr>
        <p:spPr>
          <a:xfrm>
            <a:off x="4267200" y="6896100"/>
            <a:ext cx="2362200" cy="2209800"/>
          </a:xfrm>
          <a:prstGeom prst="ellipse"/>
          <a:gradFill>
            <a:gsLst>
              <a:gs pos="0">
                <a:srgbClr val="E30000"/>
              </a:gs>
              <a:gs pos="100000">
                <a:srgbClr val="760303"/>
              </a:gs>
            </a:gsLst>
            <a:lin scaled="0"/>
          </a:gradFill>
        </p:spPr>
        <p:style>
          <a:lnRef idx="2">
            <a:schemeClr val="accent1">
              <a:lumMod val="75000"/>
            </a:schemeClr>
          </a:lnRef>
          <a:fillRef idx="1">
            <a:schemeClr val="accent1"/>
          </a:fillRef>
          <a:effectRef idx="0">
            <a:srgbClr val="FFFFFF"/>
          </a:effectRef>
          <a:fontRef idx="minor">
            <a:schemeClr val="lt1"/>
          </a:fontRef>
        </p:style>
        <p:txBody>
          <a:bodyPr anchor="ctr" rtlCol="0"/>
          <a:p>
            <a:pPr algn="ctr"/>
            <a:r>
              <a:rPr altLang="en-US" b="1" sz="2800" lang="en-US"/>
              <a:t>Customer Referral Program</a:t>
            </a:r>
            <a:endParaRPr altLang="en-US" b="1" sz="2800" lang="en-US"/>
          </a:p>
        </p:txBody>
      </p:sp>
      <p:sp>
        <p:nvSpPr>
          <p:cNvPr id="1049399" name="Oval 18"/>
          <p:cNvSpPr/>
          <p:nvPr/>
        </p:nvSpPr>
        <p:spPr>
          <a:xfrm>
            <a:off x="12117705" y="1028700"/>
            <a:ext cx="2362200" cy="2209800"/>
          </a:xfrm>
          <a:prstGeom prst="ellipse"/>
          <a:gradFill>
            <a:gsLst>
              <a:gs pos="0">
                <a:srgbClr val="007BD3"/>
              </a:gs>
              <a:gs pos="100000">
                <a:srgbClr val="034373"/>
              </a:gs>
            </a:gsLst>
            <a:lin scaled="0"/>
          </a:gradFill>
        </p:spPr>
        <p:style>
          <a:lnRef idx="2">
            <a:schemeClr val="accent1">
              <a:lumMod val="75000"/>
            </a:schemeClr>
          </a:lnRef>
          <a:fillRef idx="1">
            <a:schemeClr val="accent1"/>
          </a:fillRef>
          <a:effectRef idx="0">
            <a:srgbClr val="FFFFFF"/>
          </a:effectRef>
          <a:fontRef idx="minor">
            <a:schemeClr val="lt1"/>
          </a:fontRef>
        </p:style>
        <p:txBody>
          <a:bodyPr anchor="ctr" rtlCol="0"/>
          <a:p>
            <a:pPr algn="ctr"/>
            <a:r>
              <a:rPr altLang="en-US" b="1" sz="2400" lang="en-US"/>
              <a:t>Digital Marketing Campaigns</a:t>
            </a:r>
            <a:endParaRPr altLang="en-US" b="1" sz="2400" lang="en-US"/>
          </a:p>
        </p:txBody>
      </p:sp>
      <p:sp>
        <p:nvSpPr>
          <p:cNvPr id="1049400" name="Oval 19"/>
          <p:cNvSpPr/>
          <p:nvPr/>
        </p:nvSpPr>
        <p:spPr>
          <a:xfrm>
            <a:off x="12344400" y="6667500"/>
            <a:ext cx="2362200" cy="2209800"/>
          </a:xfrm>
          <a:prstGeom prst="ellipse"/>
          <a:gradFill>
            <a:gsLst>
              <a:gs pos="0">
                <a:srgbClr val="9EE256"/>
              </a:gs>
              <a:gs pos="100000">
                <a:srgbClr val="52762D"/>
              </a:gs>
            </a:gsLst>
            <a:lin scaled="0"/>
          </a:gradFill>
        </p:spPr>
        <p:style>
          <a:lnRef idx="2">
            <a:schemeClr val="accent1">
              <a:lumMod val="75000"/>
            </a:schemeClr>
          </a:lnRef>
          <a:fillRef idx="1">
            <a:schemeClr val="accent1"/>
          </a:fillRef>
          <a:effectRef idx="0">
            <a:srgbClr val="FFFFFF"/>
          </a:effectRef>
          <a:fontRef idx="minor">
            <a:schemeClr val="lt1"/>
          </a:fontRef>
        </p:style>
        <p:txBody>
          <a:bodyPr anchor="ctr" rtlCol="0"/>
          <a:p>
            <a:pPr algn="ctr"/>
            <a:r>
              <a:rPr altLang="en-US" b="1" sz="2800" lang="en-US"/>
              <a:t>Content </a:t>
            </a:r>
            <a:r>
              <a:rPr altLang="en-US" b="1" sz="2600" lang="en-US"/>
              <a:t>Marketing</a:t>
            </a:r>
            <a:endParaRPr altLang="en-US" b="1" sz="2600" lang="en-US"/>
          </a:p>
        </p:txBody>
      </p:sp>
      <p:sp>
        <p:nvSpPr>
          <p:cNvPr id="1049401" name="Text Box 20"/>
          <p:cNvSpPr txBox="1"/>
          <p:nvPr/>
        </p:nvSpPr>
        <p:spPr>
          <a:xfrm>
            <a:off x="8150225" y="1177925"/>
            <a:ext cx="2424430" cy="1108710"/>
          </a:xfrm>
          <a:prstGeom prst="rect"/>
          <a:noFill/>
        </p:spPr>
        <p:txBody>
          <a:bodyPr rtlCol="0" wrap="square">
            <a:noAutofit/>
          </a:bodyPr>
          <a:p>
            <a:pPr algn="ctr"/>
            <a:r>
              <a:rPr altLang="en-US" b="1" sz="2800" lang="en-US">
                <a:solidFill>
                  <a:schemeClr val="bg1"/>
                </a:solidFill>
              </a:rPr>
              <a:t>Trade Shows &amp; Conferences</a:t>
            </a:r>
            <a:endParaRPr altLang="en-US" b="1" sz="2800" lang="en-US">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2BEBF"/>
        </a:solidFill>
        <a:effectLst/>
      </p:bgPr>
    </p:bg>
    <p:spTree>
      <p:nvGrpSpPr>
        <p:cNvPr id="303" name=""/>
        <p:cNvGrpSpPr/>
        <p:nvPr/>
      </p:nvGrpSpPr>
      <p:grpSpPr>
        <a:xfrm>
          <a:off x="0" y="0"/>
          <a:ext cx="0" cy="0"/>
          <a:chOff x="0" y="0"/>
          <a:chExt cx="0" cy="0"/>
        </a:xfrm>
      </p:grpSpPr>
      <p:sp>
        <p:nvSpPr>
          <p:cNvPr id="1049402" name="TextBox 2"/>
          <p:cNvSpPr txBox="1"/>
          <p:nvPr/>
        </p:nvSpPr>
        <p:spPr>
          <a:xfrm>
            <a:off x="1171328" y="942975"/>
            <a:ext cx="15945344" cy="7978141"/>
          </a:xfrm>
          <a:prstGeom prst="rect"/>
        </p:spPr>
        <p:txBody>
          <a:bodyPr anchor="t" bIns="0" lIns="0" rIns="0" rtlCol="0" tIns="0">
            <a:spAutoFit/>
          </a:bodyPr>
          <a:p>
            <a:pPr algn="ctr">
              <a:lnSpc>
                <a:spcPts val="5460"/>
              </a:lnSpc>
              <a:spcBef>
                <a:spcPct val="0"/>
              </a:spcBef>
            </a:pPr>
            <a:r>
              <a:rPr b="1" sz="3900" lang="en-US" spc="124">
                <a:solidFill>
                  <a:srgbClr val="000000"/>
                </a:solidFill>
                <a:latin typeface="Barlow Bold" panose="00000800000000000000"/>
                <a:ea typeface="Barlow Bold" panose="00000800000000000000"/>
                <a:cs typeface="Barlow Bold" panose="00000800000000000000"/>
                <a:sym typeface="Barlow Bold" panose="00000800000000000000"/>
              </a:rPr>
              <a:t>Final Measures and Scope</a:t>
            </a:r>
            <a:endParaRPr b="1" sz="3900" lang="en-US" spc="124">
              <a:solidFill>
                <a:srgbClr val="000000"/>
              </a:solidFill>
              <a:latin typeface="Barlow Bold" panose="00000800000000000000"/>
              <a:ea typeface="Barlow Bold" panose="00000800000000000000"/>
              <a:cs typeface="Barlow Bold" panose="00000800000000000000"/>
              <a:sym typeface="Barlow Bold" panose="00000800000000000000"/>
            </a:endParaRPr>
          </a:p>
          <a:p>
            <a:pPr algn="l">
              <a:lnSpc>
                <a:spcPts val="3360"/>
              </a:lnSpc>
              <a:spcBef>
                <a:spcPct val="0"/>
              </a:spcBef>
            </a:pPr>
          </a:p>
          <a:p>
            <a:pPr algn="l">
              <a:lnSpc>
                <a:spcPts val="3600"/>
              </a:lnSpc>
            </a:pPr>
            <a:r>
              <a:rPr b="1" sz="2400" lang="en-US" spc="76">
                <a:solidFill>
                  <a:srgbClr val="000000"/>
                </a:solidFill>
                <a:latin typeface="Barlow Semi-Bold" panose="00000700000000000000"/>
                <a:ea typeface="Barlow Semi-Bold" panose="00000700000000000000"/>
                <a:cs typeface="Barlow Semi-Bold" panose="00000700000000000000"/>
                <a:sym typeface="Barlow Semi-Bold" panose="00000700000000000000"/>
              </a:rPr>
              <a:t>1. Trade Shows and Conferences</a:t>
            </a:r>
            <a:endParaRPr b="1" sz="2400" lang="en-US" spc="76">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00"/>
              </a:lnSpc>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Measure: Exhibit at key industry events (e.g., EuroBlech, local trade fairs).</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00"/>
              </a:lnSpc>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Scope: Participate in 2 major trade shows [</a:t>
            </a:r>
            <a:r>
              <a:rPr altLang="en-US"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EuroBlech  &amp; Hnnover Messe (Germany)]</a:t>
            </a: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 and 2 smaller regional events [</a:t>
            </a:r>
            <a:r>
              <a:rPr altLang="en-US"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EuroBlech (Germany) &amp; FABTECH (USA)].</a:t>
            </a:r>
            <a:endParaRPr altLang="en-US"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00"/>
              </a:lnSpc>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Frequency: Annually.</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00"/>
              </a:lnSpc>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Estimated Cost: €80,000 (including booth design, materials, travel expense, and accommodation [for staff]).</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00"/>
              </a:lnSpc>
            </a:pPr>
          </a:p>
          <a:p>
            <a:pPr algn="l">
              <a:lnSpc>
                <a:spcPts val="3600"/>
              </a:lnSpc>
            </a:pPr>
            <a:r>
              <a:rPr b="1" sz="2400" lang="en-US" spc="76">
                <a:solidFill>
                  <a:srgbClr val="000000"/>
                </a:solidFill>
                <a:latin typeface="Barlow Semi-Bold" panose="00000700000000000000"/>
                <a:ea typeface="Barlow Semi-Bold" panose="00000700000000000000"/>
                <a:cs typeface="Barlow Semi-Bold" panose="00000700000000000000"/>
                <a:sym typeface="Barlow Semi-Bold" panose="00000700000000000000"/>
              </a:rPr>
              <a:t>2. Digital Marketing Campaigns</a:t>
            </a:r>
            <a:endParaRPr b="1" sz="2400" lang="en-US" spc="76">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00"/>
              </a:lnSpc>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Measure: LinkedIn advertising and content marketing:</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indent="-342900" marL="342900">
              <a:lnSpc>
                <a:spcPts val="3600"/>
              </a:lnSpc>
              <a:buFont typeface="Arial" panose="020B0604020202020204" pitchFamily="34" charset="0"/>
              <a:buChar char="•"/>
            </a:pPr>
            <a:r>
              <a:rPr altLang="en-US"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Run targeted ad campaigns on LinkedIn, focusing on decision-makers in relevant industries.</a:t>
            </a:r>
            <a:endParaRPr altLang="en-US"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indent="-342900" marL="342900">
              <a:lnSpc>
                <a:spcPts val="3600"/>
              </a:lnSpc>
              <a:buFont typeface="Arial" panose="020B0604020202020204" pitchFamily="34" charset="0"/>
              <a:buChar char="•"/>
            </a:pPr>
            <a:r>
              <a:rPr altLang="en-US"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Publish bi-monthly articles on the company blog</a:t>
            </a:r>
            <a:endParaRPr altLang="en-US"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00"/>
              </a:lnSpc>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Scope: Run targeted ad campaigns on LinkedIn focusing on decision-makers in relevant industries; publish bi-monthly articles on the company blog.</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00"/>
              </a:lnSpc>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Frequency: Ongoing throughout the year.</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600"/>
              </a:lnSpc>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Estimated Cost: €40,000 (ads, content creation, and SEO optimization).</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35A5B"/>
        </a:solidFill>
        <a:effectLst/>
      </p:bgPr>
    </p:bg>
    <p:spTree>
      <p:nvGrpSpPr>
        <p:cNvPr id="304" name=""/>
        <p:cNvGrpSpPr/>
        <p:nvPr/>
      </p:nvGrpSpPr>
      <p:grpSpPr>
        <a:xfrm>
          <a:off x="0" y="0"/>
          <a:ext cx="0" cy="0"/>
          <a:chOff x="0" y="0"/>
          <a:chExt cx="0" cy="0"/>
        </a:xfrm>
      </p:grpSpPr>
      <p:sp>
        <p:nvSpPr>
          <p:cNvPr id="1049403" name="TextBox 2"/>
          <p:cNvSpPr txBox="1"/>
          <p:nvPr/>
        </p:nvSpPr>
        <p:spPr>
          <a:xfrm>
            <a:off x="1028700" y="415645"/>
            <a:ext cx="16006969" cy="7680960"/>
          </a:xfrm>
          <a:prstGeom prst="rect"/>
        </p:spPr>
        <p:txBody>
          <a:bodyPr anchor="t" bIns="0" lIns="0" rIns="0" rtlCol="0" tIns="0" wrap="square">
            <a:spAutoFit/>
          </a:bodyPr>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3. Webinars and Online Workshops</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Measure: Host quarterly webinars featuring industry experts discussing air quality management solutions.</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Scope: 4 webinars per year with promotional materials.</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Frequency: Quarterly.</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Estimated Cost: €20,000 (platform fees, promotion, and speaker fees).</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4. Email Marketing Campaigns</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Measure: Develop segmented email campaigns targeting different personas within the B2B landscape.</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Scope: Monthly newsletters and targeted campaigns for product launches or events.</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Frequency: Monthly.</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Estimated Cost: €15,000 (email platform subscription and content creation).</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5. Content Marketing</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Measure: Create blogs, white papers, case studies, and infographics focused on air quality management challenges.</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Scope: Publish 12 blog posts and 2 white papers annually; create infographics for social media sharing.</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Frequency: Monthly for blogs; bi-annually for white papers.</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rPr>
              <a:t>Estimated Cost: €30,000 (content creation and design).</a:t>
            </a:r>
            <a:endParaRPr b="1" sz="2400" lang="en-US" spc="76">
              <a:solidFill>
                <a:srgbClr val="FAF8EF"/>
              </a:solidFill>
              <a:latin typeface="Barlow Semi-Bold" panose="00000700000000000000"/>
              <a:ea typeface="Barlow Semi-Bold" panose="00000700000000000000"/>
              <a:cs typeface="Barlow Semi-Bold" panose="00000700000000000000"/>
              <a:sym typeface="Barlow Semi-Bold" panose="0000070000000000000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B2B2B2"/>
        </a:solidFill>
        <a:effectLst/>
      </p:bgPr>
    </p:bg>
    <p:spTree>
      <p:nvGrpSpPr>
        <p:cNvPr id="305" name=""/>
        <p:cNvGrpSpPr/>
        <p:nvPr/>
      </p:nvGrpSpPr>
      <p:grpSpPr>
        <a:xfrm>
          <a:off x="0" y="0"/>
          <a:ext cx="0" cy="0"/>
          <a:chOff x="0" y="0"/>
          <a:chExt cx="0" cy="0"/>
        </a:xfrm>
      </p:grpSpPr>
      <p:sp>
        <p:nvSpPr>
          <p:cNvPr id="1049404" name="TextBox 2"/>
          <p:cNvSpPr txBox="1"/>
          <p:nvPr/>
        </p:nvSpPr>
        <p:spPr>
          <a:xfrm>
            <a:off x="1840012" y="542907"/>
            <a:ext cx="14607976" cy="7254240"/>
          </a:xfrm>
          <a:prstGeom prst="rect"/>
        </p:spPr>
        <p:txBody>
          <a:bodyPr anchor="t" bIns="0" lIns="0" rIns="0" rtlCol="0" tIns="0">
            <a:spAutoFit/>
          </a:bodyPr>
          <a:p>
            <a:pPr algn="l">
              <a:lnSpc>
                <a:spcPts val="3360"/>
              </a:lnSpc>
              <a:spcBef>
                <a:spcPct val="0"/>
              </a:spcBef>
            </a:pPr>
            <a:r>
              <a:rPr b="1" sz="2400" lang="en-US" spc="76">
                <a:solidFill>
                  <a:srgbClr val="000000"/>
                </a:solidFill>
                <a:latin typeface="Barlow Semi-Bold" panose="00000700000000000000"/>
                <a:ea typeface="Barlow Semi-Bold" panose="00000700000000000000"/>
                <a:cs typeface="Barlow Semi-Bold" panose="00000700000000000000"/>
                <a:sym typeface="Barlow Semi-Bold" panose="00000700000000000000"/>
              </a:rPr>
              <a:t>6. Social Media Engagement</a:t>
            </a:r>
            <a:endParaRPr b="1" sz="2400" lang="en-US" spc="76">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Measure: Enhance presence on LinkedIn and other platforms with regular posts.</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Scope: Weekly posts on LinkedIn; bi-weekly content for Facebook and Instagram.</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Frequency: Ongoing throughout the year.</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Estimated Cost: €15,000 (social media management tools and content creation).</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p>
          <a:p>
            <a:pPr algn="l">
              <a:lnSpc>
                <a:spcPts val="3360"/>
              </a:lnSpc>
              <a:spcBef>
                <a:spcPct val="0"/>
              </a:spcBef>
            </a:pPr>
            <a:r>
              <a:rPr b="1" sz="2400" lang="en-US" spc="76">
                <a:solidFill>
                  <a:srgbClr val="000000"/>
                </a:solidFill>
                <a:latin typeface="Barlow Semi-Bold" panose="00000700000000000000"/>
                <a:ea typeface="Barlow Semi-Bold" panose="00000700000000000000"/>
                <a:cs typeface="Barlow Semi-Bold" panose="00000700000000000000"/>
                <a:sym typeface="Barlow Semi-Bold" panose="00000700000000000000"/>
              </a:rPr>
              <a:t>7. Direct Mail Campaigns</a:t>
            </a:r>
            <a:endParaRPr b="1" sz="2400" lang="en-US" spc="76">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Measure: Send personalized brochures to targeted companies in key industries.</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Scope: Target approximately 500 companies with tailored messaging.</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Frequency: Bi-annually.</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Estimated Cost: €10,000 (printing and mailing costs).</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p>
          <a:p>
            <a:pPr algn="l">
              <a:lnSpc>
                <a:spcPts val="3360"/>
              </a:lnSpc>
              <a:spcBef>
                <a:spcPct val="0"/>
              </a:spcBef>
            </a:pPr>
            <a:r>
              <a:rPr b="1" sz="2400" lang="en-US" spc="76">
                <a:solidFill>
                  <a:srgbClr val="000000"/>
                </a:solidFill>
                <a:latin typeface="Barlow Semi-Bold" panose="00000700000000000000"/>
                <a:ea typeface="Barlow Semi-Bold" panose="00000700000000000000"/>
                <a:cs typeface="Barlow Semi-Bold" panose="00000700000000000000"/>
                <a:sym typeface="Barlow Semi-Bold" panose="00000700000000000000"/>
              </a:rPr>
              <a:t>8. Customer Referral Program</a:t>
            </a:r>
            <a:endParaRPr b="1" sz="2400" lang="en-US" spc="76">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Measure: Implement a referral program incentivizing existing customers to refer new clients.</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Scope: Develop program details and promotional materials; track referrals.</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Frequency: Ongoing throughout the year.</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a:p>
            <a:pPr algn="l">
              <a:lnSpc>
                <a:spcPts val="3360"/>
              </a:lnSpc>
              <a:spcBef>
                <a:spcPct val="0"/>
              </a:spcBef>
            </a:pPr>
            <a:r>
              <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rPr>
              <a:t>Estimated Cost: €5,000 (incentives and promotional materials).</a:t>
            </a:r>
            <a:endParaRPr b="1" sz="2400" lang="en-US" spc="76">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306" name=""/>
        <p:cNvGrpSpPr/>
        <p:nvPr/>
      </p:nvGrpSpPr>
      <p:grpSpPr>
        <a:xfrm>
          <a:off x="0" y="0"/>
          <a:ext cx="0" cy="0"/>
          <a:chOff x="0" y="0"/>
          <a:chExt cx="0" cy="0"/>
        </a:xfrm>
      </p:grpSpPr>
      <p:graphicFrame>
        <p:nvGraphicFramePr>
          <p:cNvPr id="4194311" name="Table 2"/>
          <p:cNvGraphicFramePr>
            <a:graphicFrameLocks noGrp="1"/>
          </p:cNvGraphicFramePr>
          <p:nvPr/>
        </p:nvGraphicFramePr>
        <p:xfrm>
          <a:off x="7290919" y="270624"/>
          <a:ext cx="9968382" cy="7926430"/>
        </p:xfrm>
        <a:graphic>
          <a:graphicData uri="http://schemas.openxmlformats.org/drawingml/2006/table">
            <a:tbl>
              <a:tblPr/>
              <a:tblGrid>
                <a:gridCol w="4984191"/>
                <a:gridCol w="4984191"/>
              </a:tblGrid>
              <a:tr h="792643">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Measure</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Estimated Cost (€)</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792643">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Trade Shows</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80,000</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792643">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Digital Marketing Campaigns</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40,000</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792643">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Webinars</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20,000</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792643">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Email Marketing</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15,000</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792643">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Content Marketing</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30,000</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792643">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Social Media Engagement</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15,000</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792643">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Direct Mail Campaigns</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10,000</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792643">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Customer Referral Program</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5,000</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792643">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Total Estimated Cost</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rtlCol="0"/>
                    <a:p>
                      <a:pPr algn="ctr">
                        <a:lnSpc>
                          <a:spcPts val="2520"/>
                        </a:lnSpc>
                      </a:pPr>
                      <a:r>
                        <a:rPr b="1" sz="1800" lang="en-US">
                          <a:solidFill>
                            <a:srgbClr val="000000"/>
                          </a:solidFill>
                          <a:latin typeface="Barlow Bold" panose="00000800000000000000"/>
                          <a:ea typeface="Barlow Bold" panose="00000800000000000000"/>
                          <a:cs typeface="Barlow Bold" panose="00000800000000000000"/>
                          <a:sym typeface="Barlow Bold" panose="00000800000000000000"/>
                        </a:rPr>
                        <a:t>€250,000</a:t>
                      </a:r>
                      <a:endParaRPr sz="1100" lang="en-US"/>
                    </a:p>
                  </a:txBody>
                  <a:tcPr marL="190500" marR="190500" marT="190500" marB="190500" anchor="t">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sp>
        <p:nvSpPr>
          <p:cNvPr id="1049405" name="TextBox 3"/>
          <p:cNvSpPr txBox="1"/>
          <p:nvPr/>
        </p:nvSpPr>
        <p:spPr>
          <a:xfrm>
            <a:off x="2098859" y="2906686"/>
            <a:ext cx="3275409" cy="3093720"/>
          </a:xfrm>
          <a:prstGeom prst="rect"/>
        </p:spPr>
        <p:txBody>
          <a:bodyPr anchor="t" bIns="0" lIns="0" rIns="0" rtlCol="0" tIns="0">
            <a:spAutoFit/>
          </a:bodyPr>
          <a:p>
            <a:pPr algn="ctr">
              <a:lnSpc>
                <a:spcPts val="8120"/>
              </a:lnSpc>
              <a:spcBef>
                <a:spcPct val="0"/>
              </a:spcBef>
            </a:pPr>
            <a:r>
              <a:rPr b="1" sz="5800" lang="en-US" spc="185">
                <a:solidFill>
                  <a:srgbClr val="235A5B"/>
                </a:solidFill>
                <a:latin typeface="Barlow Bold" panose="00000800000000000000"/>
                <a:ea typeface="Barlow Bold" panose="00000800000000000000"/>
                <a:cs typeface="Barlow Bold" panose="00000800000000000000"/>
                <a:sym typeface="Barlow Bold" panose="00000800000000000000"/>
              </a:rPr>
              <a:t>Budget </a:t>
            </a:r>
            <a:endParaRPr b="1" sz="5800" lang="en-US" spc="185">
              <a:solidFill>
                <a:srgbClr val="235A5B"/>
              </a:solidFill>
              <a:latin typeface="Barlow Bold" panose="00000800000000000000"/>
              <a:ea typeface="Barlow Bold" panose="00000800000000000000"/>
              <a:cs typeface="Barlow Bold" panose="00000800000000000000"/>
              <a:sym typeface="Barlow Bold" panose="00000800000000000000"/>
            </a:endParaRPr>
          </a:p>
          <a:p>
            <a:pPr algn="ctr">
              <a:lnSpc>
                <a:spcPts val="8120"/>
              </a:lnSpc>
              <a:spcBef>
                <a:spcPct val="0"/>
              </a:spcBef>
            </a:pPr>
            <a:r>
              <a:rPr b="1" sz="5800" lang="en-US" spc="185">
                <a:solidFill>
                  <a:srgbClr val="235A5B"/>
                </a:solidFill>
                <a:latin typeface="Barlow Bold" panose="00000800000000000000"/>
                <a:ea typeface="Barlow Bold" panose="00000800000000000000"/>
                <a:cs typeface="Barlow Bold" panose="00000800000000000000"/>
                <a:sym typeface="Barlow Bold" panose="00000800000000000000"/>
              </a:rPr>
              <a:t>Summary</a:t>
            </a:r>
            <a:endParaRPr b="1" sz="5800" lang="en-US" spc="185">
              <a:solidFill>
                <a:srgbClr val="235A5B"/>
              </a:solidFill>
              <a:latin typeface="Barlow Bold" panose="00000800000000000000"/>
              <a:ea typeface="Barlow Bold" panose="00000800000000000000"/>
              <a:cs typeface="Barlow Bold" panose="00000800000000000000"/>
              <a:sym typeface="Barlow Bold" panose="0000080000000000000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307" name=""/>
        <p:cNvGrpSpPr/>
        <p:nvPr/>
      </p:nvGrpSpPr>
      <p:grpSpPr>
        <a:xfrm>
          <a:off x="0" y="0"/>
          <a:ext cx="0" cy="0"/>
          <a:chOff x="0" y="0"/>
          <a:chExt cx="0" cy="0"/>
        </a:xfrm>
      </p:grpSpPr>
      <p:sp>
        <p:nvSpPr>
          <p:cNvPr id="1049406" name="AutoShape 2"/>
          <p:cNvSpPr/>
          <p:nvPr/>
        </p:nvSpPr>
        <p:spPr>
          <a:xfrm>
            <a:off x="5781243" y="3939207"/>
            <a:ext cx="871363" cy="0"/>
          </a:xfrm>
          <a:prstGeom prst="line"/>
          <a:ln w="47625" cap="flat">
            <a:solidFill>
              <a:srgbClr val="235A5B"/>
            </a:solidFill>
            <a:prstDash val="solid"/>
            <a:headEnd type="none" w="sm" len="sm"/>
            <a:tailEnd type="oval" w="lg" len="lg"/>
          </a:ln>
        </p:spPr>
      </p:sp>
      <p:sp>
        <p:nvSpPr>
          <p:cNvPr id="1049407" name="AutoShape 3"/>
          <p:cNvSpPr/>
          <p:nvPr/>
        </p:nvSpPr>
        <p:spPr>
          <a:xfrm>
            <a:off x="5781243" y="6040163"/>
            <a:ext cx="871363" cy="0"/>
          </a:xfrm>
          <a:prstGeom prst="line"/>
          <a:ln w="47625" cap="flat">
            <a:solidFill>
              <a:srgbClr val="327576"/>
            </a:solidFill>
            <a:prstDash val="solid"/>
            <a:headEnd type="none" w="sm" len="sm"/>
            <a:tailEnd type="oval" w="lg" len="lg"/>
          </a:ln>
        </p:spPr>
      </p:sp>
      <p:sp>
        <p:nvSpPr>
          <p:cNvPr id="1049408" name="AutoShape 4"/>
          <p:cNvSpPr/>
          <p:nvPr/>
        </p:nvSpPr>
        <p:spPr>
          <a:xfrm>
            <a:off x="11634292" y="3984687"/>
            <a:ext cx="871363" cy="0"/>
          </a:xfrm>
          <a:prstGeom prst="line"/>
          <a:ln w="47625" cap="flat">
            <a:solidFill>
              <a:srgbClr val="408789"/>
            </a:solidFill>
            <a:prstDash val="solid"/>
            <a:headEnd type="oval" w="lg" len="lg"/>
            <a:tailEnd type="none" w="sm" len="sm"/>
          </a:ln>
        </p:spPr>
      </p:sp>
      <p:sp>
        <p:nvSpPr>
          <p:cNvPr id="1049409" name="AutoShape 5"/>
          <p:cNvSpPr/>
          <p:nvPr/>
        </p:nvSpPr>
        <p:spPr>
          <a:xfrm>
            <a:off x="11634292" y="6085643"/>
            <a:ext cx="871363" cy="0"/>
          </a:xfrm>
          <a:prstGeom prst="line"/>
          <a:ln w="47625" cap="flat">
            <a:solidFill>
              <a:srgbClr val="639C9D"/>
            </a:solidFill>
            <a:prstDash val="solid"/>
            <a:headEnd type="oval" w="lg" len="lg"/>
            <a:tailEnd type="none" w="sm" len="sm"/>
          </a:ln>
        </p:spPr>
      </p:sp>
      <p:grpSp>
        <p:nvGrpSpPr>
          <p:cNvPr id="308" name="Group 6"/>
          <p:cNvGrpSpPr>
            <a:grpSpLocks noChangeAspect="1"/>
          </p:cNvGrpSpPr>
          <p:nvPr/>
        </p:nvGrpSpPr>
        <p:grpSpPr>
          <a:xfrm rot="2700000">
            <a:off x="8526490" y="2610506"/>
            <a:ext cx="1233918" cy="1233918"/>
            <a:chOff x="0" y="0"/>
            <a:chExt cx="14400530" cy="14400530"/>
          </a:xfrm>
        </p:grpSpPr>
        <p:sp>
          <p:nvSpPr>
            <p:cNvPr id="1049410" name="Freeform 7"/>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235A5B"/>
            </a:solidFill>
          </p:spPr>
        </p:sp>
      </p:grpSp>
      <p:grpSp>
        <p:nvGrpSpPr>
          <p:cNvPr id="309" name="Group 8"/>
          <p:cNvGrpSpPr>
            <a:grpSpLocks noChangeAspect="1"/>
          </p:cNvGrpSpPr>
          <p:nvPr/>
        </p:nvGrpSpPr>
        <p:grpSpPr>
          <a:xfrm rot="-8100000">
            <a:off x="8526490" y="5794515"/>
            <a:ext cx="1233918" cy="1233918"/>
            <a:chOff x="0" y="0"/>
            <a:chExt cx="14400530" cy="14400530"/>
          </a:xfrm>
        </p:grpSpPr>
        <p:sp>
          <p:nvSpPr>
            <p:cNvPr id="1049411" name="Freeform 9"/>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639C9D"/>
            </a:solidFill>
          </p:spPr>
        </p:sp>
      </p:grpSp>
      <p:grpSp>
        <p:nvGrpSpPr>
          <p:cNvPr id="310" name="Group 10"/>
          <p:cNvGrpSpPr>
            <a:grpSpLocks noChangeAspect="1"/>
          </p:cNvGrpSpPr>
          <p:nvPr/>
        </p:nvGrpSpPr>
        <p:grpSpPr>
          <a:xfrm rot="8100000">
            <a:off x="10118495" y="4202510"/>
            <a:ext cx="1233918" cy="1233918"/>
            <a:chOff x="0" y="0"/>
            <a:chExt cx="14400530" cy="14400530"/>
          </a:xfrm>
        </p:grpSpPr>
        <p:sp>
          <p:nvSpPr>
            <p:cNvPr id="1049412" name="Freeform 11"/>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408789"/>
            </a:solidFill>
          </p:spPr>
        </p:sp>
      </p:grpSp>
      <p:grpSp>
        <p:nvGrpSpPr>
          <p:cNvPr id="311" name="Group 12"/>
          <p:cNvGrpSpPr>
            <a:grpSpLocks noChangeAspect="1"/>
          </p:cNvGrpSpPr>
          <p:nvPr/>
        </p:nvGrpSpPr>
        <p:grpSpPr>
          <a:xfrm rot="-2700000">
            <a:off x="6934486" y="4202510"/>
            <a:ext cx="1233918" cy="1233918"/>
            <a:chOff x="0" y="0"/>
            <a:chExt cx="14400530" cy="14400530"/>
          </a:xfrm>
        </p:grpSpPr>
        <p:sp>
          <p:nvSpPr>
            <p:cNvPr id="1049413" name="Freeform 13"/>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327576"/>
            </a:solidFill>
          </p:spPr>
        </p:sp>
      </p:grpSp>
      <p:grpSp>
        <p:nvGrpSpPr>
          <p:cNvPr id="312" name="Group 14"/>
          <p:cNvGrpSpPr/>
          <p:nvPr/>
        </p:nvGrpSpPr>
        <p:grpSpPr>
          <a:xfrm rot="0">
            <a:off x="8270938" y="3946958"/>
            <a:ext cx="1745023" cy="1745023"/>
            <a:chOff x="0" y="0"/>
            <a:chExt cx="812800" cy="812800"/>
          </a:xfrm>
        </p:grpSpPr>
        <p:sp>
          <p:nvSpPr>
            <p:cNvPr id="1049414" name="Freeform 15"/>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2BEBF"/>
            </a:solidFill>
          </p:spPr>
        </p:sp>
        <p:sp>
          <p:nvSpPr>
            <p:cNvPr id="1049415" name="TextBox 16"/>
            <p:cNvSpPr txBox="1"/>
            <p:nvPr/>
          </p:nvSpPr>
          <p:spPr>
            <a:xfrm>
              <a:off x="76200" y="28575"/>
              <a:ext cx="660400" cy="708025"/>
            </a:xfrm>
            <a:prstGeom prst="rect"/>
          </p:spPr>
          <p:txBody>
            <a:bodyPr anchor="ctr" bIns="50800" lIns="50800" rIns="50800" rtlCol="0" tIns="50800"/>
            <a:p>
              <a:pPr algn="ctr">
                <a:lnSpc>
                  <a:spcPts val="2660"/>
                </a:lnSpc>
              </a:pPr>
            </a:p>
          </p:txBody>
        </p:sp>
      </p:grpSp>
      <p:sp>
        <p:nvSpPr>
          <p:cNvPr id="1049416" name="AutoShape 17"/>
          <p:cNvSpPr/>
          <p:nvPr/>
        </p:nvSpPr>
        <p:spPr>
          <a:xfrm>
            <a:off x="6883892" y="7405167"/>
            <a:ext cx="4519115" cy="0"/>
          </a:xfrm>
          <a:prstGeom prst="line"/>
          <a:ln w="47625" cap="flat">
            <a:solidFill>
              <a:srgbClr val="92BEBF"/>
            </a:solidFill>
            <a:prstDash val="solid"/>
            <a:headEnd type="oval" w="lg" len="lg"/>
            <a:tailEnd type="oval" w="lg" len="lg"/>
          </a:ln>
        </p:spPr>
      </p:sp>
      <p:sp>
        <p:nvSpPr>
          <p:cNvPr id="1049417" name="AutoShape 18"/>
          <p:cNvSpPr/>
          <p:nvPr/>
        </p:nvSpPr>
        <p:spPr>
          <a:xfrm>
            <a:off x="1515899" y="9285348"/>
            <a:ext cx="15256203" cy="0"/>
          </a:xfrm>
          <a:prstGeom prst="line"/>
          <a:ln w="9525" cap="flat">
            <a:solidFill>
              <a:srgbClr val="235A5B"/>
            </a:solidFill>
            <a:prstDash val="solid"/>
            <a:headEnd type="none" w="sm" len="sm"/>
            <a:tailEnd type="none" w="sm" len="sm"/>
          </a:ln>
        </p:spPr>
      </p:sp>
      <p:sp>
        <p:nvSpPr>
          <p:cNvPr id="1049418" name="Freeform 19"/>
          <p:cNvSpPr/>
          <p:nvPr/>
        </p:nvSpPr>
        <p:spPr>
          <a:xfrm>
            <a:off x="8746287" y="4433927"/>
            <a:ext cx="763233" cy="763233"/>
          </a:xfrm>
          <a:custGeom>
            <a:avLst/>
            <a:ahLst/>
            <a:rect l="l" t="t" r="r" b="b"/>
            <a:pathLst>
              <a:path w="763233" h="763233">
                <a:moveTo>
                  <a:pt x="0" y="0"/>
                </a:moveTo>
                <a:lnTo>
                  <a:pt x="763233" y="0"/>
                </a:lnTo>
                <a:lnTo>
                  <a:pt x="763233" y="763233"/>
                </a:lnTo>
                <a:lnTo>
                  <a:pt x="0" y="763233"/>
                </a:lnTo>
                <a:lnTo>
                  <a:pt x="0" y="0"/>
                </a:lnTo>
                <a:close/>
              </a:path>
            </a:pathLst>
          </a:custGeom>
          <a:blipFill>
            <a:blip xmlns:r="http://schemas.openxmlformats.org/officeDocument/2006/relationships" r:embed="rId1"/>
            <a:stretch>
              <a:fillRect/>
            </a:stretch>
          </a:blipFill>
        </p:spPr>
      </p:sp>
      <p:sp>
        <p:nvSpPr>
          <p:cNvPr id="1049419" name="Freeform 20"/>
          <p:cNvSpPr/>
          <p:nvPr/>
        </p:nvSpPr>
        <p:spPr>
          <a:xfrm>
            <a:off x="8746287" y="2957472"/>
            <a:ext cx="742778" cy="594223"/>
          </a:xfrm>
          <a:custGeom>
            <a:avLst/>
            <a:ahLst/>
            <a:rect l="l" t="t" r="r" b="b"/>
            <a:pathLst>
              <a:path w="742778" h="594223">
                <a:moveTo>
                  <a:pt x="0" y="0"/>
                </a:moveTo>
                <a:lnTo>
                  <a:pt x="742778" y="0"/>
                </a:lnTo>
                <a:lnTo>
                  <a:pt x="742778" y="594223"/>
                </a:lnTo>
                <a:lnTo>
                  <a:pt x="0" y="594223"/>
                </a:lnTo>
                <a:lnTo>
                  <a:pt x="0" y="0"/>
                </a:lnTo>
                <a:close/>
              </a:path>
            </a:pathLst>
          </a:custGeom>
          <a:blipFill>
            <a:blip xmlns:r="http://schemas.openxmlformats.org/officeDocument/2006/relationships" r:embed="rId2"/>
            <a:stretch>
              <a:fillRect/>
            </a:stretch>
          </a:blipFill>
        </p:spPr>
      </p:sp>
      <p:sp>
        <p:nvSpPr>
          <p:cNvPr id="1049420" name="Freeform 21"/>
          <p:cNvSpPr/>
          <p:nvPr/>
        </p:nvSpPr>
        <p:spPr>
          <a:xfrm>
            <a:off x="7173019" y="4527329"/>
            <a:ext cx="745493" cy="584280"/>
          </a:xfrm>
          <a:custGeom>
            <a:avLst/>
            <a:ahLst/>
            <a:rect l="l" t="t" r="r" b="b"/>
            <a:pathLst>
              <a:path w="745493" h="584280">
                <a:moveTo>
                  <a:pt x="0" y="0"/>
                </a:moveTo>
                <a:lnTo>
                  <a:pt x="745494" y="0"/>
                </a:lnTo>
                <a:lnTo>
                  <a:pt x="745494" y="584280"/>
                </a:lnTo>
                <a:lnTo>
                  <a:pt x="0" y="584280"/>
                </a:lnTo>
                <a:lnTo>
                  <a:pt x="0" y="0"/>
                </a:lnTo>
                <a:close/>
              </a:path>
            </a:pathLst>
          </a:custGeom>
          <a:blipFill>
            <a:blip xmlns:r="http://schemas.openxmlformats.org/officeDocument/2006/relationships" r:embed="rId3"/>
            <a:stretch>
              <a:fillRect/>
            </a:stretch>
          </a:blipFill>
        </p:spPr>
      </p:sp>
      <p:sp>
        <p:nvSpPr>
          <p:cNvPr id="1049421" name="Freeform 22"/>
          <p:cNvSpPr/>
          <p:nvPr/>
        </p:nvSpPr>
        <p:spPr>
          <a:xfrm>
            <a:off x="10392757" y="4476703"/>
            <a:ext cx="685393" cy="677682"/>
          </a:xfrm>
          <a:custGeom>
            <a:avLst/>
            <a:ahLst/>
            <a:rect l="l" t="t" r="r" b="b"/>
            <a:pathLst>
              <a:path w="685393" h="677682">
                <a:moveTo>
                  <a:pt x="0" y="0"/>
                </a:moveTo>
                <a:lnTo>
                  <a:pt x="685393" y="0"/>
                </a:lnTo>
                <a:lnTo>
                  <a:pt x="685393" y="677682"/>
                </a:lnTo>
                <a:lnTo>
                  <a:pt x="0" y="677682"/>
                </a:lnTo>
                <a:lnTo>
                  <a:pt x="0" y="0"/>
                </a:lnTo>
                <a:close/>
              </a:path>
            </a:pathLst>
          </a:custGeom>
          <a:blipFill>
            <a:blip xmlns:r="http://schemas.openxmlformats.org/officeDocument/2006/relationships" r:embed="rId4"/>
            <a:stretch>
              <a:fillRect/>
            </a:stretch>
          </a:blipFill>
        </p:spPr>
      </p:sp>
      <p:sp>
        <p:nvSpPr>
          <p:cNvPr id="1049422" name="Freeform 23"/>
          <p:cNvSpPr/>
          <p:nvPr/>
        </p:nvSpPr>
        <p:spPr>
          <a:xfrm>
            <a:off x="8683200" y="6200172"/>
            <a:ext cx="921600" cy="559872"/>
          </a:xfrm>
          <a:custGeom>
            <a:avLst/>
            <a:ahLst/>
            <a:rect l="l" t="t" r="r" b="b"/>
            <a:pathLst>
              <a:path w="921600" h="559872">
                <a:moveTo>
                  <a:pt x="0" y="0"/>
                </a:moveTo>
                <a:lnTo>
                  <a:pt x="921600" y="0"/>
                </a:lnTo>
                <a:lnTo>
                  <a:pt x="921600" y="559872"/>
                </a:lnTo>
                <a:lnTo>
                  <a:pt x="0" y="559872"/>
                </a:lnTo>
                <a:lnTo>
                  <a:pt x="0" y="0"/>
                </a:lnTo>
                <a:close/>
              </a:path>
            </a:pathLst>
          </a:custGeom>
          <a:blipFill>
            <a:blip xmlns:r="http://schemas.openxmlformats.org/officeDocument/2006/relationships" r:embed="rId5"/>
            <a:stretch>
              <a:fillRect/>
            </a:stretch>
          </a:blipFill>
        </p:spPr>
      </p:sp>
      <p:sp>
        <p:nvSpPr>
          <p:cNvPr id="1049423" name="TextBox 24"/>
          <p:cNvSpPr txBox="1"/>
          <p:nvPr/>
        </p:nvSpPr>
        <p:spPr>
          <a:xfrm>
            <a:off x="3741732" y="702368"/>
            <a:ext cx="10804536" cy="1422400"/>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BASIC STRATEGY FOR ULMATEC'S THREE-MARKET DIVISION</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424" name="TextBox 25"/>
          <p:cNvSpPr txBox="1"/>
          <p:nvPr/>
        </p:nvSpPr>
        <p:spPr>
          <a:xfrm>
            <a:off x="1488883" y="3248598"/>
            <a:ext cx="3968156"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Market-Specific Positioning</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25" name="TextBox 26"/>
          <p:cNvSpPr txBox="1"/>
          <p:nvPr/>
        </p:nvSpPr>
        <p:spPr>
          <a:xfrm>
            <a:off x="1488883" y="3718412"/>
            <a:ext cx="3995172" cy="2035810"/>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Define market segments' value propositions, such as offshore wind, industrial extraction technology, and heat recovery solutions, emphasizing innovative handling systems, safety features, efficiency, and environmental compliance. </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426" name="TextBox 27"/>
          <p:cNvSpPr txBox="1"/>
          <p:nvPr/>
        </p:nvSpPr>
        <p:spPr>
          <a:xfrm>
            <a:off x="1488883" y="5475884"/>
            <a:ext cx="3968156"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Tailored Marketing Campaigns</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27" name="TextBox 28"/>
          <p:cNvSpPr txBox="1"/>
          <p:nvPr/>
        </p:nvSpPr>
        <p:spPr>
          <a:xfrm>
            <a:off x="1488883" y="5936269"/>
            <a:ext cx="3968156" cy="1454149"/>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Create tailored marketing campaigns for each market, utilizing targeted messaging and case studies to inform decision-makers, ensuring successful implementations in each sector. </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428" name="TextBox 29"/>
          <p:cNvSpPr txBox="1"/>
          <p:nvPr/>
        </p:nvSpPr>
        <p:spPr>
          <a:xfrm>
            <a:off x="12829506" y="3215141"/>
            <a:ext cx="3968156"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Dedicated Sales Teams</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29" name="TextBox 30"/>
          <p:cNvSpPr txBox="1"/>
          <p:nvPr/>
        </p:nvSpPr>
        <p:spPr>
          <a:xfrm>
            <a:off x="12829506" y="3678677"/>
            <a:ext cx="3968156" cy="1454150"/>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Implement specialized sales teams for each market division to enhance expertise, customer engagement, and foster deeper understanding and improved client relationships. </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430" name="TextBox 31"/>
          <p:cNvSpPr txBox="1"/>
          <p:nvPr/>
        </p:nvSpPr>
        <p:spPr>
          <a:xfrm>
            <a:off x="12830607" y="5316097"/>
            <a:ext cx="3968156"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Cross-Market Collaboration</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31" name="TextBox 32"/>
          <p:cNvSpPr txBox="1"/>
          <p:nvPr/>
        </p:nvSpPr>
        <p:spPr>
          <a:xfrm>
            <a:off x="12830607" y="5756160"/>
            <a:ext cx="3968156" cy="1744979"/>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The action involves promoting collaboration among divisions to share insights, technologies, and best practices, enhancing product offerings across markets, such as offshore technology in industrial extraction solutions. </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432" name="TextBox 33"/>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
        <p:nvSpPr>
          <p:cNvPr id="1049433" name="TextBox 34"/>
          <p:cNvSpPr txBox="1"/>
          <p:nvPr/>
        </p:nvSpPr>
        <p:spPr>
          <a:xfrm>
            <a:off x="7173019" y="7527919"/>
            <a:ext cx="3968156" cy="365737"/>
          </a:xfrm>
          <a:prstGeom prst="rect"/>
        </p:spPr>
        <p:txBody>
          <a:bodyPr anchor="t" bIns="0" lIns="0" rIns="0" rtlCol="0" tIns="0">
            <a:spAutoFit/>
          </a:bodyPr>
          <a:p>
            <a:pPr algn="ctr"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Investment in R&amp;D</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34" name="TextBox 35"/>
          <p:cNvSpPr txBox="1"/>
          <p:nvPr/>
        </p:nvSpPr>
        <p:spPr>
          <a:xfrm>
            <a:off x="7434851" y="7979381"/>
            <a:ext cx="3968156" cy="1163320"/>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ULMATEC is prioritizing research and development to meet market segment demands, ensuring continuous innovation and competitiveness in the industry. </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313" name=""/>
        <p:cNvGrpSpPr/>
        <p:nvPr/>
      </p:nvGrpSpPr>
      <p:grpSpPr>
        <a:xfrm>
          <a:off x="0" y="0"/>
          <a:ext cx="0" cy="0"/>
          <a:chOff x="0" y="0"/>
          <a:chExt cx="0" cy="0"/>
        </a:xfrm>
      </p:grpSpPr>
      <p:sp>
        <p:nvSpPr>
          <p:cNvPr id="1049435" name="AutoShape 2"/>
          <p:cNvSpPr/>
          <p:nvPr/>
        </p:nvSpPr>
        <p:spPr>
          <a:xfrm>
            <a:off x="5781243" y="3939207"/>
            <a:ext cx="871363" cy="0"/>
          </a:xfrm>
          <a:prstGeom prst="line"/>
          <a:ln w="47625" cap="flat">
            <a:solidFill>
              <a:srgbClr val="235A5B"/>
            </a:solidFill>
            <a:prstDash val="solid"/>
            <a:headEnd type="none" w="sm" len="sm"/>
            <a:tailEnd type="oval" w="lg" len="lg"/>
          </a:ln>
        </p:spPr>
      </p:sp>
      <p:sp>
        <p:nvSpPr>
          <p:cNvPr id="1049436" name="AutoShape 3"/>
          <p:cNvSpPr/>
          <p:nvPr/>
        </p:nvSpPr>
        <p:spPr>
          <a:xfrm>
            <a:off x="5781243" y="6040163"/>
            <a:ext cx="871363" cy="0"/>
          </a:xfrm>
          <a:prstGeom prst="line"/>
          <a:ln w="47625" cap="flat">
            <a:solidFill>
              <a:srgbClr val="327576"/>
            </a:solidFill>
            <a:prstDash val="solid"/>
            <a:headEnd type="none" w="sm" len="sm"/>
            <a:tailEnd type="oval" w="lg" len="lg"/>
          </a:ln>
        </p:spPr>
      </p:sp>
      <p:sp>
        <p:nvSpPr>
          <p:cNvPr id="1049437" name="AutoShape 4"/>
          <p:cNvSpPr/>
          <p:nvPr/>
        </p:nvSpPr>
        <p:spPr>
          <a:xfrm>
            <a:off x="11634292" y="3984687"/>
            <a:ext cx="871363" cy="0"/>
          </a:xfrm>
          <a:prstGeom prst="line"/>
          <a:ln w="47625" cap="flat">
            <a:solidFill>
              <a:srgbClr val="408789"/>
            </a:solidFill>
            <a:prstDash val="solid"/>
            <a:headEnd type="oval" w="lg" len="lg"/>
            <a:tailEnd type="none" w="sm" len="sm"/>
          </a:ln>
        </p:spPr>
      </p:sp>
      <p:sp>
        <p:nvSpPr>
          <p:cNvPr id="1049438" name="AutoShape 5"/>
          <p:cNvSpPr/>
          <p:nvPr/>
        </p:nvSpPr>
        <p:spPr>
          <a:xfrm>
            <a:off x="11634292" y="6085643"/>
            <a:ext cx="871363" cy="0"/>
          </a:xfrm>
          <a:prstGeom prst="line"/>
          <a:ln w="47625" cap="flat">
            <a:solidFill>
              <a:srgbClr val="639C9D"/>
            </a:solidFill>
            <a:prstDash val="solid"/>
            <a:headEnd type="oval" w="lg" len="lg"/>
            <a:tailEnd type="none" w="sm" len="sm"/>
          </a:ln>
        </p:spPr>
      </p:sp>
      <p:grpSp>
        <p:nvGrpSpPr>
          <p:cNvPr id="314" name="Group 6"/>
          <p:cNvGrpSpPr>
            <a:grpSpLocks noChangeAspect="1"/>
          </p:cNvGrpSpPr>
          <p:nvPr/>
        </p:nvGrpSpPr>
        <p:grpSpPr>
          <a:xfrm rot="2700000">
            <a:off x="8526490" y="2610506"/>
            <a:ext cx="1233918" cy="1233918"/>
            <a:chOff x="0" y="0"/>
            <a:chExt cx="14400530" cy="14400530"/>
          </a:xfrm>
        </p:grpSpPr>
        <p:sp>
          <p:nvSpPr>
            <p:cNvPr id="1049439" name="Freeform 7"/>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235A5B"/>
            </a:solidFill>
          </p:spPr>
        </p:sp>
      </p:grpSp>
      <p:grpSp>
        <p:nvGrpSpPr>
          <p:cNvPr id="315" name="Group 8"/>
          <p:cNvGrpSpPr>
            <a:grpSpLocks noChangeAspect="1"/>
          </p:cNvGrpSpPr>
          <p:nvPr/>
        </p:nvGrpSpPr>
        <p:grpSpPr>
          <a:xfrm rot="-8100000">
            <a:off x="8526490" y="5794515"/>
            <a:ext cx="1233918" cy="1233918"/>
            <a:chOff x="0" y="0"/>
            <a:chExt cx="14400530" cy="14400530"/>
          </a:xfrm>
        </p:grpSpPr>
        <p:sp>
          <p:nvSpPr>
            <p:cNvPr id="1049440" name="Freeform 9"/>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639C9D"/>
            </a:solidFill>
          </p:spPr>
        </p:sp>
      </p:grpSp>
      <p:grpSp>
        <p:nvGrpSpPr>
          <p:cNvPr id="316" name="Group 10"/>
          <p:cNvGrpSpPr>
            <a:grpSpLocks noChangeAspect="1"/>
          </p:cNvGrpSpPr>
          <p:nvPr/>
        </p:nvGrpSpPr>
        <p:grpSpPr>
          <a:xfrm rot="8100000">
            <a:off x="10118495" y="4202510"/>
            <a:ext cx="1233918" cy="1233918"/>
            <a:chOff x="0" y="0"/>
            <a:chExt cx="14400530" cy="14400530"/>
          </a:xfrm>
        </p:grpSpPr>
        <p:sp>
          <p:nvSpPr>
            <p:cNvPr id="1049441" name="Freeform 11"/>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408789"/>
            </a:solidFill>
          </p:spPr>
        </p:sp>
      </p:grpSp>
      <p:grpSp>
        <p:nvGrpSpPr>
          <p:cNvPr id="317" name="Group 12"/>
          <p:cNvGrpSpPr>
            <a:grpSpLocks noChangeAspect="1"/>
          </p:cNvGrpSpPr>
          <p:nvPr/>
        </p:nvGrpSpPr>
        <p:grpSpPr>
          <a:xfrm rot="-2700000">
            <a:off x="6934486" y="4202510"/>
            <a:ext cx="1233918" cy="1233918"/>
            <a:chOff x="0" y="0"/>
            <a:chExt cx="14400530" cy="14400530"/>
          </a:xfrm>
        </p:grpSpPr>
        <p:sp>
          <p:nvSpPr>
            <p:cNvPr id="1049442" name="Freeform 13"/>
            <p:cNvSpPr/>
            <p:nvPr/>
          </p:nvSpPr>
          <p:spPr>
            <a:xfrm>
              <a:off x="0" y="0"/>
              <a:ext cx="14400530" cy="14399261"/>
            </a:xfrm>
            <a:custGeom>
              <a:avLst/>
              <a:ah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327576"/>
            </a:solidFill>
          </p:spPr>
        </p:sp>
      </p:grpSp>
      <p:grpSp>
        <p:nvGrpSpPr>
          <p:cNvPr id="318" name="Group 14"/>
          <p:cNvGrpSpPr/>
          <p:nvPr/>
        </p:nvGrpSpPr>
        <p:grpSpPr>
          <a:xfrm rot="0">
            <a:off x="8270938" y="3946958"/>
            <a:ext cx="1745023" cy="1745023"/>
            <a:chOff x="0" y="0"/>
            <a:chExt cx="812800" cy="812800"/>
          </a:xfrm>
        </p:grpSpPr>
        <p:sp>
          <p:nvSpPr>
            <p:cNvPr id="1049443" name="Freeform 15"/>
            <p:cNvSpPr/>
            <p:nvPr/>
          </p:nvSpPr>
          <p:spPr>
            <a:xfrm>
              <a:off x="0" y="0"/>
              <a:ext cx="812800" cy="812800"/>
            </a:xfrm>
            <a:custGeom>
              <a:avLst/>
              <a:ah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2BEBF"/>
            </a:solidFill>
          </p:spPr>
        </p:sp>
        <p:sp>
          <p:nvSpPr>
            <p:cNvPr id="1049444" name="TextBox 16"/>
            <p:cNvSpPr txBox="1"/>
            <p:nvPr/>
          </p:nvSpPr>
          <p:spPr>
            <a:xfrm>
              <a:off x="76200" y="28575"/>
              <a:ext cx="660400" cy="708025"/>
            </a:xfrm>
            <a:prstGeom prst="rect"/>
          </p:spPr>
          <p:txBody>
            <a:bodyPr anchor="ctr" bIns="50800" lIns="50800" rIns="50800" rtlCol="0" tIns="50800"/>
            <a:p>
              <a:pPr algn="ctr">
                <a:lnSpc>
                  <a:spcPts val="2660"/>
                </a:lnSpc>
              </a:pPr>
            </a:p>
          </p:txBody>
        </p:sp>
      </p:grpSp>
      <p:sp>
        <p:nvSpPr>
          <p:cNvPr id="1049445" name="AutoShape 17"/>
          <p:cNvSpPr/>
          <p:nvPr/>
        </p:nvSpPr>
        <p:spPr>
          <a:xfrm>
            <a:off x="6883892" y="7405167"/>
            <a:ext cx="4519115" cy="0"/>
          </a:xfrm>
          <a:prstGeom prst="line"/>
          <a:ln w="47625" cap="flat">
            <a:solidFill>
              <a:srgbClr val="92BEBF"/>
            </a:solidFill>
            <a:prstDash val="solid"/>
            <a:headEnd type="oval" w="lg" len="lg"/>
            <a:tailEnd type="oval" w="lg" len="lg"/>
          </a:ln>
        </p:spPr>
      </p:sp>
      <p:sp>
        <p:nvSpPr>
          <p:cNvPr id="1049446" name="AutoShape 18"/>
          <p:cNvSpPr/>
          <p:nvPr/>
        </p:nvSpPr>
        <p:spPr>
          <a:xfrm>
            <a:off x="1515899" y="9285348"/>
            <a:ext cx="15256203" cy="0"/>
          </a:xfrm>
          <a:prstGeom prst="line"/>
          <a:ln w="9525" cap="flat">
            <a:solidFill>
              <a:srgbClr val="235A5B"/>
            </a:solidFill>
            <a:prstDash val="solid"/>
            <a:headEnd type="none" w="sm" len="sm"/>
            <a:tailEnd type="none" w="sm" len="sm"/>
          </a:ln>
        </p:spPr>
      </p:sp>
      <p:sp>
        <p:nvSpPr>
          <p:cNvPr id="1049447" name="Freeform 19"/>
          <p:cNvSpPr/>
          <p:nvPr/>
        </p:nvSpPr>
        <p:spPr>
          <a:xfrm>
            <a:off x="8746287" y="4433927"/>
            <a:ext cx="763233" cy="763233"/>
          </a:xfrm>
          <a:custGeom>
            <a:avLst/>
            <a:ahLst/>
            <a:rect l="l" t="t" r="r" b="b"/>
            <a:pathLst>
              <a:path w="763233" h="763233">
                <a:moveTo>
                  <a:pt x="0" y="0"/>
                </a:moveTo>
                <a:lnTo>
                  <a:pt x="763233" y="0"/>
                </a:lnTo>
                <a:lnTo>
                  <a:pt x="763233" y="763233"/>
                </a:lnTo>
                <a:lnTo>
                  <a:pt x="0" y="763233"/>
                </a:lnTo>
                <a:lnTo>
                  <a:pt x="0" y="0"/>
                </a:lnTo>
                <a:close/>
              </a:path>
            </a:pathLst>
          </a:custGeom>
          <a:blipFill>
            <a:blip xmlns:r="http://schemas.openxmlformats.org/officeDocument/2006/relationships" r:embed="rId1"/>
            <a:stretch>
              <a:fillRect/>
            </a:stretch>
          </a:blipFill>
        </p:spPr>
      </p:sp>
      <p:sp>
        <p:nvSpPr>
          <p:cNvPr id="1049448" name="Freeform 20"/>
          <p:cNvSpPr/>
          <p:nvPr/>
        </p:nvSpPr>
        <p:spPr>
          <a:xfrm>
            <a:off x="8746287" y="2957472"/>
            <a:ext cx="742778" cy="594223"/>
          </a:xfrm>
          <a:custGeom>
            <a:avLst/>
            <a:ahLst/>
            <a:rect l="l" t="t" r="r" b="b"/>
            <a:pathLst>
              <a:path w="742778" h="594223">
                <a:moveTo>
                  <a:pt x="0" y="0"/>
                </a:moveTo>
                <a:lnTo>
                  <a:pt x="742778" y="0"/>
                </a:lnTo>
                <a:lnTo>
                  <a:pt x="742778" y="594223"/>
                </a:lnTo>
                <a:lnTo>
                  <a:pt x="0" y="594223"/>
                </a:lnTo>
                <a:lnTo>
                  <a:pt x="0" y="0"/>
                </a:lnTo>
                <a:close/>
              </a:path>
            </a:pathLst>
          </a:custGeom>
          <a:blipFill>
            <a:blip xmlns:r="http://schemas.openxmlformats.org/officeDocument/2006/relationships" r:embed="rId2"/>
            <a:stretch>
              <a:fillRect/>
            </a:stretch>
          </a:blipFill>
        </p:spPr>
      </p:sp>
      <p:sp>
        <p:nvSpPr>
          <p:cNvPr id="1049449" name="Freeform 21"/>
          <p:cNvSpPr/>
          <p:nvPr/>
        </p:nvSpPr>
        <p:spPr>
          <a:xfrm>
            <a:off x="7173019" y="4527329"/>
            <a:ext cx="745493" cy="584280"/>
          </a:xfrm>
          <a:custGeom>
            <a:avLst/>
            <a:ahLst/>
            <a:rect l="l" t="t" r="r" b="b"/>
            <a:pathLst>
              <a:path w="745493" h="584280">
                <a:moveTo>
                  <a:pt x="0" y="0"/>
                </a:moveTo>
                <a:lnTo>
                  <a:pt x="745494" y="0"/>
                </a:lnTo>
                <a:lnTo>
                  <a:pt x="745494" y="584280"/>
                </a:lnTo>
                <a:lnTo>
                  <a:pt x="0" y="584280"/>
                </a:lnTo>
                <a:lnTo>
                  <a:pt x="0" y="0"/>
                </a:lnTo>
                <a:close/>
              </a:path>
            </a:pathLst>
          </a:custGeom>
          <a:blipFill>
            <a:blip xmlns:r="http://schemas.openxmlformats.org/officeDocument/2006/relationships" r:embed="rId3"/>
            <a:stretch>
              <a:fillRect/>
            </a:stretch>
          </a:blipFill>
        </p:spPr>
      </p:sp>
      <p:sp>
        <p:nvSpPr>
          <p:cNvPr id="1049450" name="Freeform 22"/>
          <p:cNvSpPr/>
          <p:nvPr/>
        </p:nvSpPr>
        <p:spPr>
          <a:xfrm>
            <a:off x="10392757" y="4476703"/>
            <a:ext cx="685393" cy="677682"/>
          </a:xfrm>
          <a:custGeom>
            <a:avLst/>
            <a:ahLst/>
            <a:rect l="l" t="t" r="r" b="b"/>
            <a:pathLst>
              <a:path w="685393" h="677682">
                <a:moveTo>
                  <a:pt x="0" y="0"/>
                </a:moveTo>
                <a:lnTo>
                  <a:pt x="685393" y="0"/>
                </a:lnTo>
                <a:lnTo>
                  <a:pt x="685393" y="677682"/>
                </a:lnTo>
                <a:lnTo>
                  <a:pt x="0" y="677682"/>
                </a:lnTo>
                <a:lnTo>
                  <a:pt x="0" y="0"/>
                </a:lnTo>
                <a:close/>
              </a:path>
            </a:pathLst>
          </a:custGeom>
          <a:blipFill>
            <a:blip xmlns:r="http://schemas.openxmlformats.org/officeDocument/2006/relationships" r:embed="rId4"/>
            <a:stretch>
              <a:fillRect/>
            </a:stretch>
          </a:blipFill>
        </p:spPr>
      </p:sp>
      <p:sp>
        <p:nvSpPr>
          <p:cNvPr id="1049451" name="Freeform 23"/>
          <p:cNvSpPr/>
          <p:nvPr/>
        </p:nvSpPr>
        <p:spPr>
          <a:xfrm>
            <a:off x="8683200" y="6200172"/>
            <a:ext cx="921600" cy="559872"/>
          </a:xfrm>
          <a:custGeom>
            <a:avLst/>
            <a:ahLst/>
            <a:rect l="l" t="t" r="r" b="b"/>
            <a:pathLst>
              <a:path w="921600" h="559872">
                <a:moveTo>
                  <a:pt x="0" y="0"/>
                </a:moveTo>
                <a:lnTo>
                  <a:pt x="921600" y="0"/>
                </a:lnTo>
                <a:lnTo>
                  <a:pt x="921600" y="559872"/>
                </a:lnTo>
                <a:lnTo>
                  <a:pt x="0" y="559872"/>
                </a:lnTo>
                <a:lnTo>
                  <a:pt x="0" y="0"/>
                </a:lnTo>
                <a:close/>
              </a:path>
            </a:pathLst>
          </a:custGeom>
          <a:blipFill>
            <a:blip xmlns:r="http://schemas.openxmlformats.org/officeDocument/2006/relationships" r:embed="rId5"/>
            <a:stretch>
              <a:fillRect/>
            </a:stretch>
          </a:blipFill>
        </p:spPr>
      </p:sp>
      <p:sp>
        <p:nvSpPr>
          <p:cNvPr id="1049452" name="TextBox 24"/>
          <p:cNvSpPr txBox="1"/>
          <p:nvPr/>
        </p:nvSpPr>
        <p:spPr>
          <a:xfrm>
            <a:off x="3741732" y="702368"/>
            <a:ext cx="10804536" cy="1422400"/>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BASIC STRATEGY FOR ULMATEC'S THREE-MARKET DIVISION</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453" name="TextBox 25"/>
          <p:cNvSpPr txBox="1"/>
          <p:nvPr/>
        </p:nvSpPr>
        <p:spPr>
          <a:xfrm>
            <a:off x="1488883" y="3248598"/>
            <a:ext cx="3968156"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Customer-Centric Approach</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54" name="TextBox 26"/>
          <p:cNvSpPr txBox="1"/>
          <p:nvPr/>
        </p:nvSpPr>
        <p:spPr>
          <a:xfrm>
            <a:off x="1488883" y="3718412"/>
            <a:ext cx="3995172" cy="1163320"/>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ULMATEC plans to enhance customer satisfaction and loyalty by implementing a feedback loop to gather insights from clients across all segments. </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455" name="TextBox 27"/>
          <p:cNvSpPr txBox="1"/>
          <p:nvPr/>
        </p:nvSpPr>
        <p:spPr>
          <a:xfrm>
            <a:off x="1488883" y="5475884"/>
            <a:ext cx="3968156"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Localized Marketing Strategies</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56" name="TextBox 28"/>
          <p:cNvSpPr txBox="1"/>
          <p:nvPr/>
        </p:nvSpPr>
        <p:spPr>
          <a:xfrm>
            <a:off x="1488883" y="5936269"/>
            <a:ext cx="3968156" cy="1744980"/>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Develop localized strategies that consider regional regulations, customer preferences, and market dynamics, such as tailoring marketing materials for specific countries or regions where ULMATEC operates. </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457" name="TextBox 29"/>
          <p:cNvSpPr txBox="1"/>
          <p:nvPr/>
        </p:nvSpPr>
        <p:spPr>
          <a:xfrm>
            <a:off x="12829506" y="3215141"/>
            <a:ext cx="3968156"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Strategic Partnerships</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58" name="TextBox 30"/>
          <p:cNvSpPr txBox="1"/>
          <p:nvPr/>
        </p:nvSpPr>
        <p:spPr>
          <a:xfrm>
            <a:off x="12829506" y="3678677"/>
            <a:ext cx="3968156" cy="1163320"/>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Forming alliances with key market players can boost credibility, expand reach, and provide access to new customers and joint venture opportunities. </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459" name="TextBox 31"/>
          <p:cNvSpPr txBox="1"/>
          <p:nvPr/>
        </p:nvSpPr>
        <p:spPr>
          <a:xfrm>
            <a:off x="12830607" y="5316097"/>
            <a:ext cx="4428693" cy="367199"/>
          </a:xfrm>
          <a:prstGeom prst="rect"/>
        </p:spPr>
        <p:txBody>
          <a:bodyPr anchor="t" bIns="0" lIns="0" rIns="0" rtlCol="0" tIns="0">
            <a:spAutoFit/>
          </a:bodyPr>
          <a:p>
            <a:pPr algn="l"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Brand Consistency Across Markets</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60" name="TextBox 32"/>
          <p:cNvSpPr txBox="1"/>
          <p:nvPr/>
        </p:nvSpPr>
        <p:spPr>
          <a:xfrm>
            <a:off x="12830607" y="5756160"/>
            <a:ext cx="3968156" cy="1454150"/>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Maintain a consistent brand image in all marketing materials, allowing for customization to meet market needs, to enhance recognition and trust across diverse markets. </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461" name="TextBox 33"/>
          <p:cNvSpPr txBox="1"/>
          <p:nvPr/>
        </p:nvSpPr>
        <p:spPr>
          <a:xfrm>
            <a:off x="12326890" y="941116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sp>
        <p:nvSpPr>
          <p:cNvPr id="1049462" name="TextBox 34"/>
          <p:cNvSpPr txBox="1"/>
          <p:nvPr/>
        </p:nvSpPr>
        <p:spPr>
          <a:xfrm>
            <a:off x="7173019" y="7527919"/>
            <a:ext cx="3968156" cy="365737"/>
          </a:xfrm>
          <a:prstGeom prst="rect"/>
        </p:spPr>
        <p:txBody>
          <a:bodyPr anchor="t" bIns="0" lIns="0" rIns="0" rtlCol="0" tIns="0">
            <a:spAutoFit/>
          </a:bodyPr>
          <a:p>
            <a:pPr algn="ctr" indent="0" lvl="1" marL="0">
              <a:lnSpc>
                <a:spcPts val="2940"/>
              </a:lnSpc>
              <a:spcBef>
                <a:spcPct val="0"/>
              </a:spcBef>
            </a:pPr>
            <a:r>
              <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rPr>
              <a:t>Performance Metrics</a:t>
            </a:r>
            <a:endParaRPr b="1" sz="2100" lang="en-US" spc="67">
              <a:solidFill>
                <a:srgbClr val="000000"/>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63" name="TextBox 35"/>
          <p:cNvSpPr txBox="1"/>
          <p:nvPr/>
        </p:nvSpPr>
        <p:spPr>
          <a:xfrm>
            <a:off x="7434851" y="7979381"/>
            <a:ext cx="3968156" cy="1163320"/>
          </a:xfrm>
          <a:prstGeom prst="rect"/>
        </p:spPr>
        <p:txBody>
          <a:bodyPr anchor="t" bIns="0" lIns="0" rIns="0" rtlCol="0" tIns="0">
            <a:spAutoFit/>
          </a:bodyPr>
          <a:p>
            <a:pPr algn="just" indent="0" lvl="0" marL="0">
              <a:lnSpc>
                <a:spcPts val="2290"/>
              </a:lnSpc>
              <a:spcBef>
                <a:spcPct val="0"/>
              </a:spcBef>
            </a:pPr>
            <a:r>
              <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rPr>
              <a:t>To gauge success and adjust strategies, set clear KPIs for each market division, such as sales growth, customer acquisition rates, and market share. </a:t>
            </a:r>
            <a:endParaRPr sz="1525" lang="en-US" spc="79">
              <a:solidFill>
                <a:srgbClr val="000000"/>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319" name=""/>
        <p:cNvGrpSpPr/>
        <p:nvPr/>
      </p:nvGrpSpPr>
      <p:grpSpPr>
        <a:xfrm>
          <a:off x="0" y="0"/>
          <a:ext cx="0" cy="0"/>
          <a:chOff x="0" y="0"/>
          <a:chExt cx="0" cy="0"/>
        </a:xfrm>
      </p:grpSpPr>
      <p:grpSp>
        <p:nvGrpSpPr>
          <p:cNvPr id="320" name="Group 2"/>
          <p:cNvGrpSpPr/>
          <p:nvPr/>
        </p:nvGrpSpPr>
        <p:grpSpPr>
          <a:xfrm rot="-10800000">
            <a:off x="1327630" y="3635345"/>
            <a:ext cx="2821296" cy="4659575"/>
            <a:chOff x="0" y="0"/>
            <a:chExt cx="588338" cy="971682"/>
          </a:xfrm>
        </p:grpSpPr>
        <p:sp>
          <p:nvSpPr>
            <p:cNvPr id="1049464" name="Freeform 3"/>
            <p:cNvSpPr/>
            <p:nvPr/>
          </p:nvSpPr>
          <p:spPr>
            <a:xfrm>
              <a:off x="0" y="0"/>
              <a:ext cx="588338" cy="967527"/>
            </a:xfrm>
            <a:custGeom>
              <a:avLst/>
              <a:ahLst/>
              <a:rect l="l" t="t" r="r" b="b"/>
              <a:pathLst>
                <a:path w="588338" h="967527">
                  <a:moveTo>
                    <a:pt x="588338" y="32157"/>
                  </a:moveTo>
                  <a:lnTo>
                    <a:pt x="588338" y="825225"/>
                  </a:lnTo>
                  <a:cubicBezTo>
                    <a:pt x="588338" y="844611"/>
                    <a:pt x="576433" y="862008"/>
                    <a:pt x="558363" y="869029"/>
                  </a:cubicBezTo>
                  <a:lnTo>
                    <a:pt x="324143" y="960036"/>
                  </a:lnTo>
                  <a:cubicBezTo>
                    <a:pt x="304862" y="967527"/>
                    <a:pt x="283475" y="967527"/>
                    <a:pt x="264194" y="960036"/>
                  </a:cubicBezTo>
                  <a:lnTo>
                    <a:pt x="29974" y="869029"/>
                  </a:lnTo>
                  <a:cubicBezTo>
                    <a:pt x="11904" y="862008"/>
                    <a:pt x="0" y="844611"/>
                    <a:pt x="0" y="825225"/>
                  </a:cubicBezTo>
                  <a:lnTo>
                    <a:pt x="0" y="32157"/>
                  </a:lnTo>
                  <a:cubicBezTo>
                    <a:pt x="0" y="23629"/>
                    <a:pt x="3388" y="15449"/>
                    <a:pt x="9419" y="9419"/>
                  </a:cubicBezTo>
                  <a:cubicBezTo>
                    <a:pt x="15449" y="3388"/>
                    <a:pt x="23629" y="0"/>
                    <a:pt x="32157" y="0"/>
                  </a:cubicBezTo>
                  <a:lnTo>
                    <a:pt x="556180" y="0"/>
                  </a:lnTo>
                  <a:cubicBezTo>
                    <a:pt x="564709" y="0"/>
                    <a:pt x="572888" y="3388"/>
                    <a:pt x="578919" y="9419"/>
                  </a:cubicBezTo>
                  <a:cubicBezTo>
                    <a:pt x="584950" y="15449"/>
                    <a:pt x="588338" y="23629"/>
                    <a:pt x="588338" y="32157"/>
                  </a:cubicBezTo>
                  <a:close/>
                </a:path>
              </a:pathLst>
            </a:custGeom>
            <a:solidFill>
              <a:srgbClr val="235A5B"/>
            </a:solidFill>
          </p:spPr>
        </p:sp>
        <p:sp>
          <p:nvSpPr>
            <p:cNvPr id="1049465" name="TextBox 4"/>
            <p:cNvSpPr txBox="1"/>
            <p:nvPr/>
          </p:nvSpPr>
          <p:spPr>
            <a:xfrm>
              <a:off x="0" y="-47625"/>
              <a:ext cx="588338" cy="905007"/>
            </a:xfrm>
            <a:prstGeom prst="rect"/>
          </p:spPr>
          <p:txBody>
            <a:bodyPr anchor="ctr" bIns="45667" lIns="45667" rIns="45667" rtlCol="0" tIns="45667"/>
            <a:p>
              <a:pPr algn="ctr">
                <a:lnSpc>
                  <a:spcPts val="2770"/>
                </a:lnSpc>
              </a:pPr>
            </a:p>
          </p:txBody>
        </p:sp>
      </p:grpSp>
      <p:grpSp>
        <p:nvGrpSpPr>
          <p:cNvPr id="321" name="Group 5"/>
          <p:cNvGrpSpPr>
            <a:grpSpLocks noChangeAspect="1"/>
          </p:cNvGrpSpPr>
          <p:nvPr/>
        </p:nvGrpSpPr>
        <p:grpSpPr>
          <a:xfrm rot="0">
            <a:off x="1927958" y="2823895"/>
            <a:ext cx="1622901" cy="1622901"/>
            <a:chOff x="0" y="0"/>
            <a:chExt cx="495300" cy="495300"/>
          </a:xfrm>
        </p:grpSpPr>
        <p:sp>
          <p:nvSpPr>
            <p:cNvPr id="1049466" name="Freeform 6"/>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235A5B"/>
            </a:solidFill>
          </p:spPr>
        </p:sp>
        <p:sp>
          <p:nvSpPr>
            <p:cNvPr id="1049467" name="Freeform 7"/>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322" name="Group 8"/>
          <p:cNvGrpSpPr/>
          <p:nvPr/>
        </p:nvGrpSpPr>
        <p:grpSpPr>
          <a:xfrm rot="-10800000">
            <a:off x="4529925" y="3635345"/>
            <a:ext cx="2823558" cy="4659575"/>
            <a:chOff x="0" y="0"/>
            <a:chExt cx="588338" cy="970904"/>
          </a:xfrm>
        </p:grpSpPr>
        <p:sp>
          <p:nvSpPr>
            <p:cNvPr id="1049468" name="Freeform 9"/>
            <p:cNvSpPr/>
            <p:nvPr/>
          </p:nvSpPr>
          <p:spPr>
            <a:xfrm>
              <a:off x="0" y="0"/>
              <a:ext cx="588338" cy="966752"/>
            </a:xfrm>
            <a:custGeom>
              <a:avLst/>
              <a:ahLst/>
              <a:rect l="l" t="t" r="r" b="b"/>
              <a:pathLst>
                <a:path w="588338" h="966752">
                  <a:moveTo>
                    <a:pt x="588338" y="32132"/>
                  </a:moveTo>
                  <a:lnTo>
                    <a:pt x="588338" y="824472"/>
                  </a:lnTo>
                  <a:cubicBezTo>
                    <a:pt x="588338" y="843843"/>
                    <a:pt x="576443" y="861225"/>
                    <a:pt x="558387" y="868241"/>
                  </a:cubicBezTo>
                  <a:lnTo>
                    <a:pt x="324119" y="959266"/>
                  </a:lnTo>
                  <a:cubicBezTo>
                    <a:pt x="304854" y="966752"/>
                    <a:pt x="283484" y="966752"/>
                    <a:pt x="264219" y="959266"/>
                  </a:cubicBezTo>
                  <a:lnTo>
                    <a:pt x="29950" y="868241"/>
                  </a:lnTo>
                  <a:cubicBezTo>
                    <a:pt x="11895" y="861225"/>
                    <a:pt x="0" y="843843"/>
                    <a:pt x="0" y="824472"/>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327576"/>
            </a:solidFill>
          </p:spPr>
        </p:sp>
        <p:sp>
          <p:nvSpPr>
            <p:cNvPr id="1049469" name="TextBox 10"/>
            <p:cNvSpPr txBox="1"/>
            <p:nvPr/>
          </p:nvSpPr>
          <p:spPr>
            <a:xfrm>
              <a:off x="0" y="-47625"/>
              <a:ext cx="588338" cy="904229"/>
            </a:xfrm>
            <a:prstGeom prst="rect"/>
          </p:spPr>
          <p:txBody>
            <a:bodyPr anchor="ctr" bIns="45667" lIns="45667" rIns="45667" rtlCol="0" tIns="45667"/>
            <a:p>
              <a:pPr algn="ctr">
                <a:lnSpc>
                  <a:spcPts val="2770"/>
                </a:lnSpc>
              </a:pPr>
            </a:p>
          </p:txBody>
        </p:sp>
      </p:grpSp>
      <p:grpSp>
        <p:nvGrpSpPr>
          <p:cNvPr id="323" name="Group 11"/>
          <p:cNvGrpSpPr>
            <a:grpSpLocks noChangeAspect="1"/>
          </p:cNvGrpSpPr>
          <p:nvPr/>
        </p:nvGrpSpPr>
        <p:grpSpPr>
          <a:xfrm rot="0">
            <a:off x="5130254" y="2823895"/>
            <a:ext cx="1622901" cy="1622901"/>
            <a:chOff x="0" y="0"/>
            <a:chExt cx="495300" cy="495300"/>
          </a:xfrm>
        </p:grpSpPr>
        <p:sp>
          <p:nvSpPr>
            <p:cNvPr id="1049470" name="Freeform 12"/>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327576"/>
            </a:solidFill>
          </p:spPr>
        </p:sp>
        <p:sp>
          <p:nvSpPr>
            <p:cNvPr id="1049471" name="Freeform 13"/>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324" name="Group 14"/>
          <p:cNvGrpSpPr/>
          <p:nvPr/>
        </p:nvGrpSpPr>
        <p:grpSpPr>
          <a:xfrm rot="-10800000">
            <a:off x="7732221" y="3635345"/>
            <a:ext cx="2823558" cy="4659575"/>
            <a:chOff x="0" y="0"/>
            <a:chExt cx="588338" cy="970904"/>
          </a:xfrm>
        </p:grpSpPr>
        <p:sp>
          <p:nvSpPr>
            <p:cNvPr id="1049472" name="Freeform 15"/>
            <p:cNvSpPr/>
            <p:nvPr/>
          </p:nvSpPr>
          <p:spPr>
            <a:xfrm>
              <a:off x="0" y="0"/>
              <a:ext cx="588338" cy="966752"/>
            </a:xfrm>
            <a:custGeom>
              <a:avLst/>
              <a:ahLst/>
              <a:rect l="l" t="t" r="r" b="b"/>
              <a:pathLst>
                <a:path w="588338" h="966752">
                  <a:moveTo>
                    <a:pt x="588338" y="32132"/>
                  </a:moveTo>
                  <a:lnTo>
                    <a:pt x="588338" y="824472"/>
                  </a:lnTo>
                  <a:cubicBezTo>
                    <a:pt x="588338" y="843843"/>
                    <a:pt x="576443" y="861225"/>
                    <a:pt x="558387" y="868241"/>
                  </a:cubicBezTo>
                  <a:lnTo>
                    <a:pt x="324119" y="959266"/>
                  </a:lnTo>
                  <a:cubicBezTo>
                    <a:pt x="304854" y="966752"/>
                    <a:pt x="283484" y="966752"/>
                    <a:pt x="264219" y="959266"/>
                  </a:cubicBezTo>
                  <a:lnTo>
                    <a:pt x="29950" y="868241"/>
                  </a:lnTo>
                  <a:cubicBezTo>
                    <a:pt x="11895" y="861225"/>
                    <a:pt x="0" y="843843"/>
                    <a:pt x="0" y="824472"/>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408789"/>
            </a:solidFill>
          </p:spPr>
        </p:sp>
        <p:sp>
          <p:nvSpPr>
            <p:cNvPr id="1049473" name="TextBox 16"/>
            <p:cNvSpPr txBox="1"/>
            <p:nvPr/>
          </p:nvSpPr>
          <p:spPr>
            <a:xfrm>
              <a:off x="0" y="-47625"/>
              <a:ext cx="588338" cy="904229"/>
            </a:xfrm>
            <a:prstGeom prst="rect"/>
          </p:spPr>
          <p:txBody>
            <a:bodyPr anchor="ctr" bIns="45667" lIns="45667" rIns="45667" rtlCol="0" tIns="45667"/>
            <a:p>
              <a:pPr algn="ctr">
                <a:lnSpc>
                  <a:spcPts val="2770"/>
                </a:lnSpc>
              </a:pPr>
            </a:p>
          </p:txBody>
        </p:sp>
      </p:grpSp>
      <p:grpSp>
        <p:nvGrpSpPr>
          <p:cNvPr id="325" name="Group 17"/>
          <p:cNvGrpSpPr/>
          <p:nvPr/>
        </p:nvGrpSpPr>
        <p:grpSpPr>
          <a:xfrm rot="-10800000">
            <a:off x="10934517" y="3635345"/>
            <a:ext cx="2823558" cy="4659575"/>
            <a:chOff x="0" y="0"/>
            <a:chExt cx="588338" cy="970904"/>
          </a:xfrm>
        </p:grpSpPr>
        <p:sp>
          <p:nvSpPr>
            <p:cNvPr id="1049474" name="Freeform 18"/>
            <p:cNvSpPr/>
            <p:nvPr/>
          </p:nvSpPr>
          <p:spPr>
            <a:xfrm>
              <a:off x="0" y="0"/>
              <a:ext cx="588338" cy="966752"/>
            </a:xfrm>
            <a:custGeom>
              <a:avLst/>
              <a:ahLst/>
              <a:rect l="l" t="t" r="r" b="b"/>
              <a:pathLst>
                <a:path w="588338" h="966752">
                  <a:moveTo>
                    <a:pt x="588338" y="32132"/>
                  </a:moveTo>
                  <a:lnTo>
                    <a:pt x="588338" y="824472"/>
                  </a:lnTo>
                  <a:cubicBezTo>
                    <a:pt x="588338" y="843843"/>
                    <a:pt x="576443" y="861225"/>
                    <a:pt x="558387" y="868241"/>
                  </a:cubicBezTo>
                  <a:lnTo>
                    <a:pt x="324119" y="959266"/>
                  </a:lnTo>
                  <a:cubicBezTo>
                    <a:pt x="304854" y="966752"/>
                    <a:pt x="283484" y="966752"/>
                    <a:pt x="264219" y="959266"/>
                  </a:cubicBezTo>
                  <a:lnTo>
                    <a:pt x="29950" y="868241"/>
                  </a:lnTo>
                  <a:cubicBezTo>
                    <a:pt x="11895" y="861225"/>
                    <a:pt x="0" y="843843"/>
                    <a:pt x="0" y="824472"/>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639C9D"/>
            </a:solidFill>
          </p:spPr>
        </p:sp>
        <p:sp>
          <p:nvSpPr>
            <p:cNvPr id="1049475" name="TextBox 19"/>
            <p:cNvSpPr txBox="1"/>
            <p:nvPr/>
          </p:nvSpPr>
          <p:spPr>
            <a:xfrm>
              <a:off x="0" y="-47625"/>
              <a:ext cx="588338" cy="904229"/>
            </a:xfrm>
            <a:prstGeom prst="rect"/>
          </p:spPr>
          <p:txBody>
            <a:bodyPr anchor="ctr" bIns="45667" lIns="45667" rIns="45667" rtlCol="0" tIns="45667"/>
            <a:p>
              <a:pPr algn="ctr">
                <a:lnSpc>
                  <a:spcPts val="2770"/>
                </a:lnSpc>
              </a:pPr>
            </a:p>
          </p:txBody>
        </p:sp>
      </p:grpSp>
      <p:grpSp>
        <p:nvGrpSpPr>
          <p:cNvPr id="326" name="Group 20"/>
          <p:cNvGrpSpPr/>
          <p:nvPr/>
        </p:nvGrpSpPr>
        <p:grpSpPr>
          <a:xfrm rot="-10800000">
            <a:off x="14136812" y="3635345"/>
            <a:ext cx="2823558" cy="4659575"/>
            <a:chOff x="0" y="0"/>
            <a:chExt cx="588338" cy="970904"/>
          </a:xfrm>
        </p:grpSpPr>
        <p:sp>
          <p:nvSpPr>
            <p:cNvPr id="1049476" name="Freeform 21"/>
            <p:cNvSpPr/>
            <p:nvPr/>
          </p:nvSpPr>
          <p:spPr>
            <a:xfrm>
              <a:off x="0" y="0"/>
              <a:ext cx="588338" cy="966752"/>
            </a:xfrm>
            <a:custGeom>
              <a:avLst/>
              <a:ahLst/>
              <a:rect l="l" t="t" r="r" b="b"/>
              <a:pathLst>
                <a:path w="588338" h="966752">
                  <a:moveTo>
                    <a:pt x="588338" y="32132"/>
                  </a:moveTo>
                  <a:lnTo>
                    <a:pt x="588338" y="824472"/>
                  </a:lnTo>
                  <a:cubicBezTo>
                    <a:pt x="588338" y="843843"/>
                    <a:pt x="576443" y="861225"/>
                    <a:pt x="558387" y="868241"/>
                  </a:cubicBezTo>
                  <a:lnTo>
                    <a:pt x="324119" y="959266"/>
                  </a:lnTo>
                  <a:cubicBezTo>
                    <a:pt x="304854" y="966752"/>
                    <a:pt x="283484" y="966752"/>
                    <a:pt x="264219" y="959266"/>
                  </a:cubicBezTo>
                  <a:lnTo>
                    <a:pt x="29950" y="868241"/>
                  </a:lnTo>
                  <a:cubicBezTo>
                    <a:pt x="11895" y="861225"/>
                    <a:pt x="0" y="843843"/>
                    <a:pt x="0" y="824472"/>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92BEBF"/>
            </a:solidFill>
          </p:spPr>
        </p:sp>
        <p:sp>
          <p:nvSpPr>
            <p:cNvPr id="1049477" name="TextBox 22"/>
            <p:cNvSpPr txBox="1"/>
            <p:nvPr/>
          </p:nvSpPr>
          <p:spPr>
            <a:xfrm>
              <a:off x="0" y="-47625"/>
              <a:ext cx="588338" cy="904229"/>
            </a:xfrm>
            <a:prstGeom prst="rect"/>
          </p:spPr>
          <p:txBody>
            <a:bodyPr anchor="ctr" bIns="45667" lIns="45667" rIns="45667" rtlCol="0" tIns="45667"/>
            <a:p>
              <a:pPr algn="ctr">
                <a:lnSpc>
                  <a:spcPts val="2770"/>
                </a:lnSpc>
              </a:pPr>
            </a:p>
          </p:txBody>
        </p:sp>
      </p:grpSp>
      <p:sp>
        <p:nvSpPr>
          <p:cNvPr id="1049478" name="TextBox 23"/>
          <p:cNvSpPr txBox="1"/>
          <p:nvPr/>
        </p:nvSpPr>
        <p:spPr>
          <a:xfrm>
            <a:off x="2202597" y="3352917"/>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01</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479" name="TextBox 24"/>
          <p:cNvSpPr txBox="1"/>
          <p:nvPr/>
        </p:nvSpPr>
        <p:spPr>
          <a:xfrm>
            <a:off x="1577024" y="4546544"/>
            <a:ext cx="2333777" cy="699563"/>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Leverage AI for Personalization</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80" name="TextBox 25"/>
          <p:cNvSpPr txBox="1"/>
          <p:nvPr/>
        </p:nvSpPr>
        <p:spPr>
          <a:xfrm>
            <a:off x="1577024" y="5597931"/>
            <a:ext cx="2333777" cy="2463165"/>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Utilize AI-driven tools to create personalized marketing content and optimize campaigns based on customer behavior and preferences, enhancing engagement and conversion rates.</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481" name="TextBox 26"/>
          <p:cNvSpPr txBox="1"/>
          <p:nvPr/>
        </p:nvSpPr>
        <p:spPr>
          <a:xfrm>
            <a:off x="5400390" y="3352917"/>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02</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482" name="TextBox 27"/>
          <p:cNvSpPr txBox="1"/>
          <p:nvPr/>
        </p:nvSpPr>
        <p:spPr>
          <a:xfrm>
            <a:off x="4774816" y="4626421"/>
            <a:ext cx="2333777" cy="348476"/>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Video Marketing</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83" name="TextBox 28"/>
          <p:cNvSpPr txBox="1"/>
          <p:nvPr/>
        </p:nvSpPr>
        <p:spPr>
          <a:xfrm>
            <a:off x="4774816" y="5597931"/>
            <a:ext cx="2333777" cy="2463165"/>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Invest in video content that showcases product demonstrations, customer testimonials, and educational materials. This will enhance visibility on platforms like LinkedIn and YouTube.</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484" name="TextBox 29"/>
          <p:cNvSpPr txBox="1"/>
          <p:nvPr/>
        </p:nvSpPr>
        <p:spPr>
          <a:xfrm>
            <a:off x="7981615" y="4509214"/>
            <a:ext cx="2333777" cy="699563"/>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Targeted Digital Advertising</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85" name="TextBox 30"/>
          <p:cNvSpPr txBox="1"/>
          <p:nvPr/>
        </p:nvSpPr>
        <p:spPr>
          <a:xfrm>
            <a:off x="7886624" y="5597931"/>
            <a:ext cx="2523758" cy="2463165"/>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Implement targeted advertising campaigns on LinkedIn and industry-specific platforms to reach decision-makers in relevant sectors, focusing on the benefits of ULMATEC’s solutions.</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486" name="TextBox 31"/>
          <p:cNvSpPr txBox="1"/>
          <p:nvPr/>
        </p:nvSpPr>
        <p:spPr>
          <a:xfrm>
            <a:off x="11179407" y="4626421"/>
            <a:ext cx="2333777" cy="348476"/>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Content Marketing</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87" name="TextBox 32"/>
          <p:cNvSpPr txBox="1"/>
          <p:nvPr/>
        </p:nvSpPr>
        <p:spPr>
          <a:xfrm>
            <a:off x="11187505" y="5340953"/>
            <a:ext cx="2333777" cy="2736850"/>
          </a:xfrm>
          <a:prstGeom prst="rect"/>
        </p:spPr>
        <p:txBody>
          <a:bodyPr anchor="t" bIns="0" lIns="0" rIns="0" rtlCol="0" tIns="0">
            <a:spAutoFit/>
          </a:bodyPr>
          <a:p>
            <a:pPr algn="ctr">
              <a:lnSpc>
                <a:spcPts val="2155"/>
              </a:lnSpc>
              <a:spcBef>
                <a:spcPct val="0"/>
              </a:spcBef>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Develop a robust content marketing strategy that includes blogs, white papers, and case studies tailored to each market segment (offshore wind, industrial extraction, heat recovery) to establish thought leadership and educate the audience.</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488" name="TextBox 33"/>
          <p:cNvSpPr txBox="1"/>
          <p:nvPr/>
        </p:nvSpPr>
        <p:spPr>
          <a:xfrm>
            <a:off x="14381703" y="4626421"/>
            <a:ext cx="2333777" cy="699563"/>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Engagement through Webinars</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489" name="TextBox 34"/>
          <p:cNvSpPr txBox="1"/>
          <p:nvPr/>
        </p:nvSpPr>
        <p:spPr>
          <a:xfrm>
            <a:off x="14377200" y="5731281"/>
            <a:ext cx="2333777" cy="2189480"/>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Host quarterly webinars featuring industry experts discussing air quality management challenges and solutions, fostering direct engagement with potential clients.</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490" name="TextBox 35"/>
          <p:cNvSpPr txBox="1"/>
          <p:nvPr/>
        </p:nvSpPr>
        <p:spPr>
          <a:xfrm>
            <a:off x="3550859" y="1081150"/>
            <a:ext cx="10998636" cy="1422399"/>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10-POINT MARKETING &amp; COMMUNICATION PLAN FOR ULMATEC IN 2025</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491" name="Freeform 36"/>
          <p:cNvSpPr/>
          <p:nvPr/>
        </p:nvSpPr>
        <p:spPr>
          <a:xfrm>
            <a:off x="15182806" y="1013531"/>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492" name="Freeform 37"/>
          <p:cNvSpPr/>
          <p:nvPr/>
        </p:nvSpPr>
        <p:spPr>
          <a:xfrm>
            <a:off x="1028700" y="1013531"/>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493" name="AutoShape 38"/>
          <p:cNvSpPr/>
          <p:nvPr/>
        </p:nvSpPr>
        <p:spPr>
          <a:xfrm>
            <a:off x="1515899" y="9190098"/>
            <a:ext cx="15256203" cy="0"/>
          </a:xfrm>
          <a:prstGeom prst="line"/>
          <a:ln w="9525" cap="flat">
            <a:solidFill>
              <a:srgbClr val="235A5B"/>
            </a:solidFill>
            <a:prstDash val="solid"/>
            <a:headEnd type="none" w="sm" len="sm"/>
            <a:tailEnd type="none" w="sm" len="sm"/>
          </a:ln>
        </p:spPr>
      </p:sp>
      <p:sp>
        <p:nvSpPr>
          <p:cNvPr id="1049494" name="TextBox 39"/>
          <p:cNvSpPr txBox="1"/>
          <p:nvPr/>
        </p:nvSpPr>
        <p:spPr>
          <a:xfrm>
            <a:off x="12326890" y="931591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grpSp>
        <p:nvGrpSpPr>
          <p:cNvPr id="327" name="Group 40"/>
          <p:cNvGrpSpPr>
            <a:grpSpLocks noChangeAspect="1"/>
          </p:cNvGrpSpPr>
          <p:nvPr/>
        </p:nvGrpSpPr>
        <p:grpSpPr>
          <a:xfrm rot="0">
            <a:off x="8332549" y="2823895"/>
            <a:ext cx="1622901" cy="1622901"/>
            <a:chOff x="0" y="0"/>
            <a:chExt cx="495300" cy="495300"/>
          </a:xfrm>
        </p:grpSpPr>
        <p:sp>
          <p:nvSpPr>
            <p:cNvPr id="1049495" name="Freeform 41"/>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408789"/>
            </a:solidFill>
          </p:spPr>
        </p:sp>
        <p:sp>
          <p:nvSpPr>
            <p:cNvPr id="1049496" name="Freeform 42"/>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328" name="Group 43"/>
          <p:cNvGrpSpPr>
            <a:grpSpLocks noChangeAspect="1"/>
          </p:cNvGrpSpPr>
          <p:nvPr/>
        </p:nvGrpSpPr>
        <p:grpSpPr>
          <a:xfrm rot="0">
            <a:off x="11534845" y="2823895"/>
            <a:ext cx="1622901" cy="1622901"/>
            <a:chOff x="0" y="0"/>
            <a:chExt cx="495300" cy="495300"/>
          </a:xfrm>
        </p:grpSpPr>
        <p:sp>
          <p:nvSpPr>
            <p:cNvPr id="1049497" name="Freeform 44"/>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639C9D"/>
            </a:solidFill>
          </p:spPr>
        </p:sp>
        <p:sp>
          <p:nvSpPr>
            <p:cNvPr id="1049498" name="Freeform 45"/>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329" name="Group 46"/>
          <p:cNvGrpSpPr>
            <a:grpSpLocks noChangeAspect="1"/>
          </p:cNvGrpSpPr>
          <p:nvPr/>
        </p:nvGrpSpPr>
        <p:grpSpPr>
          <a:xfrm rot="0">
            <a:off x="14737141" y="2823895"/>
            <a:ext cx="1622901" cy="1622901"/>
            <a:chOff x="0" y="0"/>
            <a:chExt cx="495300" cy="495300"/>
          </a:xfrm>
        </p:grpSpPr>
        <p:sp>
          <p:nvSpPr>
            <p:cNvPr id="1049499" name="Freeform 47"/>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92BEBF"/>
            </a:solidFill>
          </p:spPr>
        </p:sp>
        <p:sp>
          <p:nvSpPr>
            <p:cNvPr id="1049500" name="Freeform 48"/>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9501" name="TextBox 49"/>
          <p:cNvSpPr txBox="1"/>
          <p:nvPr/>
        </p:nvSpPr>
        <p:spPr>
          <a:xfrm>
            <a:off x="8607188" y="3352917"/>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03</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502" name="TextBox 50"/>
          <p:cNvSpPr txBox="1"/>
          <p:nvPr/>
        </p:nvSpPr>
        <p:spPr>
          <a:xfrm>
            <a:off x="11813079" y="3352917"/>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04</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503" name="TextBox 51"/>
          <p:cNvSpPr txBox="1"/>
          <p:nvPr/>
        </p:nvSpPr>
        <p:spPr>
          <a:xfrm>
            <a:off x="15015375" y="3352917"/>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05</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330" name=""/>
        <p:cNvGrpSpPr/>
        <p:nvPr/>
      </p:nvGrpSpPr>
      <p:grpSpPr>
        <a:xfrm>
          <a:off x="0" y="0"/>
          <a:ext cx="0" cy="0"/>
          <a:chOff x="0" y="0"/>
          <a:chExt cx="0" cy="0"/>
        </a:xfrm>
      </p:grpSpPr>
      <p:grpSp>
        <p:nvGrpSpPr>
          <p:cNvPr id="331" name="Group 2"/>
          <p:cNvGrpSpPr/>
          <p:nvPr/>
        </p:nvGrpSpPr>
        <p:grpSpPr>
          <a:xfrm rot="-10800000">
            <a:off x="1327630" y="3635345"/>
            <a:ext cx="2821296" cy="4659575"/>
            <a:chOff x="0" y="0"/>
            <a:chExt cx="588338" cy="971682"/>
          </a:xfrm>
        </p:grpSpPr>
        <p:sp>
          <p:nvSpPr>
            <p:cNvPr id="1049504" name="Freeform 3"/>
            <p:cNvSpPr/>
            <p:nvPr/>
          </p:nvSpPr>
          <p:spPr>
            <a:xfrm>
              <a:off x="0" y="0"/>
              <a:ext cx="588338" cy="967527"/>
            </a:xfrm>
            <a:custGeom>
              <a:avLst/>
              <a:ahLst/>
              <a:rect l="l" t="t" r="r" b="b"/>
              <a:pathLst>
                <a:path w="588338" h="967527">
                  <a:moveTo>
                    <a:pt x="588338" y="32157"/>
                  </a:moveTo>
                  <a:lnTo>
                    <a:pt x="588338" y="825225"/>
                  </a:lnTo>
                  <a:cubicBezTo>
                    <a:pt x="588338" y="844611"/>
                    <a:pt x="576433" y="862008"/>
                    <a:pt x="558363" y="869029"/>
                  </a:cubicBezTo>
                  <a:lnTo>
                    <a:pt x="324143" y="960036"/>
                  </a:lnTo>
                  <a:cubicBezTo>
                    <a:pt x="304862" y="967527"/>
                    <a:pt x="283475" y="967527"/>
                    <a:pt x="264194" y="960036"/>
                  </a:cubicBezTo>
                  <a:lnTo>
                    <a:pt x="29974" y="869029"/>
                  </a:lnTo>
                  <a:cubicBezTo>
                    <a:pt x="11904" y="862008"/>
                    <a:pt x="0" y="844611"/>
                    <a:pt x="0" y="825225"/>
                  </a:cubicBezTo>
                  <a:lnTo>
                    <a:pt x="0" y="32157"/>
                  </a:lnTo>
                  <a:cubicBezTo>
                    <a:pt x="0" y="23629"/>
                    <a:pt x="3388" y="15449"/>
                    <a:pt x="9419" y="9419"/>
                  </a:cubicBezTo>
                  <a:cubicBezTo>
                    <a:pt x="15449" y="3388"/>
                    <a:pt x="23629" y="0"/>
                    <a:pt x="32157" y="0"/>
                  </a:cubicBezTo>
                  <a:lnTo>
                    <a:pt x="556180" y="0"/>
                  </a:lnTo>
                  <a:cubicBezTo>
                    <a:pt x="564709" y="0"/>
                    <a:pt x="572888" y="3388"/>
                    <a:pt x="578919" y="9419"/>
                  </a:cubicBezTo>
                  <a:cubicBezTo>
                    <a:pt x="584950" y="15449"/>
                    <a:pt x="588338" y="23629"/>
                    <a:pt x="588338" y="32157"/>
                  </a:cubicBezTo>
                  <a:close/>
                </a:path>
              </a:pathLst>
            </a:custGeom>
            <a:solidFill>
              <a:srgbClr val="235A5B"/>
            </a:solidFill>
          </p:spPr>
        </p:sp>
        <p:sp>
          <p:nvSpPr>
            <p:cNvPr id="1049505" name="TextBox 4"/>
            <p:cNvSpPr txBox="1"/>
            <p:nvPr/>
          </p:nvSpPr>
          <p:spPr>
            <a:xfrm>
              <a:off x="0" y="-47625"/>
              <a:ext cx="588338" cy="905007"/>
            </a:xfrm>
            <a:prstGeom prst="rect"/>
          </p:spPr>
          <p:txBody>
            <a:bodyPr anchor="ctr" bIns="45667" lIns="45667" rIns="45667" rtlCol="0" tIns="45667"/>
            <a:p>
              <a:pPr algn="ctr">
                <a:lnSpc>
                  <a:spcPts val="2770"/>
                </a:lnSpc>
              </a:pPr>
            </a:p>
          </p:txBody>
        </p:sp>
      </p:grpSp>
      <p:grpSp>
        <p:nvGrpSpPr>
          <p:cNvPr id="332" name="Group 5"/>
          <p:cNvGrpSpPr>
            <a:grpSpLocks noChangeAspect="1"/>
          </p:cNvGrpSpPr>
          <p:nvPr/>
        </p:nvGrpSpPr>
        <p:grpSpPr>
          <a:xfrm rot="0">
            <a:off x="1927958" y="2823895"/>
            <a:ext cx="1622901" cy="1622901"/>
            <a:chOff x="0" y="0"/>
            <a:chExt cx="495300" cy="495300"/>
          </a:xfrm>
        </p:grpSpPr>
        <p:sp>
          <p:nvSpPr>
            <p:cNvPr id="1049506" name="Freeform 6"/>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235A5B"/>
            </a:solidFill>
          </p:spPr>
        </p:sp>
        <p:sp>
          <p:nvSpPr>
            <p:cNvPr id="1049507" name="Freeform 7"/>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333" name="Group 8"/>
          <p:cNvGrpSpPr/>
          <p:nvPr/>
        </p:nvGrpSpPr>
        <p:grpSpPr>
          <a:xfrm rot="-10800000">
            <a:off x="4529925" y="3635345"/>
            <a:ext cx="2823558" cy="4659575"/>
            <a:chOff x="0" y="0"/>
            <a:chExt cx="588338" cy="970904"/>
          </a:xfrm>
        </p:grpSpPr>
        <p:sp>
          <p:nvSpPr>
            <p:cNvPr id="1049508" name="Freeform 9"/>
            <p:cNvSpPr/>
            <p:nvPr/>
          </p:nvSpPr>
          <p:spPr>
            <a:xfrm>
              <a:off x="0" y="0"/>
              <a:ext cx="588338" cy="966752"/>
            </a:xfrm>
            <a:custGeom>
              <a:avLst/>
              <a:ahLst/>
              <a:rect l="l" t="t" r="r" b="b"/>
              <a:pathLst>
                <a:path w="588338" h="966752">
                  <a:moveTo>
                    <a:pt x="588338" y="32132"/>
                  </a:moveTo>
                  <a:lnTo>
                    <a:pt x="588338" y="824472"/>
                  </a:lnTo>
                  <a:cubicBezTo>
                    <a:pt x="588338" y="843843"/>
                    <a:pt x="576443" y="861225"/>
                    <a:pt x="558387" y="868241"/>
                  </a:cubicBezTo>
                  <a:lnTo>
                    <a:pt x="324119" y="959266"/>
                  </a:lnTo>
                  <a:cubicBezTo>
                    <a:pt x="304854" y="966752"/>
                    <a:pt x="283484" y="966752"/>
                    <a:pt x="264219" y="959266"/>
                  </a:cubicBezTo>
                  <a:lnTo>
                    <a:pt x="29950" y="868241"/>
                  </a:lnTo>
                  <a:cubicBezTo>
                    <a:pt x="11895" y="861225"/>
                    <a:pt x="0" y="843843"/>
                    <a:pt x="0" y="824472"/>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327576"/>
            </a:solidFill>
          </p:spPr>
        </p:sp>
        <p:sp>
          <p:nvSpPr>
            <p:cNvPr id="1049509" name="TextBox 10"/>
            <p:cNvSpPr txBox="1"/>
            <p:nvPr/>
          </p:nvSpPr>
          <p:spPr>
            <a:xfrm>
              <a:off x="0" y="-47625"/>
              <a:ext cx="588338" cy="904229"/>
            </a:xfrm>
            <a:prstGeom prst="rect"/>
          </p:spPr>
          <p:txBody>
            <a:bodyPr anchor="ctr" bIns="45667" lIns="45667" rIns="45667" rtlCol="0" tIns="45667"/>
            <a:p>
              <a:pPr algn="ctr">
                <a:lnSpc>
                  <a:spcPts val="2770"/>
                </a:lnSpc>
              </a:pPr>
            </a:p>
          </p:txBody>
        </p:sp>
      </p:grpSp>
      <p:grpSp>
        <p:nvGrpSpPr>
          <p:cNvPr id="334" name="Group 11"/>
          <p:cNvGrpSpPr>
            <a:grpSpLocks noChangeAspect="1"/>
          </p:cNvGrpSpPr>
          <p:nvPr/>
        </p:nvGrpSpPr>
        <p:grpSpPr>
          <a:xfrm rot="0">
            <a:off x="5130254" y="2823895"/>
            <a:ext cx="1622901" cy="1622901"/>
            <a:chOff x="0" y="0"/>
            <a:chExt cx="495300" cy="495300"/>
          </a:xfrm>
        </p:grpSpPr>
        <p:sp>
          <p:nvSpPr>
            <p:cNvPr id="1049510" name="Freeform 12"/>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327576"/>
            </a:solidFill>
          </p:spPr>
        </p:sp>
        <p:sp>
          <p:nvSpPr>
            <p:cNvPr id="1049511" name="Freeform 13"/>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335" name="Group 14"/>
          <p:cNvGrpSpPr/>
          <p:nvPr/>
        </p:nvGrpSpPr>
        <p:grpSpPr>
          <a:xfrm rot="-10800000">
            <a:off x="7732221" y="3635345"/>
            <a:ext cx="2823558" cy="4659575"/>
            <a:chOff x="0" y="0"/>
            <a:chExt cx="588338" cy="970904"/>
          </a:xfrm>
        </p:grpSpPr>
        <p:sp>
          <p:nvSpPr>
            <p:cNvPr id="1049512" name="Freeform 15"/>
            <p:cNvSpPr/>
            <p:nvPr/>
          </p:nvSpPr>
          <p:spPr>
            <a:xfrm>
              <a:off x="0" y="0"/>
              <a:ext cx="588338" cy="966752"/>
            </a:xfrm>
            <a:custGeom>
              <a:avLst/>
              <a:ahLst/>
              <a:rect l="l" t="t" r="r" b="b"/>
              <a:pathLst>
                <a:path w="588338" h="966752">
                  <a:moveTo>
                    <a:pt x="588338" y="32132"/>
                  </a:moveTo>
                  <a:lnTo>
                    <a:pt x="588338" y="824472"/>
                  </a:lnTo>
                  <a:cubicBezTo>
                    <a:pt x="588338" y="843843"/>
                    <a:pt x="576443" y="861225"/>
                    <a:pt x="558387" y="868241"/>
                  </a:cubicBezTo>
                  <a:lnTo>
                    <a:pt x="324119" y="959266"/>
                  </a:lnTo>
                  <a:cubicBezTo>
                    <a:pt x="304854" y="966752"/>
                    <a:pt x="283484" y="966752"/>
                    <a:pt x="264219" y="959266"/>
                  </a:cubicBezTo>
                  <a:lnTo>
                    <a:pt x="29950" y="868241"/>
                  </a:lnTo>
                  <a:cubicBezTo>
                    <a:pt x="11895" y="861225"/>
                    <a:pt x="0" y="843843"/>
                    <a:pt x="0" y="824472"/>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408789"/>
            </a:solidFill>
          </p:spPr>
        </p:sp>
        <p:sp>
          <p:nvSpPr>
            <p:cNvPr id="1049513" name="TextBox 16"/>
            <p:cNvSpPr txBox="1"/>
            <p:nvPr/>
          </p:nvSpPr>
          <p:spPr>
            <a:xfrm>
              <a:off x="0" y="-47625"/>
              <a:ext cx="588338" cy="904229"/>
            </a:xfrm>
            <a:prstGeom prst="rect"/>
          </p:spPr>
          <p:txBody>
            <a:bodyPr anchor="ctr" bIns="45667" lIns="45667" rIns="45667" rtlCol="0" tIns="45667"/>
            <a:p>
              <a:pPr algn="ctr">
                <a:lnSpc>
                  <a:spcPts val="2770"/>
                </a:lnSpc>
              </a:pPr>
            </a:p>
          </p:txBody>
        </p:sp>
      </p:grpSp>
      <p:grpSp>
        <p:nvGrpSpPr>
          <p:cNvPr id="336" name="Group 17"/>
          <p:cNvGrpSpPr/>
          <p:nvPr/>
        </p:nvGrpSpPr>
        <p:grpSpPr>
          <a:xfrm rot="-10800000">
            <a:off x="10934517" y="3635345"/>
            <a:ext cx="2823558" cy="4659575"/>
            <a:chOff x="0" y="0"/>
            <a:chExt cx="588338" cy="970904"/>
          </a:xfrm>
        </p:grpSpPr>
        <p:sp>
          <p:nvSpPr>
            <p:cNvPr id="1049514" name="Freeform 18"/>
            <p:cNvSpPr/>
            <p:nvPr/>
          </p:nvSpPr>
          <p:spPr>
            <a:xfrm>
              <a:off x="0" y="0"/>
              <a:ext cx="588338" cy="966752"/>
            </a:xfrm>
            <a:custGeom>
              <a:avLst/>
              <a:ahLst/>
              <a:rect l="l" t="t" r="r" b="b"/>
              <a:pathLst>
                <a:path w="588338" h="966752">
                  <a:moveTo>
                    <a:pt x="588338" y="32132"/>
                  </a:moveTo>
                  <a:lnTo>
                    <a:pt x="588338" y="824472"/>
                  </a:lnTo>
                  <a:cubicBezTo>
                    <a:pt x="588338" y="843843"/>
                    <a:pt x="576443" y="861225"/>
                    <a:pt x="558387" y="868241"/>
                  </a:cubicBezTo>
                  <a:lnTo>
                    <a:pt x="324119" y="959266"/>
                  </a:lnTo>
                  <a:cubicBezTo>
                    <a:pt x="304854" y="966752"/>
                    <a:pt x="283484" y="966752"/>
                    <a:pt x="264219" y="959266"/>
                  </a:cubicBezTo>
                  <a:lnTo>
                    <a:pt x="29950" y="868241"/>
                  </a:lnTo>
                  <a:cubicBezTo>
                    <a:pt x="11895" y="861225"/>
                    <a:pt x="0" y="843843"/>
                    <a:pt x="0" y="824472"/>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639C9D"/>
            </a:solidFill>
          </p:spPr>
        </p:sp>
        <p:sp>
          <p:nvSpPr>
            <p:cNvPr id="1049515" name="TextBox 19"/>
            <p:cNvSpPr txBox="1"/>
            <p:nvPr/>
          </p:nvSpPr>
          <p:spPr>
            <a:xfrm>
              <a:off x="0" y="-47625"/>
              <a:ext cx="588338" cy="904229"/>
            </a:xfrm>
            <a:prstGeom prst="rect"/>
          </p:spPr>
          <p:txBody>
            <a:bodyPr anchor="ctr" bIns="45667" lIns="45667" rIns="45667" rtlCol="0" tIns="45667"/>
            <a:p>
              <a:pPr algn="ctr">
                <a:lnSpc>
                  <a:spcPts val="2770"/>
                </a:lnSpc>
              </a:pPr>
            </a:p>
          </p:txBody>
        </p:sp>
      </p:grpSp>
      <p:grpSp>
        <p:nvGrpSpPr>
          <p:cNvPr id="337" name="Group 20"/>
          <p:cNvGrpSpPr/>
          <p:nvPr/>
        </p:nvGrpSpPr>
        <p:grpSpPr>
          <a:xfrm rot="-10800000">
            <a:off x="14136812" y="3635345"/>
            <a:ext cx="2823558" cy="4659575"/>
            <a:chOff x="0" y="0"/>
            <a:chExt cx="588338" cy="970904"/>
          </a:xfrm>
        </p:grpSpPr>
        <p:sp>
          <p:nvSpPr>
            <p:cNvPr id="1049516" name="Freeform 21"/>
            <p:cNvSpPr/>
            <p:nvPr/>
          </p:nvSpPr>
          <p:spPr>
            <a:xfrm>
              <a:off x="0" y="0"/>
              <a:ext cx="588338" cy="966752"/>
            </a:xfrm>
            <a:custGeom>
              <a:avLst/>
              <a:ahLst/>
              <a:rect l="l" t="t" r="r" b="b"/>
              <a:pathLst>
                <a:path w="588338" h="966752">
                  <a:moveTo>
                    <a:pt x="588338" y="32132"/>
                  </a:moveTo>
                  <a:lnTo>
                    <a:pt x="588338" y="824472"/>
                  </a:lnTo>
                  <a:cubicBezTo>
                    <a:pt x="588338" y="843843"/>
                    <a:pt x="576443" y="861225"/>
                    <a:pt x="558387" y="868241"/>
                  </a:cubicBezTo>
                  <a:lnTo>
                    <a:pt x="324119" y="959266"/>
                  </a:lnTo>
                  <a:cubicBezTo>
                    <a:pt x="304854" y="966752"/>
                    <a:pt x="283484" y="966752"/>
                    <a:pt x="264219" y="959266"/>
                  </a:cubicBezTo>
                  <a:lnTo>
                    <a:pt x="29950" y="868241"/>
                  </a:lnTo>
                  <a:cubicBezTo>
                    <a:pt x="11895" y="861225"/>
                    <a:pt x="0" y="843843"/>
                    <a:pt x="0" y="824472"/>
                  </a:cubicBezTo>
                  <a:lnTo>
                    <a:pt x="0" y="32132"/>
                  </a:lnTo>
                  <a:cubicBezTo>
                    <a:pt x="0" y="14386"/>
                    <a:pt x="14386" y="0"/>
                    <a:pt x="32132" y="0"/>
                  </a:cubicBezTo>
                  <a:lnTo>
                    <a:pt x="556206" y="0"/>
                  </a:lnTo>
                  <a:cubicBezTo>
                    <a:pt x="564728" y="0"/>
                    <a:pt x="572901" y="3385"/>
                    <a:pt x="578926" y="9411"/>
                  </a:cubicBezTo>
                  <a:cubicBezTo>
                    <a:pt x="584952" y="15437"/>
                    <a:pt x="588338" y="23610"/>
                    <a:pt x="588338" y="32132"/>
                  </a:cubicBezTo>
                  <a:close/>
                </a:path>
              </a:pathLst>
            </a:custGeom>
            <a:solidFill>
              <a:srgbClr val="92BEBF"/>
            </a:solidFill>
          </p:spPr>
        </p:sp>
        <p:sp>
          <p:nvSpPr>
            <p:cNvPr id="1049517" name="TextBox 22"/>
            <p:cNvSpPr txBox="1"/>
            <p:nvPr/>
          </p:nvSpPr>
          <p:spPr>
            <a:xfrm>
              <a:off x="0" y="-47625"/>
              <a:ext cx="588338" cy="904229"/>
            </a:xfrm>
            <a:prstGeom prst="rect"/>
          </p:spPr>
          <p:txBody>
            <a:bodyPr anchor="ctr" bIns="45667" lIns="45667" rIns="45667" rtlCol="0" tIns="45667"/>
            <a:p>
              <a:pPr algn="ctr">
                <a:lnSpc>
                  <a:spcPts val="2770"/>
                </a:lnSpc>
              </a:pPr>
            </a:p>
          </p:txBody>
        </p:sp>
      </p:grpSp>
      <p:sp>
        <p:nvSpPr>
          <p:cNvPr id="1049518" name="TextBox 23"/>
          <p:cNvSpPr txBox="1"/>
          <p:nvPr/>
        </p:nvSpPr>
        <p:spPr>
          <a:xfrm>
            <a:off x="2202597" y="3352917"/>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06</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519" name="TextBox 24"/>
          <p:cNvSpPr txBox="1"/>
          <p:nvPr/>
        </p:nvSpPr>
        <p:spPr>
          <a:xfrm>
            <a:off x="1577024" y="4546544"/>
            <a:ext cx="2333777" cy="699563"/>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Social Media Strategy</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520" name="TextBox 25"/>
          <p:cNvSpPr txBox="1"/>
          <p:nvPr/>
        </p:nvSpPr>
        <p:spPr>
          <a:xfrm>
            <a:off x="1577024" y="5597931"/>
            <a:ext cx="2333777" cy="2189480"/>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Enhance presence on social media platforms by sharing industry insights, company updates, and interactive content (polls, quizzes) to engage the audience effectively.</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521" name="TextBox 26"/>
          <p:cNvSpPr txBox="1"/>
          <p:nvPr/>
        </p:nvSpPr>
        <p:spPr>
          <a:xfrm>
            <a:off x="5400390" y="3352917"/>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07</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522" name="TextBox 27"/>
          <p:cNvSpPr txBox="1"/>
          <p:nvPr/>
        </p:nvSpPr>
        <p:spPr>
          <a:xfrm>
            <a:off x="4774816" y="4626421"/>
            <a:ext cx="2333777" cy="699563"/>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Participation in Trade Shows</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523" name="TextBox 28"/>
          <p:cNvSpPr txBox="1"/>
          <p:nvPr/>
        </p:nvSpPr>
        <p:spPr>
          <a:xfrm>
            <a:off x="4779319" y="5731281"/>
            <a:ext cx="2333777" cy="1642110"/>
          </a:xfrm>
          <a:prstGeom prst="rect"/>
        </p:spPr>
        <p:txBody>
          <a:bodyPr anchor="t" bIns="0" lIns="0" rIns="0" rtlCol="0" tIns="0">
            <a:spAutoFit/>
          </a:bodyPr>
          <a:p>
            <a:pPr algn="ctr" indent="0" lvl="0" marL="0">
              <a:lnSpc>
                <a:spcPts val="2155"/>
              </a:lnSpc>
              <a:spcBef>
                <a:spcPct val="0"/>
              </a:spcBef>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Exhibit at key trade shows relevant to each market segment to showcase innovations, network with industry leaders, and gather leads.</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p:txBody>
      </p:sp>
      <p:sp>
        <p:nvSpPr>
          <p:cNvPr id="1049524" name="TextBox 29"/>
          <p:cNvSpPr txBox="1"/>
          <p:nvPr/>
        </p:nvSpPr>
        <p:spPr>
          <a:xfrm>
            <a:off x="7981615" y="4509214"/>
            <a:ext cx="2333777" cy="699563"/>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Customer Feedback Loop</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525" name="TextBox 30"/>
          <p:cNvSpPr txBox="1"/>
          <p:nvPr/>
        </p:nvSpPr>
        <p:spPr>
          <a:xfrm>
            <a:off x="7886624" y="5731281"/>
            <a:ext cx="2523758" cy="2463165"/>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Establish a systematic approach to collect customer feedback through surveys and direct interactions to continuously improve products and services based on client needs.</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526" name="TextBox 31"/>
          <p:cNvSpPr txBox="1"/>
          <p:nvPr/>
        </p:nvSpPr>
        <p:spPr>
          <a:xfrm>
            <a:off x="11179407" y="4626421"/>
            <a:ext cx="2333777" cy="699563"/>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Referral Program Implementation</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527" name="TextBox 32"/>
          <p:cNvSpPr txBox="1"/>
          <p:nvPr/>
        </p:nvSpPr>
        <p:spPr>
          <a:xfrm>
            <a:off x="11187505" y="5731281"/>
            <a:ext cx="2333777" cy="2189480"/>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Create a customer referral program that incentivizes existing customers to refer new clients, leveraging satisfied customers to expand the client base.</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a:lnSpc>
                <a:spcPts val="2155"/>
              </a:lnSpc>
              <a:spcBef>
                <a:spcPct val="0"/>
              </a:spcBef>
            </a:pPr>
          </a:p>
        </p:txBody>
      </p:sp>
      <p:sp>
        <p:nvSpPr>
          <p:cNvPr id="1049528" name="TextBox 33"/>
          <p:cNvSpPr txBox="1"/>
          <p:nvPr/>
        </p:nvSpPr>
        <p:spPr>
          <a:xfrm>
            <a:off x="14381703" y="4509214"/>
            <a:ext cx="2333777" cy="1050650"/>
          </a:xfrm>
          <a:prstGeom prst="rect"/>
        </p:spPr>
        <p:txBody>
          <a:bodyPr anchor="t" bIns="0" lIns="0" rIns="0" rtlCol="0" tIns="0">
            <a:spAutoFit/>
          </a:bodyPr>
          <a:p>
            <a:pPr algn="ctr" indent="0" lvl="1" marL="0">
              <a:lnSpc>
                <a:spcPts val="2770"/>
              </a:lnSpc>
              <a:spcBef>
                <a:spcPct val="0"/>
              </a:spcBef>
            </a:pPr>
            <a:r>
              <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rPr>
              <a:t>Performance Measurement and Optimization</a:t>
            </a:r>
            <a:endParaRPr b="1" sz="1975" lang="en-US" spc="63">
              <a:solidFill>
                <a:srgbClr val="FFFFFF"/>
              </a:solidFill>
              <a:latin typeface="Barlow Semi-Bold" panose="00000700000000000000"/>
              <a:ea typeface="Barlow Semi-Bold" panose="00000700000000000000"/>
              <a:cs typeface="Barlow Semi-Bold" panose="00000700000000000000"/>
              <a:sym typeface="Barlow Semi-Bold" panose="00000700000000000000"/>
            </a:endParaRPr>
          </a:p>
        </p:txBody>
      </p:sp>
      <p:sp>
        <p:nvSpPr>
          <p:cNvPr id="1049529" name="TextBox 34"/>
          <p:cNvSpPr txBox="1"/>
          <p:nvPr/>
        </p:nvSpPr>
        <p:spPr>
          <a:xfrm>
            <a:off x="14377200" y="5731281"/>
            <a:ext cx="2333777" cy="2463165"/>
          </a:xfrm>
          <a:prstGeom prst="rect"/>
        </p:spPr>
        <p:txBody>
          <a:bodyPr anchor="t" bIns="0" lIns="0" rIns="0" rtlCol="0" tIns="0">
            <a:spAutoFit/>
          </a:bodyPr>
          <a:p>
            <a:pPr algn="ctr">
              <a:lnSpc>
                <a:spcPts val="2155"/>
              </a:lnSpc>
            </a:pPr>
            <a:r>
              <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rPr>
              <a:t>Set clear KPIs for all marketing activities to monitor performance regularly. Use data analytics to refine strategies based on what works best for each market segment.</a:t>
            </a:r>
            <a:endParaRPr sz="1440" lang="en-US" spc="74">
              <a:solidFill>
                <a:srgbClr val="FFFFFF"/>
              </a:solidFill>
              <a:latin typeface="Barlow SemiCondensed" panose="00000506000000000000"/>
              <a:ea typeface="Barlow SemiCondensed" panose="00000506000000000000"/>
              <a:cs typeface="Barlow SemiCondensed" panose="00000506000000000000"/>
              <a:sym typeface="Barlow SemiCondensed" panose="00000506000000000000"/>
            </a:endParaRPr>
          </a:p>
          <a:p>
            <a:pPr algn="ctr" indent="0" lvl="0" marL="0">
              <a:lnSpc>
                <a:spcPts val="2155"/>
              </a:lnSpc>
              <a:spcBef>
                <a:spcPct val="0"/>
              </a:spcBef>
            </a:pPr>
          </a:p>
        </p:txBody>
      </p:sp>
      <p:sp>
        <p:nvSpPr>
          <p:cNvPr id="1049530" name="TextBox 35"/>
          <p:cNvSpPr txBox="1"/>
          <p:nvPr/>
        </p:nvSpPr>
        <p:spPr>
          <a:xfrm>
            <a:off x="3550859" y="1081150"/>
            <a:ext cx="10998636" cy="1422399"/>
          </a:xfrm>
          <a:prstGeom prst="rect"/>
        </p:spPr>
        <p:txBody>
          <a:bodyPr anchor="t" bIns="0" lIns="0" rIns="0" rtlCol="0" tIns="0">
            <a:spAutoFit/>
          </a:bodyPr>
          <a:p>
            <a:pPr algn="ctr">
              <a:lnSpc>
                <a:spcPts val="5600"/>
              </a:lnSpc>
            </a:pPr>
            <a:r>
              <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rPr>
              <a:t>10-POINT MARKETING &amp; COMMUNICATION PLAN FOR ULMATEC IN 2025</a:t>
            </a:r>
            <a:endParaRPr b="1" sz="4000" lang="en-US" spc="167">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531" name="Freeform 36"/>
          <p:cNvSpPr/>
          <p:nvPr/>
        </p:nvSpPr>
        <p:spPr>
          <a:xfrm>
            <a:off x="15182806" y="1013531"/>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532" name="Freeform 37"/>
          <p:cNvSpPr/>
          <p:nvPr/>
        </p:nvSpPr>
        <p:spPr>
          <a:xfrm>
            <a:off x="1028700" y="1013531"/>
            <a:ext cx="2077648" cy="959467"/>
          </a:xfrm>
          <a:custGeom>
            <a:avLst/>
            <a:ahLst/>
            <a:rect l="l" t="t" r="r" b="b"/>
            <a:pathLst>
              <a:path w="2077648" h="959467">
                <a:moveTo>
                  <a:pt x="0" y="0"/>
                </a:moveTo>
                <a:lnTo>
                  <a:pt x="2077648" y="0"/>
                </a:lnTo>
                <a:lnTo>
                  <a:pt x="2077648" y="959467"/>
                </a:lnTo>
                <a:lnTo>
                  <a:pt x="0" y="959467"/>
                </a:lnTo>
                <a:lnTo>
                  <a:pt x="0" y="0"/>
                </a:lnTo>
                <a:close/>
              </a:path>
            </a:pathLst>
          </a:custGeom>
          <a:blipFill>
            <a:blip xmlns:r="http://schemas.openxmlformats.org/officeDocument/2006/relationships" r:embed="rId1"/>
            <a:stretch>
              <a:fillRect r="-59838" b="-615486"/>
            </a:stretch>
          </a:blipFill>
        </p:spPr>
      </p:sp>
      <p:sp>
        <p:nvSpPr>
          <p:cNvPr id="1049533" name="AutoShape 38"/>
          <p:cNvSpPr/>
          <p:nvPr/>
        </p:nvSpPr>
        <p:spPr>
          <a:xfrm>
            <a:off x="1515899" y="9190098"/>
            <a:ext cx="15256203" cy="0"/>
          </a:xfrm>
          <a:prstGeom prst="line"/>
          <a:ln w="9525" cap="flat">
            <a:solidFill>
              <a:srgbClr val="235A5B"/>
            </a:solidFill>
            <a:prstDash val="solid"/>
            <a:headEnd type="none" w="sm" len="sm"/>
            <a:tailEnd type="none" w="sm" len="sm"/>
          </a:ln>
        </p:spPr>
      </p:sp>
      <p:sp>
        <p:nvSpPr>
          <p:cNvPr id="1049534" name="TextBox 39"/>
          <p:cNvSpPr txBox="1"/>
          <p:nvPr/>
        </p:nvSpPr>
        <p:spPr>
          <a:xfrm>
            <a:off x="12326890" y="9315916"/>
            <a:ext cx="4445211" cy="346815"/>
          </a:xfrm>
          <a:prstGeom prst="rect"/>
        </p:spPr>
        <p:txBody>
          <a:bodyPr anchor="t" bIns="0" lIns="0" rIns="0" rtlCol="0" tIns="0">
            <a:spAutoFit/>
          </a:bodyPr>
          <a:p>
            <a:pPr algn="r">
              <a:lnSpc>
                <a:spcPts val="2915"/>
              </a:lnSpc>
            </a:pPr>
            <a:r>
              <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rPr>
              <a:t>ULMATEC</a:t>
            </a:r>
            <a:endParaRPr b="1" sz="1880" lang="en-US">
              <a:solidFill>
                <a:srgbClr val="235A5B"/>
              </a:solidFill>
              <a:latin typeface="Nunito Sans Bold" panose="00000800000000000000"/>
              <a:ea typeface="Nunito Sans Bold" panose="00000800000000000000"/>
              <a:cs typeface="Nunito Sans Bold" panose="00000800000000000000"/>
              <a:sym typeface="Nunito Sans Bold" panose="00000800000000000000"/>
            </a:endParaRPr>
          </a:p>
        </p:txBody>
      </p:sp>
      <p:grpSp>
        <p:nvGrpSpPr>
          <p:cNvPr id="338" name="Group 40"/>
          <p:cNvGrpSpPr>
            <a:grpSpLocks noChangeAspect="1"/>
          </p:cNvGrpSpPr>
          <p:nvPr/>
        </p:nvGrpSpPr>
        <p:grpSpPr>
          <a:xfrm rot="0">
            <a:off x="8332549" y="2823895"/>
            <a:ext cx="1622901" cy="1622901"/>
            <a:chOff x="0" y="0"/>
            <a:chExt cx="495300" cy="495300"/>
          </a:xfrm>
        </p:grpSpPr>
        <p:sp>
          <p:nvSpPr>
            <p:cNvPr id="1049535" name="Freeform 41"/>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408789"/>
            </a:solidFill>
          </p:spPr>
        </p:sp>
        <p:sp>
          <p:nvSpPr>
            <p:cNvPr id="1049536" name="Freeform 42"/>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339" name="Group 43"/>
          <p:cNvGrpSpPr>
            <a:grpSpLocks noChangeAspect="1"/>
          </p:cNvGrpSpPr>
          <p:nvPr/>
        </p:nvGrpSpPr>
        <p:grpSpPr>
          <a:xfrm rot="0">
            <a:off x="11534845" y="2823895"/>
            <a:ext cx="1622901" cy="1622901"/>
            <a:chOff x="0" y="0"/>
            <a:chExt cx="495300" cy="495300"/>
          </a:xfrm>
        </p:grpSpPr>
        <p:sp>
          <p:nvSpPr>
            <p:cNvPr id="1049537" name="Freeform 44"/>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639C9D"/>
            </a:solidFill>
          </p:spPr>
        </p:sp>
        <p:sp>
          <p:nvSpPr>
            <p:cNvPr id="1049538" name="Freeform 45"/>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id="340" name="Group 46"/>
          <p:cNvGrpSpPr>
            <a:grpSpLocks noChangeAspect="1"/>
          </p:cNvGrpSpPr>
          <p:nvPr/>
        </p:nvGrpSpPr>
        <p:grpSpPr>
          <a:xfrm rot="0">
            <a:off x="14737141" y="2823895"/>
            <a:ext cx="1622901" cy="1622901"/>
            <a:chOff x="0" y="0"/>
            <a:chExt cx="495300" cy="495300"/>
          </a:xfrm>
        </p:grpSpPr>
        <p:sp>
          <p:nvSpPr>
            <p:cNvPr id="1049539" name="Freeform 47"/>
            <p:cNvSpPr/>
            <p:nvPr/>
          </p:nvSpPr>
          <p:spPr>
            <a:xfrm>
              <a:off x="0" y="0"/>
              <a:ext cx="495300" cy="495300"/>
            </a:xfrm>
            <a:custGeom>
              <a:avLst/>
              <a:ah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92BEBF"/>
            </a:solidFill>
          </p:spPr>
        </p:sp>
        <p:sp>
          <p:nvSpPr>
            <p:cNvPr id="1049540" name="Freeform 48"/>
            <p:cNvSpPr/>
            <p:nvPr/>
          </p:nvSpPr>
          <p:spPr>
            <a:xfrm>
              <a:off x="38100" y="38100"/>
              <a:ext cx="419100" cy="419100"/>
            </a:xfrm>
            <a:custGeom>
              <a:avLst/>
              <a:ah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id="1049541" name="TextBox 49"/>
          <p:cNvSpPr txBox="1"/>
          <p:nvPr/>
        </p:nvSpPr>
        <p:spPr>
          <a:xfrm>
            <a:off x="8607188" y="3352917"/>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08</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542" name="TextBox 50"/>
          <p:cNvSpPr txBox="1"/>
          <p:nvPr/>
        </p:nvSpPr>
        <p:spPr>
          <a:xfrm>
            <a:off x="11813079" y="3352917"/>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09</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
        <p:nvSpPr>
          <p:cNvPr id="1049543" name="TextBox 51"/>
          <p:cNvSpPr txBox="1"/>
          <p:nvPr/>
        </p:nvSpPr>
        <p:spPr>
          <a:xfrm>
            <a:off x="15015375" y="3352917"/>
            <a:ext cx="1082629" cy="498181"/>
          </a:xfrm>
          <a:prstGeom prst="rect"/>
        </p:spPr>
        <p:txBody>
          <a:bodyPr anchor="t" bIns="0" lIns="0" rIns="0" rtlCol="0" tIns="0">
            <a:spAutoFit/>
          </a:bodyPr>
          <a:p>
            <a:pPr algn="ctr">
              <a:lnSpc>
                <a:spcPts val="4025"/>
              </a:lnSpc>
            </a:pPr>
            <a:r>
              <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rPr>
              <a:t>10</a:t>
            </a:r>
            <a:endParaRPr b="1" sz="2875" lang="en-US" spc="120">
              <a:solidFill>
                <a:srgbClr val="000000"/>
              </a:solidFill>
              <a:latin typeface="Barlow Bold" panose="00000800000000000000"/>
              <a:ea typeface="Barlow Bold" panose="00000800000000000000"/>
              <a:cs typeface="Barlow Bold" panose="00000800000000000000"/>
              <a:sym typeface="Barlow Bold" panose="0000080000000000000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341" name=""/>
        <p:cNvGrpSpPr/>
        <p:nvPr/>
      </p:nvGrpSpPr>
      <p:grpSpPr>
        <a:xfrm>
          <a:off x="0" y="0"/>
          <a:ext cx="0" cy="0"/>
          <a:chOff x="0" y="0"/>
          <a:chExt cx="0" cy="0"/>
        </a:xfrm>
      </p:grpSpPr>
      <p:sp>
        <p:nvSpPr>
          <p:cNvPr id="1049544" name="Freeform 2"/>
          <p:cNvSpPr/>
          <p:nvPr/>
        </p:nvSpPr>
        <p:spPr>
          <a:xfrm>
            <a:off x="5631710" y="2241396"/>
            <a:ext cx="7024581" cy="5804208"/>
          </a:xfrm>
          <a:custGeom>
            <a:avLst/>
            <a:ahLst/>
            <a:rect l="l" t="t" r="r" b="b"/>
            <a:pathLst>
              <a:path w="7024581" h="5804208">
                <a:moveTo>
                  <a:pt x="0" y="0"/>
                </a:moveTo>
                <a:lnTo>
                  <a:pt x="7024580" y="0"/>
                </a:lnTo>
                <a:lnTo>
                  <a:pt x="7024580" y="5804208"/>
                </a:lnTo>
                <a:lnTo>
                  <a:pt x="0" y="5804208"/>
                </a:lnTo>
                <a:lnTo>
                  <a:pt x="0" y="0"/>
                </a:lnTo>
                <a:close/>
              </a:path>
            </a:pathLst>
          </a:custGeom>
          <a:blipFill>
            <a:blip xmlns:r="http://schemas.openxmlformats.org/officeDocument/2006/relationships" r:embed="rId1"/>
            <a:stretch>
              <a:fillRect/>
            </a:stretch>
          </a:blipFill>
        </p:spPr>
      </p:sp>
    </p:spTree>
  </p:cSld>
  <p:clrMapOvr>
    <a:masterClrMapping/>
  </p:clrMapOvr>
</p:sld>
</file>

<file path=ppt/tags/tag1.xml><?xml version="1.0" encoding="utf-8"?>
<p:tagLst xmlns:p="http://schemas.openxmlformats.org/presentationml/2006/main">
  <p:tag name="TABLE_ENDDRAG_ORIGIN_RECT" val="1060*159"/>
  <p:tag name="TABLE_ENDDRAG_RECT" val="133*140*1060*159"/>
</p:tagLst>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Presentation</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ULMATEC Brand Awareness</dc:title>
  <dc:creator>PD2147DF_EX</dc:creator>
  <cp:lastModifiedBy>HP</cp:lastModifiedBy>
  <dcterms:created xsi:type="dcterms:W3CDTF">2006-08-15T14:00:00Z</dcterms:created>
  <dcterms:modified xsi:type="dcterms:W3CDTF">2025-01-16T00:32:11Z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2a004450c80b490997fea7fc3f439a18</vt:lpwstr>
  </property>
  <property fmtid="{D5CDD505-2E9C-101B-9397-08002B2CF9AE}" pid="3" name="KSOProductBuildVer">
    <vt:lpwstr>1033-12.2.0.19805</vt:lpwstr>
  </property>
</Properties>
</file>